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83" r:id="rId4"/>
    <p:sldId id="284" r:id="rId5"/>
    <p:sldId id="286" r:id="rId6"/>
    <p:sldId id="285"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3E5076-D6D1-4CA6-801E-DDF8CCA3927E}" type="datetimeFigureOut">
              <a:rPr lang="en-US" smtClean="0"/>
              <a:pPr/>
              <a:t>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028BAA-B097-48FC-AD8E-0EF383D3CD7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E5076-D6D1-4CA6-801E-DDF8CCA3927E}" type="datetimeFigureOut">
              <a:rPr lang="en-US" smtClean="0"/>
              <a:pPr/>
              <a:t>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028BAA-B097-48FC-AD8E-0EF383D3CD7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E5076-D6D1-4CA6-801E-DDF8CCA3927E}" type="datetimeFigureOut">
              <a:rPr lang="en-US" smtClean="0"/>
              <a:pPr/>
              <a:t>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028BAA-B097-48FC-AD8E-0EF383D3CD7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E5076-D6D1-4CA6-801E-DDF8CCA3927E}" type="datetimeFigureOut">
              <a:rPr lang="en-US" smtClean="0"/>
              <a:pPr/>
              <a:t>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028BAA-B097-48FC-AD8E-0EF383D3CD7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3E5076-D6D1-4CA6-801E-DDF8CCA3927E}" type="datetimeFigureOut">
              <a:rPr lang="en-US" smtClean="0"/>
              <a:pPr/>
              <a:t>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028BAA-B097-48FC-AD8E-0EF383D3CD7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3E5076-D6D1-4CA6-801E-DDF8CCA3927E}" type="datetimeFigureOut">
              <a:rPr lang="en-US" smtClean="0"/>
              <a:pPr/>
              <a:t>2/20/2014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028BAA-B097-48FC-AD8E-0EF383D3CD7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3E5076-D6D1-4CA6-801E-DDF8CCA3927E}" type="datetimeFigureOut">
              <a:rPr lang="en-US" smtClean="0"/>
              <a:pPr/>
              <a:t>2/20/2014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028BAA-B097-48FC-AD8E-0EF383D3CD7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3E5076-D6D1-4CA6-801E-DDF8CCA3927E}" type="datetimeFigureOut">
              <a:rPr lang="en-US" smtClean="0"/>
              <a:pPr/>
              <a:t>2/20/2014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028BAA-B097-48FC-AD8E-0EF383D3CD7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E5076-D6D1-4CA6-801E-DDF8CCA3927E}" type="datetimeFigureOut">
              <a:rPr lang="en-US" smtClean="0"/>
              <a:pPr/>
              <a:t>2/20/2014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028BAA-B097-48FC-AD8E-0EF383D3CD7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E5076-D6D1-4CA6-801E-DDF8CCA3927E}" type="datetimeFigureOut">
              <a:rPr lang="en-US" smtClean="0"/>
              <a:pPr/>
              <a:t>2/20/2014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028BAA-B097-48FC-AD8E-0EF383D3CD7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E5076-D6D1-4CA6-801E-DDF8CCA3927E}" type="datetimeFigureOut">
              <a:rPr lang="en-US" smtClean="0"/>
              <a:pPr/>
              <a:t>2/20/2014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028BAA-B097-48FC-AD8E-0EF383D3CD7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E5076-D6D1-4CA6-801E-DDF8CCA3927E}" type="datetimeFigureOut">
              <a:rPr lang="en-US" smtClean="0"/>
              <a:pPr/>
              <a:t>2/20/2014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28BAA-B097-48FC-AD8E-0EF383D3CD7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smtClean="0">
                <a:latin typeface="Adobe Garamond Pro Bold" pitchFamily="18" charset="0"/>
              </a:rPr>
              <a:t>The Doctrine of the </a:t>
            </a:r>
            <a:r>
              <a:rPr lang="en-US" dirty="0" smtClean="0">
                <a:latin typeface="Adobe Garamond Pro Bold" pitchFamily="18" charset="0"/>
              </a:rPr>
              <a:t>Church       (</a:t>
            </a:r>
            <a:r>
              <a:rPr lang="en-US" i="1" dirty="0" smtClean="0">
                <a:latin typeface="Adobe Garamond Pro Bold" pitchFamily="18" charset="0"/>
              </a:rPr>
              <a:t>continued </a:t>
            </a:r>
            <a:r>
              <a:rPr lang="en-US" i="1" dirty="0" smtClean="0">
                <a:latin typeface="Adobe Garamond Pro Bold" pitchFamily="18" charset="0"/>
              </a:rPr>
              <a:t>/ application)</a:t>
            </a:r>
            <a:endParaRPr lang="en-US" i="1" dirty="0"/>
          </a:p>
        </p:txBody>
      </p:sp>
      <p:sp>
        <p:nvSpPr>
          <p:cNvPr id="8" name="Subtitle 7"/>
          <p:cNvSpPr>
            <a:spLocks noGrp="1"/>
          </p:cNvSpPr>
          <p:nvPr>
            <p:ph type="subTitle" idx="1"/>
          </p:nvPr>
        </p:nvSpPr>
        <p:spPr>
          <a:xfrm>
            <a:off x="0" y="5334000"/>
            <a:ext cx="9144000" cy="1295400"/>
          </a:xfrm>
        </p:spPr>
        <p:txBody>
          <a:bodyPr>
            <a:noAutofit/>
            <a:scene3d>
              <a:camera prst="orthographicFront"/>
              <a:lightRig rig="threePt" dir="t"/>
            </a:scene3d>
            <a:sp3d extrusionH="57150">
              <a:bevelT w="38100" h="38100" prst="convex"/>
            </a:sp3d>
          </a:bodyPr>
          <a:lstStyle/>
          <a:p>
            <a:r>
              <a:rPr lang="en-US" sz="3600" b="1" dirty="0" smtClean="0">
                <a:effectLst>
                  <a:reflection blurRad="6350" stA="55000" endA="300" endPos="45500" dir="5400000" sy="-100000" algn="bl" rotWithShape="0"/>
                </a:effectLst>
                <a:latin typeface="Times New Roman" pitchFamily="18" charset="0"/>
                <a:cs typeface="Times New Roman" pitchFamily="18" charset="0"/>
              </a:rPr>
              <a:t>The History, Growth, and Character of the Various New Testament Churches</a:t>
            </a:r>
          </a:p>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2"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1. United </a:t>
            </a:r>
            <a:br>
              <a:rPr lang="en-US" dirty="0" smtClean="0">
                <a:solidFill>
                  <a:srgbClr val="FFFF00"/>
                </a:solidFill>
              </a:rPr>
            </a:br>
            <a:r>
              <a:rPr lang="en-US" sz="4000" i="1" dirty="0" smtClean="0">
                <a:solidFill>
                  <a:srgbClr val="FFFF00"/>
                </a:solidFill>
              </a:rPr>
              <a:t>(</a:t>
            </a:r>
            <a:r>
              <a:rPr lang="en-US" sz="4000" i="1" dirty="0">
                <a:solidFill>
                  <a:srgbClr val="FFFF00"/>
                </a:solidFill>
              </a:rPr>
              <a:t>Acts 2:44; 4:32; Eph. 4:1-7</a:t>
            </a:r>
            <a:r>
              <a:rPr lang="en-US" sz="4000" i="1" dirty="0" smtClean="0">
                <a:solidFill>
                  <a:srgbClr val="FFFF00"/>
                </a:solidFill>
              </a:rPr>
              <a:t>)</a:t>
            </a:r>
            <a:endParaRPr lang="en-US" sz="4000" i="1" dirty="0">
              <a:solidFill>
                <a:srgbClr val="FFFF00"/>
              </a:solidFill>
            </a:endParaRPr>
          </a:p>
        </p:txBody>
      </p:sp>
      <p:pic>
        <p:nvPicPr>
          <p:cNvPr id="46082" name="Picture 2" descr="http://bamitchell.files.wordpress.com/2011/11/unity1.jpg"/>
          <p:cNvPicPr>
            <a:picLocks noChangeAspect="1" noChangeArrowheads="1"/>
          </p:cNvPicPr>
          <p:nvPr/>
        </p:nvPicPr>
        <p:blipFill>
          <a:blip r:embed="rId2" cstate="print"/>
          <a:srcRect/>
          <a:stretch>
            <a:fillRect/>
          </a:stretch>
        </p:blipFill>
        <p:spPr bwMode="auto">
          <a:xfrm>
            <a:off x="990600" y="1600200"/>
            <a:ext cx="7077075" cy="51670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i="1" dirty="0" smtClean="0"/>
              <a:t>(Acts 2:44-46 ) “And all that believed were together, and had all things common; And sold their possessions and goods, and parted them to all men, as every man had need. And they, continuing daily with one accord in the temple, and breaking bread from house to house, did eat their meat with gladness and singleness of heart, Praising God, and having </a:t>
            </a:r>
            <a:r>
              <a:rPr lang="en-US" i="1" dirty="0" err="1" smtClean="0"/>
              <a:t>favour</a:t>
            </a:r>
            <a:r>
              <a:rPr lang="en-US" i="1" dirty="0" smtClean="0"/>
              <a:t> with all the people. And the Lord added to the church daily such as should be saved.”</a:t>
            </a:r>
          </a:p>
          <a:p>
            <a:r>
              <a:rPr lang="en-US" i="1" dirty="0" smtClean="0"/>
              <a:t>(Acts 4:32-33) “And the multitude of them that believed were of one heart and of one soul: neither said any of them that ought of the things which he possessed was his own; but they had all things common. And with great power gave the apostles witness of the resurrection of the Lord Jesus.”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8610600" cy="6894195"/>
          </a:xfrm>
          <a:prstGeom prst="rect">
            <a:avLst/>
          </a:prstGeom>
        </p:spPr>
        <p:txBody>
          <a:bodyPr wrap="square">
            <a:spAutoFit/>
          </a:bodyPr>
          <a:lstStyle/>
          <a:p>
            <a:pPr algn="ctr"/>
            <a:r>
              <a:rPr lang="en-US" sz="3400" i="1" dirty="0" smtClean="0"/>
              <a:t>(Ephesians 4:1-7) </a:t>
            </a:r>
          </a:p>
          <a:p>
            <a:pPr algn="ctr"/>
            <a:r>
              <a:rPr lang="en-US" sz="3400" i="1" dirty="0" smtClean="0"/>
              <a:t>“I therefore, the prisoner of the Lord, beseech you that ye walk worthy of the vocation wherewith ye are called, With all lowliness and meekness, with longsuffering, forbearing one another in love; </a:t>
            </a:r>
            <a:r>
              <a:rPr lang="en-US" sz="3400" i="1" dirty="0" err="1" smtClean="0"/>
              <a:t>Endeavouring</a:t>
            </a:r>
            <a:r>
              <a:rPr lang="en-US" sz="3400" i="1" dirty="0" smtClean="0"/>
              <a:t> to keep the unity of the Spirit in the bond of peace. There is one body, and one Spirit, even as ye are called in one hope of your calling; One Lord, one faith, one baptism, One God and Father of all, who is above all, and through all, and in you all. But unto every one of us is given grace according to the measure of the gift of Christ”</a:t>
            </a:r>
            <a:endParaRPr lang="en-US" sz="34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i="1" dirty="0" smtClean="0"/>
              <a:t>(Proverbs 6:16-18) “These six things doth the LORD hate: yea, seven are an abomination unto him: A proud look, a lying tongue, and hands that shed innocent blood, An heart that </a:t>
            </a:r>
            <a:r>
              <a:rPr lang="en-US" i="1" dirty="0" err="1" smtClean="0"/>
              <a:t>deviseth</a:t>
            </a:r>
            <a:r>
              <a:rPr lang="en-US" i="1" dirty="0" smtClean="0"/>
              <a:t> wicked imaginations, feet that be swift in running to mischief, A false witness that </a:t>
            </a:r>
            <a:r>
              <a:rPr lang="en-US" i="1" dirty="0" err="1" smtClean="0"/>
              <a:t>speaketh</a:t>
            </a:r>
            <a:r>
              <a:rPr lang="en-US" i="1" dirty="0" smtClean="0"/>
              <a:t> lies, and he that soweth discord among brethren.”</a:t>
            </a:r>
          </a:p>
          <a:p>
            <a:r>
              <a:rPr lang="en-US" i="1" dirty="0" smtClean="0"/>
              <a:t> (Psalm 133:1) “Behold, how good and how pleasant it is for brethren to dwell together in unity!”</a:t>
            </a:r>
          </a:p>
          <a:p>
            <a:endParaRPr lang="en-US" i="1" dirty="0"/>
          </a:p>
        </p:txBody>
      </p:sp>
      <p:pic>
        <p:nvPicPr>
          <p:cNvPr id="49154" name="Picture 2" descr="http://upload.wikimedia.org/wikipedia/commons/d/d6/Holman_Consecration_of_Aaron_and_His_Sons.jpg"/>
          <p:cNvPicPr>
            <a:picLocks noChangeAspect="1" noChangeArrowheads="1"/>
          </p:cNvPicPr>
          <p:nvPr/>
        </p:nvPicPr>
        <p:blipFill>
          <a:blip r:embed="rId2" cstate="print"/>
          <a:srcRect/>
          <a:stretch>
            <a:fillRect/>
          </a:stretch>
        </p:blipFill>
        <p:spPr bwMode="auto">
          <a:xfrm>
            <a:off x="5410200" y="4572000"/>
            <a:ext cx="2742212"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154"/>
                                        </p:tgtEl>
                                        <p:attrNameLst>
                                          <p:attrName>style.visibility</p:attrName>
                                        </p:attrNameLst>
                                      </p:cBhvr>
                                      <p:to>
                                        <p:strVal val="visible"/>
                                      </p:to>
                                    </p:set>
                                    <p:animEffect transition="in" filter="wipe(down)">
                                      <p:cBhvr>
                                        <p:cTn id="1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lstStyle/>
          <a:p>
            <a:r>
              <a:rPr lang="en-US" dirty="0" smtClean="0">
                <a:solidFill>
                  <a:srgbClr val="FFFF00"/>
                </a:solidFill>
              </a:rPr>
              <a:t>2. Steadfast</a:t>
            </a:r>
            <a:endParaRPr lang="en-US" dirty="0">
              <a:solidFill>
                <a:srgbClr val="FFFF00"/>
              </a:solidFill>
            </a:endParaRPr>
          </a:p>
        </p:txBody>
      </p:sp>
      <p:pic>
        <p:nvPicPr>
          <p:cNvPr id="52226" name="Picture 2" descr="http://1.bp.blogspot.com/_gBUJmMSqZ08/TJjcWTz1mqI/AAAAAAAABAo/LD4z3c9YeT4/s1600/images.jpg"/>
          <p:cNvPicPr>
            <a:picLocks noChangeAspect="1" noChangeArrowheads="1"/>
          </p:cNvPicPr>
          <p:nvPr/>
        </p:nvPicPr>
        <p:blipFill>
          <a:blip r:embed="rId2" cstate="print"/>
          <a:srcRect/>
          <a:stretch>
            <a:fillRect/>
          </a:stretch>
        </p:blipFill>
        <p:spPr bwMode="auto">
          <a:xfrm>
            <a:off x="304800" y="1981200"/>
            <a:ext cx="3613482" cy="2590800"/>
          </a:xfrm>
          <a:prstGeom prst="rect">
            <a:avLst/>
          </a:prstGeom>
          <a:ln>
            <a:noFill/>
          </a:ln>
          <a:effectLst>
            <a:softEdge rad="112500"/>
          </a:effectLst>
        </p:spPr>
      </p:pic>
      <p:pic>
        <p:nvPicPr>
          <p:cNvPr id="52228" name="Picture 4" descr="http://melindablogs.com/wp-content/uploads/2014/01/steadfast-3.jpg"/>
          <p:cNvPicPr>
            <a:picLocks noChangeAspect="1" noChangeArrowheads="1"/>
          </p:cNvPicPr>
          <p:nvPr/>
        </p:nvPicPr>
        <p:blipFill>
          <a:blip r:embed="rId3" cstate="print"/>
          <a:srcRect t="9250" b="16749"/>
          <a:stretch>
            <a:fillRect/>
          </a:stretch>
        </p:blipFill>
        <p:spPr bwMode="auto">
          <a:xfrm>
            <a:off x="4495800" y="3733800"/>
            <a:ext cx="4267200" cy="2438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US" dirty="0" smtClean="0"/>
              <a:t>(Acts 2:41-42) </a:t>
            </a:r>
            <a:br>
              <a:rPr lang="en-US" dirty="0" smtClean="0"/>
            </a:br>
            <a:r>
              <a:rPr lang="en-US" dirty="0" smtClean="0"/>
              <a:t>“Then they that gladly received his word were baptized: and the same day there were added unto them about three thousand souls. And they continued </a:t>
            </a:r>
            <a:r>
              <a:rPr lang="en-US" dirty="0" err="1" smtClean="0"/>
              <a:t>stedfastly</a:t>
            </a:r>
            <a:r>
              <a:rPr lang="en-US" dirty="0" smtClean="0"/>
              <a:t> in…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a:solidFill>
                  <a:srgbClr val="FFFF00"/>
                </a:solidFill>
              </a:rPr>
              <a:t>Steadfast in doctrine. </a:t>
            </a:r>
          </a:p>
          <a:p>
            <a:r>
              <a:rPr lang="en-US" dirty="0"/>
              <a:t>No turning aside from facts to fables, no heaping up teachers with itching ears, no wavering like the waves of the sea, tossing about from doubt in despair! They were steadfast in their belief in God’s </a:t>
            </a:r>
            <a:r>
              <a:rPr lang="en-US" dirty="0" smtClean="0"/>
              <a:t>Word</a:t>
            </a:r>
            <a:r>
              <a:rPr lang="en-US" dirty="0"/>
              <a:t> </a:t>
            </a:r>
            <a:r>
              <a:rPr lang="en-US" dirty="0" smtClean="0"/>
              <a:t>– </a:t>
            </a:r>
            <a:r>
              <a:rPr lang="en-US" i="1" dirty="0" smtClean="0"/>
              <a:t>I </a:t>
            </a:r>
            <a:r>
              <a:rPr lang="en-US" i="1" dirty="0"/>
              <a:t>T</a:t>
            </a:r>
            <a:r>
              <a:rPr lang="en-US" i="1" dirty="0" smtClean="0"/>
              <a:t>hess. 2:13</a:t>
            </a:r>
          </a:p>
          <a:p>
            <a:pPr lvl="0"/>
            <a:r>
              <a:rPr lang="en-US" dirty="0">
                <a:solidFill>
                  <a:srgbClr val="FFFF00"/>
                </a:solidFill>
              </a:rPr>
              <a:t>Steadfast in fellowship. </a:t>
            </a:r>
          </a:p>
          <a:p>
            <a:r>
              <a:rPr lang="en-US" dirty="0"/>
              <a:t>If the members had stopped to criticize, no doubt they would have found faults in </a:t>
            </a:r>
            <a:r>
              <a:rPr lang="en-US" dirty="0" smtClean="0"/>
              <a:t>each other and their </a:t>
            </a:r>
            <a:r>
              <a:rPr lang="en-US" dirty="0"/>
              <a:t>church, but </a:t>
            </a:r>
            <a:r>
              <a:rPr lang="en-US" dirty="0" smtClean="0"/>
              <a:t>they </a:t>
            </a:r>
            <a:r>
              <a:rPr lang="en-US" dirty="0"/>
              <a:t>remained </a:t>
            </a:r>
            <a:r>
              <a:rPr lang="en-US" dirty="0" smtClean="0"/>
              <a:t>steadfast in fellowship. </a:t>
            </a:r>
            <a:r>
              <a:rPr lang="en-US" dirty="0"/>
              <a:t>They were quick to see their own failures, but slow to criticize others’ </a:t>
            </a:r>
            <a:r>
              <a:rPr lang="en-US" dirty="0" smtClean="0"/>
              <a:t>faults – </a:t>
            </a:r>
            <a:r>
              <a:rPr lang="en-US" i="1" dirty="0" smtClean="0"/>
              <a:t>Phil. 2:1</a:t>
            </a:r>
            <a:endParaRPr lang="en-US" i="1"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429000"/>
          </a:xfrm>
        </p:spPr>
        <p:txBody>
          <a:bodyPr/>
          <a:lstStyle/>
          <a:p>
            <a:pPr lvl="0"/>
            <a:r>
              <a:rPr lang="en-US" dirty="0">
                <a:solidFill>
                  <a:srgbClr val="FFFF00"/>
                </a:solidFill>
              </a:rPr>
              <a:t>Steadfast in </a:t>
            </a:r>
            <a:r>
              <a:rPr lang="en-US" dirty="0" smtClean="0">
                <a:solidFill>
                  <a:srgbClr val="FFFF00"/>
                </a:solidFill>
              </a:rPr>
              <a:t>observing the </a:t>
            </a:r>
            <a:r>
              <a:rPr lang="en-US" dirty="0">
                <a:solidFill>
                  <a:srgbClr val="FFFF00"/>
                </a:solidFill>
              </a:rPr>
              <a:t>ordinances. </a:t>
            </a:r>
          </a:p>
          <a:p>
            <a:r>
              <a:rPr lang="en-US" dirty="0"/>
              <a:t>Christ was the substance of sermons and the center of </a:t>
            </a:r>
            <a:r>
              <a:rPr lang="en-US" dirty="0" smtClean="0"/>
              <a:t>worship</a:t>
            </a:r>
            <a:r>
              <a:rPr lang="en-US" dirty="0"/>
              <a:t> </a:t>
            </a:r>
            <a:r>
              <a:rPr lang="en-US" dirty="0" smtClean="0"/>
              <a:t>– </a:t>
            </a:r>
            <a:r>
              <a:rPr lang="en-US" i="1" dirty="0" smtClean="0"/>
              <a:t>Col. 1:18</a:t>
            </a:r>
          </a:p>
          <a:p>
            <a:r>
              <a:rPr lang="en-US" dirty="0" smtClean="0"/>
              <a:t>The </a:t>
            </a:r>
            <a:r>
              <a:rPr lang="en-US" dirty="0"/>
              <a:t>institution of the Lord’s Supper and of Baptism represented the work of grace in the hearts of the early believers </a:t>
            </a:r>
            <a:r>
              <a:rPr lang="en-US" dirty="0" smtClean="0"/>
              <a:t>- </a:t>
            </a:r>
            <a:r>
              <a:rPr lang="en-US" i="1" dirty="0" smtClean="0"/>
              <a:t>Rom</a:t>
            </a:r>
            <a:r>
              <a:rPr lang="en-US" i="1" dirty="0"/>
              <a:t>. </a:t>
            </a:r>
            <a:r>
              <a:rPr lang="en-US" i="1" dirty="0" smtClean="0"/>
              <a:t>6:3-4</a:t>
            </a:r>
            <a:r>
              <a:rPr lang="en-US" i="1" dirty="0"/>
              <a:t>; 1 Cor. </a:t>
            </a:r>
            <a:r>
              <a:rPr lang="en-US" i="1" dirty="0" smtClean="0"/>
              <a:t>11:23-26</a:t>
            </a:r>
            <a:endParaRPr lang="en-US" i="1" dirty="0"/>
          </a:p>
          <a:p>
            <a:endParaRPr lang="en-US" dirty="0"/>
          </a:p>
        </p:txBody>
      </p:sp>
      <p:pic>
        <p:nvPicPr>
          <p:cNvPr id="53250" name="Picture 2" descr="http://emmauscf.org/images/baptism.jpg"/>
          <p:cNvPicPr>
            <a:picLocks noChangeAspect="1" noChangeArrowheads="1"/>
          </p:cNvPicPr>
          <p:nvPr/>
        </p:nvPicPr>
        <p:blipFill>
          <a:blip r:embed="rId2" cstate="print"/>
          <a:srcRect/>
          <a:stretch>
            <a:fillRect/>
          </a:stretch>
        </p:blipFill>
        <p:spPr bwMode="auto">
          <a:xfrm>
            <a:off x="2438400" y="3352800"/>
            <a:ext cx="4648200" cy="2616765"/>
          </a:xfrm>
          <a:prstGeom prst="rect">
            <a:avLst/>
          </a:prstGeom>
          <a:noFill/>
        </p:spPr>
      </p:pic>
      <p:pic>
        <p:nvPicPr>
          <p:cNvPr id="53252" name="Picture 4" descr="http://maranathasa.org/wp-content/uploads/2012/02/LordsSupper.jpg"/>
          <p:cNvPicPr>
            <a:picLocks noChangeAspect="1" noChangeArrowheads="1"/>
          </p:cNvPicPr>
          <p:nvPr/>
        </p:nvPicPr>
        <p:blipFill>
          <a:blip r:embed="rId3" cstate="print"/>
          <a:srcRect/>
          <a:stretch>
            <a:fillRect/>
          </a:stretch>
        </p:blipFill>
        <p:spPr bwMode="auto">
          <a:xfrm>
            <a:off x="7000875" y="4572000"/>
            <a:ext cx="2143125" cy="2143125"/>
          </a:xfrm>
          <a:prstGeom prst="rect">
            <a:avLst/>
          </a:prstGeom>
          <a:noFill/>
        </p:spPr>
      </p:pic>
      <p:pic>
        <p:nvPicPr>
          <p:cNvPr id="53254" name="Picture 6" descr="http://www.ekklesiaep.org/clientimages/52578/baptism_copy.jpg"/>
          <p:cNvPicPr>
            <a:picLocks noChangeAspect="1" noChangeArrowheads="1"/>
          </p:cNvPicPr>
          <p:nvPr/>
        </p:nvPicPr>
        <p:blipFill>
          <a:blip r:embed="rId4" cstate="print"/>
          <a:srcRect/>
          <a:stretch>
            <a:fillRect/>
          </a:stretch>
        </p:blipFill>
        <p:spPr bwMode="auto">
          <a:xfrm>
            <a:off x="0" y="5029200"/>
            <a:ext cx="266978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733800"/>
          </a:xfrm>
        </p:spPr>
        <p:txBody>
          <a:bodyPr/>
          <a:lstStyle/>
          <a:p>
            <a:pPr lvl="0"/>
            <a:r>
              <a:rPr lang="en-US" dirty="0">
                <a:solidFill>
                  <a:srgbClr val="FFFF00"/>
                </a:solidFill>
              </a:rPr>
              <a:t>Steadfast in prayer. </a:t>
            </a:r>
          </a:p>
          <a:p>
            <a:r>
              <a:rPr lang="en-US" dirty="0"/>
              <a:t>They prayed ‘in one accord’ and received such a wonderful answer that they continued steadfast in prayer. </a:t>
            </a:r>
            <a:endParaRPr lang="en-US" dirty="0" smtClean="0"/>
          </a:p>
          <a:p>
            <a:r>
              <a:rPr lang="en-US" dirty="0" smtClean="0"/>
              <a:t>The </a:t>
            </a:r>
            <a:r>
              <a:rPr lang="en-US" dirty="0"/>
              <a:t>true Church is composed of praying Christians </a:t>
            </a:r>
            <a:r>
              <a:rPr lang="en-US" dirty="0" smtClean="0"/>
              <a:t>- </a:t>
            </a:r>
            <a:r>
              <a:rPr lang="en-US" i="1" dirty="0" smtClean="0"/>
              <a:t>Acts 1:3-4</a:t>
            </a:r>
            <a:r>
              <a:rPr lang="en-US" i="1" dirty="0"/>
              <a:t>, </a:t>
            </a:r>
            <a:r>
              <a:rPr lang="en-US" i="1" dirty="0" smtClean="0"/>
              <a:t>12-14</a:t>
            </a:r>
            <a:endParaRPr lang="en-US" i="1" dirty="0"/>
          </a:p>
          <a:p>
            <a:endParaRPr lang="en-US" dirty="0"/>
          </a:p>
        </p:txBody>
      </p:sp>
      <p:pic>
        <p:nvPicPr>
          <p:cNvPr id="56322" name="Picture 2" descr="http://www.baildonmethodists.org/wp-content/uploads/2012/05/god-answers-prayers.jpg"/>
          <p:cNvPicPr>
            <a:picLocks noChangeAspect="1" noChangeArrowheads="1"/>
          </p:cNvPicPr>
          <p:nvPr/>
        </p:nvPicPr>
        <p:blipFill>
          <a:blip r:embed="rId2" cstate="print"/>
          <a:srcRect/>
          <a:stretch>
            <a:fillRect/>
          </a:stretch>
        </p:blipFill>
        <p:spPr bwMode="auto">
          <a:xfrm>
            <a:off x="3124200" y="3352800"/>
            <a:ext cx="5275385"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pPr lvl="0"/>
            <a:r>
              <a:rPr lang="en-US" dirty="0" smtClean="0">
                <a:solidFill>
                  <a:srgbClr val="FFFF00"/>
                </a:solidFill>
              </a:rPr>
              <a:t>3. Charitable </a:t>
            </a:r>
            <a:br>
              <a:rPr lang="en-US" dirty="0" smtClean="0">
                <a:solidFill>
                  <a:srgbClr val="FFFF00"/>
                </a:solidFill>
              </a:rPr>
            </a:br>
            <a:r>
              <a:rPr lang="en-US" sz="4000" i="1" dirty="0" smtClean="0">
                <a:solidFill>
                  <a:srgbClr val="FFFF00"/>
                </a:solidFill>
              </a:rPr>
              <a:t>(</a:t>
            </a:r>
            <a:r>
              <a:rPr lang="en-US" sz="4000" i="1" dirty="0">
                <a:solidFill>
                  <a:srgbClr val="FFFF00"/>
                </a:solidFill>
              </a:rPr>
              <a:t>Acts 2:45; </a:t>
            </a:r>
            <a:r>
              <a:rPr lang="en-US" sz="4000" i="1" dirty="0" smtClean="0">
                <a:solidFill>
                  <a:srgbClr val="FFFF00"/>
                </a:solidFill>
              </a:rPr>
              <a:t>4:34-35</a:t>
            </a:r>
            <a:r>
              <a:rPr lang="en-US" sz="4000" i="1" dirty="0">
                <a:solidFill>
                  <a:srgbClr val="FFFF00"/>
                </a:solidFill>
              </a:rPr>
              <a:t>; Eph. 4:28-32</a:t>
            </a:r>
            <a:r>
              <a:rPr lang="en-US" sz="4000" i="1"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pic>
        <p:nvPicPr>
          <p:cNvPr id="58370" name="Picture 2" descr="http://fumcoutofthebox.files.wordpress.com/2011/11/blessed_t.jpg"/>
          <p:cNvPicPr>
            <a:picLocks noChangeAspect="1" noChangeArrowheads="1"/>
          </p:cNvPicPr>
          <p:nvPr/>
        </p:nvPicPr>
        <p:blipFill>
          <a:blip r:embed="rId2" cstate="print"/>
          <a:srcRect/>
          <a:stretch>
            <a:fillRect/>
          </a:stretch>
        </p:blipFill>
        <p:spPr bwMode="auto">
          <a:xfrm>
            <a:off x="1219200" y="1752600"/>
            <a:ext cx="6301753" cy="4724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782762"/>
          </a:xfrm>
        </p:spPr>
        <p:txBody>
          <a:bodyPr>
            <a:normAutofit/>
            <a:scene3d>
              <a:camera prst="orthographicFront"/>
              <a:lightRig rig="threePt" dir="t"/>
            </a:scene3d>
            <a:sp3d extrusionH="57150">
              <a:bevelT w="38100" h="38100" prst="convex"/>
            </a:sp3d>
          </a:bodyPr>
          <a:lstStyle/>
          <a:p>
            <a:r>
              <a:rPr lang="en-US" dirty="0">
                <a:solidFill>
                  <a:srgbClr val="FFC000"/>
                </a:solidFill>
                <a:effectLst>
                  <a:glow rad="63500">
                    <a:schemeClr val="accent6">
                      <a:satMod val="175000"/>
                      <a:alpha val="40000"/>
                    </a:schemeClr>
                  </a:glow>
                </a:effectLst>
              </a:rPr>
              <a:t>The History, Growth, and Character of the Various New Testament </a:t>
            </a:r>
            <a:r>
              <a:rPr lang="en-US" dirty="0" smtClean="0">
                <a:solidFill>
                  <a:srgbClr val="FFC000"/>
                </a:solidFill>
                <a:effectLst>
                  <a:glow rad="63500">
                    <a:schemeClr val="accent6">
                      <a:satMod val="175000"/>
                      <a:alpha val="40000"/>
                    </a:schemeClr>
                  </a:glow>
                </a:effectLst>
              </a:rPr>
              <a:t>Churches.</a:t>
            </a:r>
            <a:endParaRPr lang="en-US" dirty="0">
              <a:solidFill>
                <a:srgbClr val="FFC000"/>
              </a:solidFill>
              <a:effectLst>
                <a:glow rad="63500">
                  <a:schemeClr val="accent6">
                    <a:satMod val="175000"/>
                    <a:alpha val="40000"/>
                  </a:schemeClr>
                </a:glow>
              </a:effectLst>
            </a:endParaRPr>
          </a:p>
        </p:txBody>
      </p:sp>
      <p:pic>
        <p:nvPicPr>
          <p:cNvPr id="5122" name="Picture 2" descr="http://www.faithandworship.com/images/early_church.jpg"/>
          <p:cNvPicPr>
            <a:picLocks noChangeAspect="1" noChangeArrowheads="1"/>
          </p:cNvPicPr>
          <p:nvPr/>
        </p:nvPicPr>
        <p:blipFill>
          <a:blip r:embed="rId2" cstate="print"/>
          <a:srcRect/>
          <a:stretch>
            <a:fillRect/>
          </a:stretch>
        </p:blipFill>
        <p:spPr bwMode="auto">
          <a:xfrm rot="21003316">
            <a:off x="214318" y="2310939"/>
            <a:ext cx="3061389" cy="2125479"/>
          </a:xfrm>
          <a:prstGeom prst="rect">
            <a:avLst/>
          </a:prstGeom>
          <a:noFill/>
        </p:spPr>
      </p:pic>
      <p:pic>
        <p:nvPicPr>
          <p:cNvPr id="5124" name="Picture 4" descr="http://www.maghrebchristians.com/wp-content/uploads/2012/07/The-Apostle-Paul-preaching.jpg"/>
          <p:cNvPicPr>
            <a:picLocks noChangeAspect="1" noChangeArrowheads="1"/>
          </p:cNvPicPr>
          <p:nvPr/>
        </p:nvPicPr>
        <p:blipFill>
          <a:blip r:embed="rId3" cstate="print"/>
          <a:srcRect/>
          <a:stretch>
            <a:fillRect/>
          </a:stretch>
        </p:blipFill>
        <p:spPr bwMode="auto">
          <a:xfrm rot="21336307">
            <a:off x="6096000" y="2057400"/>
            <a:ext cx="2743200" cy="2160271"/>
          </a:xfrm>
          <a:prstGeom prst="rect">
            <a:avLst/>
          </a:prstGeom>
          <a:noFill/>
        </p:spPr>
      </p:pic>
      <p:pic>
        <p:nvPicPr>
          <p:cNvPr id="5126" name="Picture 6" descr="http://www.bible-researcher.com/martyrdom.jpg"/>
          <p:cNvPicPr>
            <a:picLocks noChangeAspect="1" noChangeArrowheads="1"/>
          </p:cNvPicPr>
          <p:nvPr/>
        </p:nvPicPr>
        <p:blipFill>
          <a:blip r:embed="rId4" cstate="print"/>
          <a:srcRect/>
          <a:stretch>
            <a:fillRect/>
          </a:stretch>
        </p:blipFill>
        <p:spPr bwMode="auto">
          <a:xfrm rot="300903">
            <a:off x="3296517" y="2015893"/>
            <a:ext cx="2638425" cy="2314575"/>
          </a:xfrm>
          <a:prstGeom prst="rect">
            <a:avLst/>
          </a:prstGeom>
          <a:noFill/>
        </p:spPr>
      </p:pic>
      <p:pic>
        <p:nvPicPr>
          <p:cNvPr id="5128" name="Picture 8" descr="http://1.bp.blogspot.com/_b9Syh73boUs/ShOLPnidWUI/AAAAAAAAAWo/IM6XbKHvm30/s400/St._Peter_Preaching_at_Pentecost.jpg"/>
          <p:cNvPicPr>
            <a:picLocks noChangeAspect="1" noChangeArrowheads="1"/>
          </p:cNvPicPr>
          <p:nvPr/>
        </p:nvPicPr>
        <p:blipFill>
          <a:blip r:embed="rId5" cstate="print"/>
          <a:srcRect/>
          <a:stretch>
            <a:fillRect/>
          </a:stretch>
        </p:blipFill>
        <p:spPr bwMode="auto">
          <a:xfrm rot="295380">
            <a:off x="863127" y="4344499"/>
            <a:ext cx="1876425" cy="2437483"/>
          </a:xfrm>
          <a:prstGeom prst="rect">
            <a:avLst/>
          </a:prstGeom>
          <a:noFill/>
        </p:spPr>
      </p:pic>
      <p:pic>
        <p:nvPicPr>
          <p:cNvPr id="5130" name="Picture 10" descr="http://www.timothyarcher.com/kitchen/wp-content/uploads/2011/07/early_church.jpg"/>
          <p:cNvPicPr>
            <a:picLocks noChangeAspect="1" noChangeArrowheads="1"/>
          </p:cNvPicPr>
          <p:nvPr/>
        </p:nvPicPr>
        <p:blipFill>
          <a:blip r:embed="rId6" cstate="print">
            <a:duotone>
              <a:schemeClr val="accent1">
                <a:shade val="45000"/>
                <a:satMod val="135000"/>
              </a:schemeClr>
              <a:prstClr val="white"/>
            </a:duotone>
            <a:lum bright="-10000"/>
          </a:blip>
          <a:srcRect/>
          <a:stretch>
            <a:fillRect/>
          </a:stretch>
        </p:blipFill>
        <p:spPr bwMode="auto">
          <a:xfrm rot="466995">
            <a:off x="5900972" y="4312678"/>
            <a:ext cx="3125942" cy="2344456"/>
          </a:xfrm>
          <a:prstGeom prst="rect">
            <a:avLst/>
          </a:prstGeom>
          <a:noFill/>
        </p:spPr>
      </p:pic>
      <p:pic>
        <p:nvPicPr>
          <p:cNvPr id="5132" name="Picture 12" descr="http://saltandlighttv.org/blog/wp-content/uploads/2012/05/early-church-community-300x195.jpg"/>
          <p:cNvPicPr>
            <a:picLocks noChangeAspect="1" noChangeArrowheads="1"/>
          </p:cNvPicPr>
          <p:nvPr/>
        </p:nvPicPr>
        <p:blipFill>
          <a:blip r:embed="rId7" cstate="print"/>
          <a:srcRect/>
          <a:stretch>
            <a:fillRect/>
          </a:stretch>
        </p:blipFill>
        <p:spPr bwMode="auto">
          <a:xfrm rot="21293777">
            <a:off x="2753767" y="4482562"/>
            <a:ext cx="3222017" cy="20943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1.hubimg.com/u/3427266_f496.jpg"/>
          <p:cNvPicPr>
            <a:picLocks noChangeAspect="1" noChangeArrowheads="1"/>
          </p:cNvPicPr>
          <p:nvPr/>
        </p:nvPicPr>
        <p:blipFill>
          <a:blip r:embed="rId2" cstate="print"/>
          <a:srcRect/>
          <a:stretch>
            <a:fillRect/>
          </a:stretch>
        </p:blipFill>
        <p:spPr bwMode="auto">
          <a:xfrm>
            <a:off x="0" y="914400"/>
            <a:ext cx="9144000" cy="521724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lstStyle/>
          <a:p>
            <a:r>
              <a:rPr lang="en-US" dirty="0"/>
              <a:t>They ‘sold their possessions and goods, and parted them to all men, as every man had need.’ </a:t>
            </a:r>
            <a:endParaRPr lang="en-US" dirty="0" smtClean="0"/>
          </a:p>
          <a:p>
            <a:r>
              <a:rPr lang="en-US" dirty="0" smtClean="0"/>
              <a:t>The </a:t>
            </a:r>
            <a:r>
              <a:rPr lang="en-US" dirty="0"/>
              <a:t>members gave spontaneously. </a:t>
            </a:r>
            <a:endParaRPr lang="en-US" dirty="0" smtClean="0"/>
          </a:p>
          <a:p>
            <a:r>
              <a:rPr lang="en-US" dirty="0" smtClean="0"/>
              <a:t>Their </a:t>
            </a:r>
            <a:r>
              <a:rPr lang="en-US" dirty="0"/>
              <a:t>love for </a:t>
            </a:r>
            <a:r>
              <a:rPr lang="en-US" dirty="0" smtClean="0"/>
              <a:t>each other was </a:t>
            </a:r>
            <a:r>
              <a:rPr lang="en-US" dirty="0"/>
              <a:t>so great that they sold out their businesses and disposed of their lands, laying the money at the disciples’ feet. </a:t>
            </a:r>
            <a:endParaRPr lang="en-US" dirty="0" smtClean="0"/>
          </a:p>
          <a:p>
            <a:r>
              <a:rPr lang="en-US" dirty="0"/>
              <a:t>Their charity was a wonderful testimony of the love of </a:t>
            </a:r>
            <a:r>
              <a:rPr lang="en-US" dirty="0" smtClean="0"/>
              <a:t>Christ. </a:t>
            </a:r>
          </a:p>
          <a:p>
            <a:r>
              <a:rPr lang="en-US" dirty="0" smtClean="0"/>
              <a:t>Those </a:t>
            </a:r>
            <a:r>
              <a:rPr lang="en-US" dirty="0"/>
              <a:t>who looked on </a:t>
            </a:r>
            <a:r>
              <a:rPr lang="en-US" dirty="0" smtClean="0"/>
              <a:t>the sacrificial giving of the early church commented -  </a:t>
            </a:r>
            <a:r>
              <a:rPr lang="en-US" dirty="0"/>
              <a:t>‘See how </a:t>
            </a:r>
            <a:r>
              <a:rPr lang="en-US" dirty="0" smtClean="0"/>
              <a:t>they love one another.’</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lvl="0"/>
            <a:r>
              <a:rPr lang="en-US" dirty="0" smtClean="0">
                <a:solidFill>
                  <a:srgbClr val="FFFF00"/>
                </a:solidFill>
              </a:rPr>
              <a:t>4. Joyful </a:t>
            </a:r>
            <a:br>
              <a:rPr lang="en-US" dirty="0" smtClean="0">
                <a:solidFill>
                  <a:srgbClr val="FFFF00"/>
                </a:solidFill>
              </a:rPr>
            </a:br>
            <a:r>
              <a:rPr lang="en-US" sz="4000" i="1" dirty="0" smtClean="0">
                <a:solidFill>
                  <a:srgbClr val="FFFF00"/>
                </a:solidFill>
              </a:rPr>
              <a:t>(</a:t>
            </a:r>
            <a:r>
              <a:rPr lang="en-US" sz="4000" i="1" dirty="0">
                <a:solidFill>
                  <a:srgbClr val="FFFF00"/>
                </a:solidFill>
              </a:rPr>
              <a:t>Acts </a:t>
            </a:r>
            <a:r>
              <a:rPr lang="en-US" sz="4000" i="1" dirty="0" smtClean="0">
                <a:solidFill>
                  <a:srgbClr val="FFFF00"/>
                </a:solidFill>
              </a:rPr>
              <a:t>2:46-47</a:t>
            </a:r>
            <a:r>
              <a:rPr lang="en-US" sz="4000" i="1" dirty="0">
                <a:solidFill>
                  <a:srgbClr val="FFFF00"/>
                </a:solidFill>
              </a:rPr>
              <a:t>; Eph. 5:18-21</a:t>
            </a:r>
            <a:r>
              <a:rPr lang="en-US" sz="4000" i="1"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pic>
        <p:nvPicPr>
          <p:cNvPr id="59394" name="Picture 2" descr="http://delightfullysaid.com/files/The%20joy%20of%20the%20lord%20is%20my%20strength.jpg"/>
          <p:cNvPicPr>
            <a:picLocks noChangeAspect="1" noChangeArrowheads="1"/>
          </p:cNvPicPr>
          <p:nvPr/>
        </p:nvPicPr>
        <p:blipFill>
          <a:blip r:embed="rId2" cstate="print"/>
          <a:srcRect/>
          <a:stretch>
            <a:fillRect/>
          </a:stretch>
        </p:blipFill>
        <p:spPr bwMode="auto">
          <a:xfrm>
            <a:off x="609600" y="2133600"/>
            <a:ext cx="8021399" cy="3276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lstStyle/>
          <a:p>
            <a:r>
              <a:rPr lang="en-US" dirty="0"/>
              <a:t>They continued daily with one accord in the temple with gladness and singleness of heart. </a:t>
            </a:r>
            <a:endParaRPr lang="en-US" dirty="0" smtClean="0"/>
          </a:p>
          <a:p>
            <a:r>
              <a:rPr lang="en-US" dirty="0" smtClean="0"/>
              <a:t>It </a:t>
            </a:r>
            <a:r>
              <a:rPr lang="en-US" dirty="0"/>
              <a:t>was this singleness of heart that made them happy. </a:t>
            </a:r>
            <a:endParaRPr lang="en-US" dirty="0" smtClean="0"/>
          </a:p>
          <a:p>
            <a:r>
              <a:rPr lang="en-US" dirty="0" smtClean="0"/>
              <a:t>They </a:t>
            </a:r>
            <a:r>
              <a:rPr lang="en-US" dirty="0"/>
              <a:t>were not divided between Christ and the world, but being wholly the Lord’s, they rejoiced in the Lord. </a:t>
            </a:r>
            <a:endParaRPr lang="en-US" dirty="0" smtClean="0"/>
          </a:p>
          <a:p>
            <a:r>
              <a:rPr lang="en-US" dirty="0" smtClean="0"/>
              <a:t>Their </a:t>
            </a:r>
            <a:r>
              <a:rPr lang="en-US" dirty="0"/>
              <a:t>communion with Christ was not clouded with the things of </a:t>
            </a:r>
            <a:r>
              <a:rPr lang="en-US" dirty="0" smtClean="0"/>
              <a:t>this world. </a:t>
            </a:r>
          </a:p>
          <a:p>
            <a:r>
              <a:rPr lang="en-US" dirty="0" smtClean="0"/>
              <a:t>They rejoiced in God because they were so glad to be saved this filled them with great joy.</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ever get over being saved</a:t>
            </a:r>
            <a:endParaRPr lang="en-US" dirty="0"/>
          </a:p>
        </p:txBody>
      </p:sp>
      <p:pic>
        <p:nvPicPr>
          <p:cNvPr id="61442" name="Picture 2" descr="http://www.kingjamesbibleonline.org/Inspirational-Images/large/Psalms_95-1.jpg"/>
          <p:cNvPicPr>
            <a:picLocks noChangeAspect="1" noChangeArrowheads="1"/>
          </p:cNvPicPr>
          <p:nvPr/>
        </p:nvPicPr>
        <p:blipFill>
          <a:blip r:embed="rId2" cstate="print"/>
          <a:srcRect/>
          <a:stretch>
            <a:fillRect/>
          </a:stretch>
        </p:blipFill>
        <p:spPr bwMode="auto">
          <a:xfrm>
            <a:off x="1981200" y="1524000"/>
            <a:ext cx="5105400" cy="5105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5. </a:t>
            </a:r>
            <a:r>
              <a:rPr lang="en-US" dirty="0">
                <a:solidFill>
                  <a:srgbClr val="FFFF00"/>
                </a:solidFill>
              </a:rPr>
              <a:t>F</a:t>
            </a:r>
            <a:r>
              <a:rPr lang="en-US" dirty="0" smtClean="0">
                <a:solidFill>
                  <a:srgbClr val="FFFF00"/>
                </a:solidFill>
              </a:rPr>
              <a:t>avor </a:t>
            </a:r>
            <a:r>
              <a:rPr lang="en-US" dirty="0">
                <a:solidFill>
                  <a:srgbClr val="FFFF00"/>
                </a:solidFill>
              </a:rPr>
              <a:t>with men</a:t>
            </a:r>
          </a:p>
        </p:txBody>
      </p:sp>
      <p:sp>
        <p:nvSpPr>
          <p:cNvPr id="3" name="Rectangle 2"/>
          <p:cNvSpPr/>
          <p:nvPr/>
        </p:nvSpPr>
        <p:spPr>
          <a:xfrm>
            <a:off x="2286000" y="1828800"/>
            <a:ext cx="4572000" cy="4401205"/>
          </a:xfrm>
          <a:prstGeom prst="rect">
            <a:avLst/>
          </a:prstGeom>
        </p:spPr>
        <p:txBody>
          <a:bodyPr wrap="square">
            <a:spAutoFit/>
          </a:bodyPr>
          <a:lstStyle/>
          <a:p>
            <a:pPr algn="ctr"/>
            <a:r>
              <a:rPr lang="en-US" sz="4000" i="1" dirty="0" smtClean="0"/>
              <a:t>(Acts 2:47) </a:t>
            </a:r>
          </a:p>
          <a:p>
            <a:pPr algn="ctr"/>
            <a:r>
              <a:rPr lang="en-US" sz="4000" i="1" dirty="0" smtClean="0"/>
              <a:t>“Praising God, and having </a:t>
            </a:r>
            <a:r>
              <a:rPr lang="en-US" sz="4000" i="1" dirty="0" err="1" smtClean="0"/>
              <a:t>favour</a:t>
            </a:r>
            <a:r>
              <a:rPr lang="en-US" sz="4000" i="1" dirty="0" smtClean="0"/>
              <a:t> with all the people. And the Lord added to the church daily such as should be saved.”</a:t>
            </a:r>
            <a:endParaRPr lang="en-US" sz="4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a:t>It is a most remarkable thing that in spite of opposition and persecution from </a:t>
            </a:r>
            <a:r>
              <a:rPr lang="en-US" dirty="0" smtClean="0"/>
              <a:t>the people and the rulers, </a:t>
            </a:r>
            <a:r>
              <a:rPr lang="en-US" dirty="0"/>
              <a:t>the early Church was exceedingly </a:t>
            </a:r>
            <a:r>
              <a:rPr lang="en-US" dirty="0" smtClean="0"/>
              <a:t>popular</a:t>
            </a:r>
            <a:r>
              <a:rPr lang="en-US" dirty="0"/>
              <a:t>.</a:t>
            </a:r>
            <a:endParaRPr lang="en-US" dirty="0" smtClean="0"/>
          </a:p>
          <a:p>
            <a:r>
              <a:rPr lang="en-US" dirty="0"/>
              <a:t>F</a:t>
            </a:r>
            <a:r>
              <a:rPr lang="en-US" dirty="0" smtClean="0"/>
              <a:t>ar </a:t>
            </a:r>
            <a:r>
              <a:rPr lang="en-US" dirty="0"/>
              <a:t>more than the average church today. The sincerity and joy of these first Christians could not fail to impress the </a:t>
            </a:r>
            <a:r>
              <a:rPr lang="en-US" dirty="0" smtClean="0"/>
              <a:t>people </a:t>
            </a:r>
            <a:r>
              <a:rPr lang="en-US" dirty="0"/>
              <a:t>of the world who were looking for life and happiness. </a:t>
            </a:r>
            <a:endParaRPr lang="en-US" dirty="0" smtClean="0"/>
          </a:p>
          <a:p>
            <a:r>
              <a:rPr lang="en-US" dirty="0" smtClean="0"/>
              <a:t>These </a:t>
            </a:r>
            <a:r>
              <a:rPr lang="en-US" dirty="0"/>
              <a:t>men believed in the reality of what they saw, and when they realized that the members of the church were united, steadfast, charitable, joyful, and downright </a:t>
            </a:r>
            <a:r>
              <a:rPr lang="en-US" dirty="0" smtClean="0"/>
              <a:t>earnest in their faith, </a:t>
            </a:r>
            <a:r>
              <a:rPr lang="en-US" dirty="0"/>
              <a:t>they were greatly moved</a:t>
            </a:r>
            <a:r>
              <a:rPr lang="en-US" dirty="0" smtClean="0"/>
              <a:t>.</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800"/>
            <a:ext cx="9144000" cy="3170099"/>
          </a:xfrm>
          <a:prstGeom prst="rect">
            <a:avLst/>
          </a:prstGeom>
        </p:spPr>
        <p:txBody>
          <a:bodyPr wrap="square">
            <a:spAutoFit/>
          </a:bodyPr>
          <a:lstStyle/>
          <a:p>
            <a:pPr algn="ctr"/>
            <a:r>
              <a:rPr lang="en-US" sz="4000" i="1" dirty="0" smtClean="0"/>
              <a:t>(Acts 5:13-14) </a:t>
            </a:r>
          </a:p>
          <a:p>
            <a:pPr algn="ctr"/>
            <a:r>
              <a:rPr lang="en-US" sz="4000" i="1" dirty="0" smtClean="0"/>
              <a:t>“And of the rest durst no man join himself to them: but the people magnified them. And believers were the more added to the Lord, multitudes both of men and women.”</a:t>
            </a:r>
            <a:endParaRPr lang="en-US" sz="40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lvl="0"/>
            <a:r>
              <a:rPr lang="en-US" dirty="0" smtClean="0">
                <a:solidFill>
                  <a:srgbClr val="FFFF00"/>
                </a:solidFill>
              </a:rPr>
              <a:t>6. Successful </a:t>
            </a:r>
            <a:br>
              <a:rPr lang="en-US" dirty="0" smtClean="0">
                <a:solidFill>
                  <a:srgbClr val="FFFF00"/>
                </a:solidFill>
              </a:rPr>
            </a:br>
            <a:r>
              <a:rPr lang="en-US" sz="3600" i="1" dirty="0" smtClean="0">
                <a:solidFill>
                  <a:srgbClr val="FFFF00"/>
                </a:solidFill>
              </a:rPr>
              <a:t>(</a:t>
            </a:r>
            <a:r>
              <a:rPr lang="en-US" sz="3600" i="1" dirty="0">
                <a:solidFill>
                  <a:srgbClr val="FFFF00"/>
                </a:solidFill>
              </a:rPr>
              <a:t>Acts 2:41, 47; 5:14; 6:7; 13:44; 16:5; 18:8</a:t>
            </a:r>
            <a:r>
              <a:rPr lang="en-US" sz="3600" i="1" dirty="0" smtClean="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pic>
        <p:nvPicPr>
          <p:cNvPr id="64514" name="Picture 2" descr="http://higheradvantageinc.com/higherwp/wp-content/uploads/2013/08/cross-out-failure-only-success.jpg"/>
          <p:cNvPicPr>
            <a:picLocks noChangeAspect="1" noChangeArrowheads="1"/>
          </p:cNvPicPr>
          <p:nvPr/>
        </p:nvPicPr>
        <p:blipFill>
          <a:blip r:embed="rId2" cstate="print"/>
          <a:srcRect/>
          <a:stretch>
            <a:fillRect/>
          </a:stretch>
        </p:blipFill>
        <p:spPr bwMode="auto">
          <a:xfrm>
            <a:off x="685800" y="1981200"/>
            <a:ext cx="7772400" cy="456720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r>
              <a:rPr lang="en-US" dirty="0"/>
              <a:t>Never was a church so richly blessed </a:t>
            </a:r>
            <a:r>
              <a:rPr lang="en-US" dirty="0" smtClean="0"/>
              <a:t>with the power of God.</a:t>
            </a:r>
            <a:br>
              <a:rPr lang="en-US" dirty="0" smtClean="0"/>
            </a:br>
            <a:r>
              <a:rPr lang="en-US" dirty="0" smtClean="0"/>
              <a:t> The church </a:t>
            </a:r>
            <a:r>
              <a:rPr lang="en-US" dirty="0"/>
              <a:t>grew by leaps and bounds. For the first two centuries the Church ran along the ground like wild-fire, and out of nothing assumed such vast proportions that the whole world was ‘turned upside down.’</a:t>
            </a:r>
            <a:br>
              <a:rPr lang="en-US" dirty="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alwaysproventrue.files.wordpress.com/2011/10/fall-of-roman-empire.jpg"/>
          <p:cNvPicPr>
            <a:picLocks noChangeAspect="1" noChangeArrowheads="1"/>
          </p:cNvPicPr>
          <p:nvPr/>
        </p:nvPicPr>
        <p:blipFill>
          <a:blip r:embed="rId2" cstate="print"/>
          <a:srcRect/>
          <a:stretch>
            <a:fillRect/>
          </a:stretch>
        </p:blipFill>
        <p:spPr bwMode="auto">
          <a:xfrm>
            <a:off x="2667000" y="-54244"/>
            <a:ext cx="4292867" cy="691224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unityofcharlotte.net/Unity2012/MP4/UnityPromo_Still001.jpg"/>
          <p:cNvPicPr>
            <a:picLocks noChangeAspect="1" noChangeArrowheads="1"/>
          </p:cNvPicPr>
          <p:nvPr/>
        </p:nvPicPr>
        <p:blipFill>
          <a:blip r:embed="rId2" cstate="print"/>
          <a:srcRect/>
          <a:stretch>
            <a:fillRect/>
          </a:stretch>
        </p:blipFill>
        <p:spPr bwMode="auto">
          <a:xfrm>
            <a:off x="0" y="0"/>
            <a:ext cx="4368798" cy="3581400"/>
          </a:xfrm>
          <a:prstGeom prst="rect">
            <a:avLst/>
          </a:prstGeom>
          <a:noFill/>
        </p:spPr>
      </p:pic>
      <p:pic>
        <p:nvPicPr>
          <p:cNvPr id="68612" name="Picture 4" descr="http://www.turnbacktogod.com/wp-content/uploads/2009/11/Steadfast.jpg"/>
          <p:cNvPicPr>
            <a:picLocks noChangeAspect="1" noChangeArrowheads="1"/>
          </p:cNvPicPr>
          <p:nvPr/>
        </p:nvPicPr>
        <p:blipFill>
          <a:blip r:embed="rId3" cstate="print"/>
          <a:srcRect l="6224" r="12865" b="-2174"/>
          <a:stretch>
            <a:fillRect/>
          </a:stretch>
        </p:blipFill>
        <p:spPr bwMode="auto">
          <a:xfrm>
            <a:off x="3962400" y="-1"/>
            <a:ext cx="5181600" cy="3746695"/>
          </a:xfrm>
          <a:prstGeom prst="rect">
            <a:avLst/>
          </a:prstGeom>
          <a:noFill/>
        </p:spPr>
      </p:pic>
      <p:pic>
        <p:nvPicPr>
          <p:cNvPr id="68614" name="Picture 6" descr="http://www.partytime-rentals.com/Images/photos/charitable-giving.gif"/>
          <p:cNvPicPr>
            <a:picLocks noChangeAspect="1" noChangeArrowheads="1"/>
          </p:cNvPicPr>
          <p:nvPr/>
        </p:nvPicPr>
        <p:blipFill>
          <a:blip r:embed="rId4" cstate="print"/>
          <a:srcRect/>
          <a:stretch>
            <a:fillRect/>
          </a:stretch>
        </p:blipFill>
        <p:spPr bwMode="auto">
          <a:xfrm>
            <a:off x="0" y="3581400"/>
            <a:ext cx="5168494" cy="3276600"/>
          </a:xfrm>
          <a:prstGeom prst="rect">
            <a:avLst/>
          </a:prstGeom>
          <a:noFill/>
        </p:spPr>
      </p:pic>
      <p:pic>
        <p:nvPicPr>
          <p:cNvPr id="68616" name="Picture 8" descr="http://pastorjessen.files.wordpress.com/2011/05/joy_t_nv.jpg"/>
          <p:cNvPicPr>
            <a:picLocks noChangeAspect="1" noChangeArrowheads="1"/>
          </p:cNvPicPr>
          <p:nvPr/>
        </p:nvPicPr>
        <p:blipFill>
          <a:blip r:embed="rId5" cstate="print"/>
          <a:srcRect t="10000"/>
          <a:stretch>
            <a:fillRect/>
          </a:stretch>
        </p:blipFill>
        <p:spPr bwMode="auto">
          <a:xfrm>
            <a:off x="4267200" y="3567493"/>
            <a:ext cx="4876800" cy="3290507"/>
          </a:xfrm>
          <a:prstGeom prst="rect">
            <a:avLst/>
          </a:prstGeom>
          <a:noFill/>
        </p:spPr>
      </p:pic>
      <p:pic>
        <p:nvPicPr>
          <p:cNvPr id="68620" name="Picture 12" descr="http://undercdn.under30media.netdna-cdn.com/wp-content/uploads/2013/08/Key-to-Success.jpg"/>
          <p:cNvPicPr>
            <a:picLocks noChangeAspect="1" noChangeArrowheads="1"/>
          </p:cNvPicPr>
          <p:nvPr/>
        </p:nvPicPr>
        <p:blipFill>
          <a:blip r:embed="rId6" cstate="print"/>
          <a:srcRect b="33333"/>
          <a:stretch>
            <a:fillRect/>
          </a:stretch>
        </p:blipFill>
        <p:spPr bwMode="auto">
          <a:xfrm>
            <a:off x="2057400" y="2209800"/>
            <a:ext cx="3886200" cy="3307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8620"/>
                                        </p:tgtEl>
                                        <p:attrNameLst>
                                          <p:attrName>style.visibility</p:attrName>
                                        </p:attrNameLst>
                                      </p:cBhvr>
                                      <p:to>
                                        <p:strVal val="visible"/>
                                      </p:to>
                                    </p:set>
                                    <p:anim calcmode="lin" valueType="num">
                                      <p:cBhvr>
                                        <p:cTn id="7" dur="2000" fill="hold"/>
                                        <p:tgtEl>
                                          <p:spTgt spid="68620"/>
                                        </p:tgtEl>
                                        <p:attrNameLst>
                                          <p:attrName>ppt_w</p:attrName>
                                        </p:attrNameLst>
                                      </p:cBhvr>
                                      <p:tavLst>
                                        <p:tav tm="0">
                                          <p:val>
                                            <p:fltVal val="0"/>
                                          </p:val>
                                        </p:tav>
                                        <p:tav tm="100000">
                                          <p:val>
                                            <p:strVal val="#ppt_w"/>
                                          </p:val>
                                        </p:tav>
                                      </p:tavLst>
                                    </p:anim>
                                    <p:anim calcmode="lin" valueType="num">
                                      <p:cBhvr>
                                        <p:cTn id="8" dur="2000" fill="hold"/>
                                        <p:tgtEl>
                                          <p:spTgt spid="68620"/>
                                        </p:tgtEl>
                                        <p:attrNameLst>
                                          <p:attrName>ppt_h</p:attrName>
                                        </p:attrNameLst>
                                      </p:cBhvr>
                                      <p:tavLst>
                                        <p:tav tm="0">
                                          <p:val>
                                            <p:fltVal val="0"/>
                                          </p:val>
                                        </p:tav>
                                        <p:tav tm="100000">
                                          <p:val>
                                            <p:strVal val="#ppt_h"/>
                                          </p:val>
                                        </p:tav>
                                      </p:tavLst>
                                    </p:anim>
                                    <p:animEffect transition="in" filter="fade">
                                      <p:cBhvr>
                                        <p:cTn id="9" dur="2000"/>
                                        <p:tgtEl>
                                          <p:spTgt spid="6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r>
              <a:rPr lang="en-US" dirty="0"/>
              <a:t>The classic history of ancient Rome is given by Gibbon in </a:t>
            </a:r>
            <a:r>
              <a:rPr lang="en-US" i="1" dirty="0"/>
              <a:t>Decline and Fall of the Roman Empire,</a:t>
            </a:r>
            <a:r>
              <a:rPr lang="en-US" dirty="0"/>
              <a:t> written in the eighteenth century by a scholar who was distinctly antagonistic to Christianity. But even Gibbon named four distinct reasons why Christianity grew so rapidly in the ancient world:</a:t>
            </a:r>
            <a:br>
              <a:rPr lang="en-US" dirty="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buNone/>
            </a:pPr>
            <a:r>
              <a:rPr lang="en-US" sz="3400" dirty="0" smtClean="0">
                <a:solidFill>
                  <a:srgbClr val="FFFF00"/>
                </a:solidFill>
              </a:rPr>
              <a:t>1. The </a:t>
            </a:r>
            <a:r>
              <a:rPr lang="en-US" sz="3400" dirty="0">
                <a:solidFill>
                  <a:srgbClr val="FFFF00"/>
                </a:solidFill>
              </a:rPr>
              <a:t>inflexible zeal and enthusiasm of the </a:t>
            </a:r>
            <a:r>
              <a:rPr lang="en-US" sz="3400" dirty="0" smtClean="0">
                <a:solidFill>
                  <a:srgbClr val="FFFF00"/>
                </a:solidFill>
              </a:rPr>
              <a:t> Christians</a:t>
            </a:r>
            <a:r>
              <a:rPr lang="en-US" sz="3400" dirty="0">
                <a:solidFill>
                  <a:srgbClr val="FFFF00"/>
                </a:solidFill>
              </a:rPr>
              <a:t>. </a:t>
            </a:r>
          </a:p>
          <a:p>
            <a:pPr>
              <a:buNone/>
            </a:pPr>
            <a:r>
              <a:rPr lang="en-US" sz="3400" dirty="0" smtClean="0"/>
              <a:t>   They </a:t>
            </a:r>
            <a:r>
              <a:rPr lang="en-US" sz="3400" dirty="0"/>
              <a:t>took the teachings of Jesus at their face value. They refused to compromise with any pagan religion or secular code. </a:t>
            </a:r>
            <a:r>
              <a:rPr lang="en-US" sz="3400" dirty="0" smtClean="0"/>
              <a:t>‘</a:t>
            </a:r>
            <a:r>
              <a:rPr lang="en-US" sz="3400" dirty="0"/>
              <a:t>They were absolutely happy, always getting into trouble</a:t>
            </a:r>
            <a:r>
              <a:rPr lang="en-US" sz="3400" dirty="0" smtClean="0"/>
              <a:t>.’</a:t>
            </a:r>
          </a:p>
          <a:p>
            <a:pPr lvl="0">
              <a:buNone/>
            </a:pPr>
            <a:r>
              <a:rPr lang="en-US" sz="3400" dirty="0" smtClean="0">
                <a:solidFill>
                  <a:srgbClr val="FFFF00"/>
                </a:solidFill>
              </a:rPr>
              <a:t>2. The Christian doctrine of the future life. </a:t>
            </a:r>
            <a:endParaRPr lang="en-US" sz="3400" dirty="0"/>
          </a:p>
          <a:p>
            <a:pPr lvl="0">
              <a:buNone/>
            </a:pPr>
            <a:r>
              <a:rPr lang="en-US" sz="3400" dirty="0" smtClean="0"/>
              <a:t>    Even </a:t>
            </a:r>
            <a:r>
              <a:rPr lang="en-US" sz="3400" dirty="0"/>
              <a:t>among the most brilliant of the Greek and Roman writers, ignorance, hesitancy, and professed insincerity about immorality are found. </a:t>
            </a:r>
            <a:r>
              <a:rPr lang="en-US" sz="3400" dirty="0" smtClean="0"/>
              <a:t>The Christian gospel gave people hope of eternal life with God.</a:t>
            </a:r>
            <a:endParaRPr lang="en-US" sz="3400" dirty="0"/>
          </a:p>
          <a:p>
            <a:pPr>
              <a:buNone/>
            </a:pPr>
            <a:endParaRPr lang="en-US" sz="3400" dirty="0"/>
          </a:p>
          <a:p>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92500" lnSpcReduction="20000"/>
          </a:bodyPr>
          <a:lstStyle/>
          <a:p>
            <a:pPr lvl="0">
              <a:buNone/>
            </a:pPr>
            <a:r>
              <a:rPr lang="en-US" dirty="0" smtClean="0">
                <a:solidFill>
                  <a:srgbClr val="FFFF00"/>
                </a:solidFill>
              </a:rPr>
              <a:t>3. The </a:t>
            </a:r>
            <a:r>
              <a:rPr lang="en-US" dirty="0">
                <a:solidFill>
                  <a:srgbClr val="FFFF00"/>
                </a:solidFill>
              </a:rPr>
              <a:t>miraculous power ascribed to the early Church. </a:t>
            </a:r>
          </a:p>
          <a:p>
            <a:pPr>
              <a:buNone/>
            </a:pPr>
            <a:r>
              <a:rPr lang="en-US" dirty="0" smtClean="0"/>
              <a:t>   ‘</a:t>
            </a:r>
            <a:r>
              <a:rPr lang="en-US" dirty="0"/>
              <a:t>With great power gave the apostles witness</a:t>
            </a:r>
            <a:r>
              <a:rPr lang="en-US" dirty="0" smtClean="0"/>
              <a:t>’. </a:t>
            </a:r>
            <a:r>
              <a:rPr lang="en-US" dirty="0"/>
              <a:t>Marvelous miracles were wrought by the disciples to demonstrate the truth of their assertion. Some of these are recorded in the New Testament, but there were many more.</a:t>
            </a:r>
          </a:p>
          <a:p>
            <a:pPr lvl="0">
              <a:buNone/>
            </a:pPr>
            <a:r>
              <a:rPr lang="en-US" dirty="0" smtClean="0">
                <a:solidFill>
                  <a:srgbClr val="FFFF00"/>
                </a:solidFill>
              </a:rPr>
              <a:t>   4. </a:t>
            </a:r>
            <a:r>
              <a:rPr lang="en-US" dirty="0">
                <a:solidFill>
                  <a:srgbClr val="FFFF00"/>
                </a:solidFill>
              </a:rPr>
              <a:t>The pure, austere morals of the Christians. </a:t>
            </a:r>
          </a:p>
          <a:p>
            <a:pPr>
              <a:buNone/>
            </a:pPr>
            <a:r>
              <a:rPr lang="en-US" dirty="0" smtClean="0"/>
              <a:t>    They </a:t>
            </a:r>
            <a:r>
              <a:rPr lang="en-US" dirty="0"/>
              <a:t>would not compromise with pagan immoralities. They abandoned sins when they became Christians, lived exemplary lives and exhibited a standard of virtue unknown to the ancient world. The virtuous way of life was beyond the understanding of men. They had been used to ‘mystery’ religions imported from the Orient, and were dependent upon secret rites for their appeal. But the ancient Christians exhibited what the apostle calls, ‘the mystery of Godliness.’ The first Christian aim in those days was to be </a:t>
            </a:r>
            <a:r>
              <a:rPr lang="en-US" dirty="0" err="1"/>
              <a:t>Christlike</a:t>
            </a:r>
            <a:r>
              <a:rPr lang="en-US" dirty="0"/>
              <a:t> in life.</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495800"/>
          </a:xfrm>
        </p:spPr>
        <p:txBody>
          <a:bodyPr>
            <a:normAutofit/>
          </a:bodyPr>
          <a:lstStyle/>
          <a:p>
            <a:pPr>
              <a:buNone/>
            </a:pPr>
            <a:r>
              <a:rPr lang="en-US" sz="3600" dirty="0"/>
              <a:t> </a:t>
            </a:r>
            <a:r>
              <a:rPr lang="en-US" sz="3600" dirty="0" smtClean="0"/>
              <a:t>   The virtuous way of life was beyond the understanding of men. They had been used to ‘mystery’ religions imported from the Orient, and were dependent upon secret rites for their appeal. But the ancient Christians exhibited what the apostle calls, ‘the mystery of Godliness.’ The first Christian aim in those days was to be </a:t>
            </a:r>
            <a:r>
              <a:rPr lang="en-US" sz="3600" dirty="0" err="1" smtClean="0"/>
              <a:t>Christlike</a:t>
            </a:r>
            <a:r>
              <a:rPr lang="en-US" sz="3600" dirty="0" smtClean="0"/>
              <a:t> in life.</a:t>
            </a:r>
          </a:p>
          <a:p>
            <a:endParaRPr lang="en-US" sz="3600" dirty="0"/>
          </a:p>
        </p:txBody>
      </p:sp>
      <p:pic>
        <p:nvPicPr>
          <p:cNvPr id="43010" name="Picture 2" descr="http://img.docstoccdn.com/thumb/orig/122928578.png"/>
          <p:cNvPicPr>
            <a:picLocks noChangeAspect="1" noChangeArrowheads="1"/>
          </p:cNvPicPr>
          <p:nvPr/>
        </p:nvPicPr>
        <p:blipFill>
          <a:blip r:embed="rId2" cstate="print"/>
          <a:srcRect t="32415" r="1823" b="31280"/>
          <a:stretch>
            <a:fillRect/>
          </a:stretch>
        </p:blipFill>
        <p:spPr bwMode="auto">
          <a:xfrm>
            <a:off x="838200" y="4572000"/>
            <a:ext cx="7696200"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6247864"/>
          </a:xfrm>
          <a:prstGeom prst="rect">
            <a:avLst/>
          </a:prstGeom>
        </p:spPr>
        <p:txBody>
          <a:bodyPr wrap="square">
            <a:spAutoFit/>
          </a:bodyPr>
          <a:lstStyle/>
          <a:p>
            <a:r>
              <a:rPr lang="en-US" sz="4000" dirty="0"/>
              <a:t>Today there is a vast difference in the </a:t>
            </a:r>
            <a:r>
              <a:rPr lang="en-US" sz="4000" dirty="0" smtClean="0"/>
              <a:t>spiritual character </a:t>
            </a:r>
            <a:r>
              <a:rPr lang="en-US" sz="4000" dirty="0"/>
              <a:t>of the various members of the average </a:t>
            </a:r>
            <a:r>
              <a:rPr lang="en-US" sz="4000" dirty="0" smtClean="0"/>
              <a:t>local church.</a:t>
            </a:r>
          </a:p>
          <a:p>
            <a:endParaRPr lang="en-US" sz="4000" dirty="0"/>
          </a:p>
          <a:p>
            <a:r>
              <a:rPr lang="en-US" sz="4000" dirty="0"/>
              <a:t>I</a:t>
            </a:r>
            <a:r>
              <a:rPr lang="en-US" sz="4000" dirty="0" smtClean="0"/>
              <a:t>n </a:t>
            </a:r>
            <a:r>
              <a:rPr lang="en-US" sz="4000" dirty="0"/>
              <a:t>every local assembly there may be ‘tares’ and ‘wheat’ growing together, that is, both saved and unsaved members. </a:t>
            </a:r>
            <a:endParaRPr lang="en-US" sz="4000" dirty="0" smtClean="0"/>
          </a:p>
          <a:p>
            <a:endParaRPr lang="en-US" sz="4000" dirty="0"/>
          </a:p>
          <a:p>
            <a:r>
              <a:rPr lang="en-US" sz="4000" dirty="0" smtClean="0"/>
              <a:t>The </a:t>
            </a:r>
            <a:r>
              <a:rPr lang="en-US" sz="4000" dirty="0"/>
              <a:t>apostolic Church was perhaps the nearest approach to the true Church.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sz="5400" dirty="0" smtClean="0"/>
              <a:t>The early Christians were:</a:t>
            </a:r>
            <a:endParaRPr lang="en-US" sz="5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1424</Words>
  <Application>Microsoft Office PowerPoint</Application>
  <PresentationFormat>On-screen Show (4:3)</PresentationFormat>
  <Paragraphs>61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Doctrine of the Church       (continued / application)</vt:lpstr>
      <vt:lpstr>The History, Growth, and Character of the Various New Testament Churches.</vt:lpstr>
      <vt:lpstr>Slide 3</vt:lpstr>
      <vt:lpstr>The classic history of ancient Rome is given by Gibbon in Decline and Fall of the Roman Empire, written in the eighteenth century by a scholar who was distinctly antagonistic to Christianity. But even Gibbon named four distinct reasons why Christianity grew so rapidly in the ancient world: </vt:lpstr>
      <vt:lpstr>Slide 5</vt:lpstr>
      <vt:lpstr>Slide 6</vt:lpstr>
      <vt:lpstr>Slide 7</vt:lpstr>
      <vt:lpstr>Slide 8</vt:lpstr>
      <vt:lpstr>The early Christians were:</vt:lpstr>
      <vt:lpstr>1. United  (Acts 2:44; 4:32; Eph. 4:1-7)</vt:lpstr>
      <vt:lpstr>Slide 11</vt:lpstr>
      <vt:lpstr>Slide 12</vt:lpstr>
      <vt:lpstr>Slide 13</vt:lpstr>
      <vt:lpstr>2. Steadfast</vt:lpstr>
      <vt:lpstr>(Acts 2:41-42)  “Then they that gladly received his word were baptized: and the same day there were added unto them about three thousand souls. And they continued stedfastly in…</vt:lpstr>
      <vt:lpstr>Slide 16</vt:lpstr>
      <vt:lpstr>Slide 17</vt:lpstr>
      <vt:lpstr>Slide 18</vt:lpstr>
      <vt:lpstr>3. Charitable  (Acts 2:45; 4:34-35; Eph. 4:28-32)  </vt:lpstr>
      <vt:lpstr>Slide 20</vt:lpstr>
      <vt:lpstr>Slide 21</vt:lpstr>
      <vt:lpstr>4. Joyful  (Acts 2:46-47; Eph. 5:18-21)  </vt:lpstr>
      <vt:lpstr>Slide 23</vt:lpstr>
      <vt:lpstr>Don’t ever get over being saved</vt:lpstr>
      <vt:lpstr>5. Favor with men</vt:lpstr>
      <vt:lpstr>Slide 26</vt:lpstr>
      <vt:lpstr>Slide 27</vt:lpstr>
      <vt:lpstr>6. Successful  (Acts 2:41, 47; 5:14; 6:7; 13:44; 16:5; 18:8)  </vt:lpstr>
      <vt:lpstr>Never was a church so richly blessed with the power of God.  The church grew by leaps and bounds. For the first two centuries the Church ran along the ground like wild-fire, and out of nothing assumed such vast proportions that the whole world was ‘turned upside down.’ </vt:lpstr>
      <vt:lpstr>Slide 30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6)</dc:title>
  <dc:creator>Pastor Daniel White</dc:creator>
  <cp:lastModifiedBy>Pastor Daniel White</cp:lastModifiedBy>
  <cp:revision>23</cp:revision>
  <dcterms:created xsi:type="dcterms:W3CDTF">2014-02-10T21:58:59Z</dcterms:created>
  <dcterms:modified xsi:type="dcterms:W3CDTF">2014-02-20T23:02:50Z</dcterms:modified>
</cp:coreProperties>
</file>