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72" r:id="rId15"/>
    <p:sldId id="309" r:id="rId16"/>
    <p:sldId id="305" r:id="rId17"/>
    <p:sldId id="282" r:id="rId18"/>
    <p:sldId id="279" r:id="rId19"/>
    <p:sldId id="280" r:id="rId20"/>
    <p:sldId id="274" r:id="rId21"/>
    <p:sldId id="269" r:id="rId22"/>
    <p:sldId id="270" r:id="rId23"/>
    <p:sldId id="275" r:id="rId24"/>
    <p:sldId id="276" r:id="rId25"/>
    <p:sldId id="273" r:id="rId26"/>
    <p:sldId id="283" r:id="rId27"/>
    <p:sldId id="278" r:id="rId28"/>
    <p:sldId id="304" r:id="rId29"/>
    <p:sldId id="281" r:id="rId30"/>
    <p:sldId id="284" r:id="rId31"/>
    <p:sldId id="285" r:id="rId32"/>
    <p:sldId id="286" r:id="rId33"/>
    <p:sldId id="289" r:id="rId34"/>
    <p:sldId id="290" r:id="rId35"/>
    <p:sldId id="291" r:id="rId36"/>
    <p:sldId id="293" r:id="rId37"/>
    <p:sldId id="292" r:id="rId38"/>
    <p:sldId id="294" r:id="rId39"/>
    <p:sldId id="303" r:id="rId40"/>
    <p:sldId id="295" r:id="rId41"/>
    <p:sldId id="296" r:id="rId42"/>
    <p:sldId id="297" r:id="rId43"/>
    <p:sldId id="306" r:id="rId44"/>
    <p:sldId id="287" r:id="rId45"/>
    <p:sldId id="288" r:id="rId46"/>
    <p:sldId id="298" r:id="rId47"/>
    <p:sldId id="299" r:id="rId48"/>
    <p:sldId id="300" r:id="rId49"/>
    <p:sldId id="307" r:id="rId50"/>
    <p:sldId id="308" r:id="rId51"/>
    <p:sldId id="277" r:id="rId52"/>
    <p:sldId id="301" r:id="rId53"/>
    <p:sldId id="30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810" autoAdjust="0"/>
    <p:restoredTop sz="93208" autoAdjust="0"/>
  </p:normalViewPr>
  <p:slideViewPr>
    <p:cSldViewPr>
      <p:cViewPr>
        <p:scale>
          <a:sx n="60" d="100"/>
          <a:sy n="60" d="100"/>
        </p:scale>
        <p:origin x="-73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43C210-C4C3-478B-8EA5-F332CF113CF8}" type="datetimeFigureOut">
              <a:rPr lang="en-US" smtClean="0"/>
              <a:pPr/>
              <a:t>2/25/2009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04A42-B4B9-4AD3-AE00-166D818CE5C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904A42-B4B9-4AD3-AE00-166D818CE5CC}" type="slidenum">
              <a:rPr lang="en-US" smtClean="0"/>
              <a:pPr/>
              <a:t>53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04A42-B4B9-4AD3-AE00-166D818CE5C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B7A2C4-2EA1-4EE6-B27D-B6ED8AFA4280}" type="datetimeFigureOut">
              <a:rPr lang="en-US" smtClean="0"/>
              <a:pPr/>
              <a:t>2/25/2009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46281F-0229-424A-B0CC-78265AED2FF0}" type="slidenum">
              <a:rPr lang="en-US" smtClean="0"/>
              <a:pPr/>
              <a:t>‹#›</a:t>
            </a:fld>
            <a:endParaRPr 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7A2C4-2EA1-4EE6-B27D-B6ED8AFA4280}" type="datetimeFigureOut">
              <a:rPr lang="en-US" smtClean="0"/>
              <a:pPr/>
              <a:t>2/25/2009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46281F-0229-424A-B0CC-78265AED2FF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gi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gif"/><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1-Bib Pics-Ot\Daniel &amp; Bab Captvty\scan0051.jpg"/>
          <p:cNvPicPr>
            <a:picLocks noChangeAspect="1" noChangeArrowheads="1"/>
          </p:cNvPicPr>
          <p:nvPr/>
        </p:nvPicPr>
        <p:blipFill>
          <a:blip r:embed="rId3"/>
          <a:srcRect/>
          <a:stretch>
            <a:fillRect/>
          </a:stretch>
        </p:blipFill>
        <p:spPr bwMode="auto">
          <a:xfrm>
            <a:off x="-2133600" y="0"/>
            <a:ext cx="11277600" cy="6858000"/>
          </a:xfrm>
          <a:prstGeom prst="rect">
            <a:avLst/>
          </a:prstGeom>
          <a:noFill/>
          <a:ln>
            <a:solidFill>
              <a:schemeClr val="accent1"/>
            </a:solidFill>
          </a:ln>
        </p:spPr>
      </p:pic>
      <p:sp>
        <p:nvSpPr>
          <p:cNvPr id="7" name="Flowchart: Alternate Process 6"/>
          <p:cNvSpPr/>
          <p:nvPr/>
        </p:nvSpPr>
        <p:spPr>
          <a:xfrm>
            <a:off x="2209800" y="0"/>
            <a:ext cx="7162800" cy="2438400"/>
          </a:xfrm>
          <a:prstGeom prst="flowChartAlternateProcess">
            <a:avLst/>
          </a:prstGeom>
          <a:solidFill>
            <a:schemeClr val="bg1"/>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438400" y="304800"/>
            <a:ext cx="6705600" cy="1828800"/>
          </a:xfrm>
          <a:noFill/>
          <a:ln>
            <a:noFill/>
          </a:ln>
        </p:spPr>
        <p:style>
          <a:lnRef idx="2">
            <a:schemeClr val="dk1"/>
          </a:lnRef>
          <a:fillRef idx="1">
            <a:schemeClr val="lt1"/>
          </a:fillRef>
          <a:effectRef idx="0">
            <a:schemeClr val="dk1"/>
          </a:effectRef>
          <a:fontRef idx="minor">
            <a:schemeClr val="dk1"/>
          </a:fontRef>
        </p:style>
        <p:txBody>
          <a:bodyPr>
            <a:noAutofit/>
          </a:bodyPr>
          <a:lstStyle/>
          <a:p>
            <a:r>
              <a:rPr lang="en-US" sz="3600" b="1" i="1" dirty="0" smtClean="0">
                <a:solidFill>
                  <a:schemeClr val="tx1"/>
                </a:solidFill>
                <a:latin typeface="Times New Roman" pitchFamily="18" charset="0"/>
                <a:cs typeface="Times New Roman" pitchFamily="18" charset="0"/>
              </a:rPr>
              <a:t>Daniel’s vision of the Ram, the Goat, and the Little Horn </a:t>
            </a:r>
            <a:br>
              <a:rPr lang="en-US" sz="3600" b="1" i="1" dirty="0" smtClean="0">
                <a:solidFill>
                  <a:schemeClr val="tx1"/>
                </a:solidFill>
                <a:latin typeface="Times New Roman" pitchFamily="18" charset="0"/>
                <a:cs typeface="Times New Roman" pitchFamily="18" charset="0"/>
              </a:rPr>
            </a:br>
            <a:r>
              <a:rPr lang="en-US" sz="3600" b="1" i="1" dirty="0" smtClean="0">
                <a:solidFill>
                  <a:schemeClr val="tx1"/>
                </a:solidFill>
                <a:latin typeface="Times New Roman" pitchFamily="18" charset="0"/>
                <a:cs typeface="Times New Roman" pitchFamily="18" charset="0"/>
              </a:rPr>
              <a:t> Daniel 8:1-27</a:t>
            </a:r>
            <a:endParaRPr lang="en-US" sz="3600" b="1" i="1" dirty="0">
              <a:solidFill>
                <a:schemeClr val="tx1"/>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wallpaper_15622.jpg"/>
          <p:cNvPicPr>
            <a:picLocks noChangeAspect="1" noChangeArrowheads="1"/>
          </p:cNvPicPr>
          <p:nvPr/>
        </p:nvPicPr>
        <p:blipFill>
          <a:blip r:embed="rId3" cstate="print"/>
          <a:srcRect l="26167" t="15208" r="22500" b="23125"/>
          <a:stretch>
            <a:fillRect/>
          </a:stretch>
        </p:blipFill>
        <p:spPr bwMode="auto">
          <a:xfrm>
            <a:off x="1676400" y="609600"/>
            <a:ext cx="5867400" cy="5638800"/>
          </a:xfrm>
          <a:prstGeom prst="rect">
            <a:avLst/>
          </a:prstGeom>
          <a:noFill/>
        </p:spPr>
      </p:pic>
      <p:pic>
        <p:nvPicPr>
          <p:cNvPr id="12290" name="Picture 2" descr="C:\Users\Ptr. Daniel White\Pictures\1-Bib Pics-Ot\Daniel &amp; Bab Captvty\scan0051.jpg"/>
          <p:cNvPicPr>
            <a:picLocks noChangeAspect="1" noChangeArrowheads="1"/>
          </p:cNvPicPr>
          <p:nvPr/>
        </p:nvPicPr>
        <p:blipFill>
          <a:blip r:embed="rId4"/>
          <a:srcRect l="34953" t="19724" r="53762" b="68808"/>
          <a:stretch>
            <a:fillRect/>
          </a:stretch>
        </p:blipFill>
        <p:spPr bwMode="auto">
          <a:xfrm rot="16752673">
            <a:off x="3280296" y="2365895"/>
            <a:ext cx="2121164" cy="21211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tr. Daniel White\Pictures\Other Pix\BACKGROUNDS\freefallbackgrounds\majesty.jpg"/>
          <p:cNvPicPr>
            <a:picLocks noChangeAspect="1" noChangeArrowheads="1"/>
          </p:cNvPicPr>
          <p:nvPr/>
        </p:nvPicPr>
        <p:blipFill>
          <a:blip r:embed="rId3"/>
          <a:srcRect/>
          <a:stretch>
            <a:fillRect/>
          </a:stretch>
        </p:blipFill>
        <p:spPr bwMode="auto">
          <a:xfrm>
            <a:off x="-1009650" y="-800100"/>
            <a:ext cx="10972800" cy="8229600"/>
          </a:xfrm>
          <a:prstGeom prst="rect">
            <a:avLst/>
          </a:prstGeom>
          <a:noFill/>
        </p:spPr>
      </p:pic>
      <p:pic>
        <p:nvPicPr>
          <p:cNvPr id="13314" name="Picture 2" descr="C:\Users\Ptr. Daniel White\Pictures\1-Bib Pics-Ot\Daniel &amp; Bab Captvty\scan0051.jpg"/>
          <p:cNvPicPr>
            <a:picLocks noChangeAspect="1" noChangeArrowheads="1"/>
          </p:cNvPicPr>
          <p:nvPr/>
        </p:nvPicPr>
        <p:blipFill>
          <a:blip r:embed="rId4"/>
          <a:srcRect l="34953" t="20635" r="54474" b="70082"/>
          <a:stretch>
            <a:fillRect/>
          </a:stretch>
        </p:blipFill>
        <p:spPr bwMode="auto">
          <a:xfrm rot="18135077">
            <a:off x="2362771" y="1842506"/>
            <a:ext cx="3868970" cy="3035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Users\Ptr. Daniel White\Desktop\scan0130.jpg"/>
          <p:cNvPicPr>
            <a:picLocks noChangeAspect="1" noChangeArrowheads="1"/>
          </p:cNvPicPr>
          <p:nvPr/>
        </p:nvPicPr>
        <p:blipFill>
          <a:blip r:embed="rId3">
            <a:lum bright="-20000"/>
          </a:blip>
          <a:srcRect/>
          <a:stretch>
            <a:fillRect/>
          </a:stretch>
        </p:blipFill>
        <p:spPr bwMode="auto">
          <a:xfrm>
            <a:off x="0" y="0"/>
            <a:ext cx="9525000" cy="6858000"/>
          </a:xfrm>
          <a:prstGeom prst="rect">
            <a:avLst/>
          </a:prstGeom>
          <a:noFill/>
        </p:spPr>
      </p:pic>
      <p:pic>
        <p:nvPicPr>
          <p:cNvPr id="14338" name="Picture 2" descr="C:\Users\Ptr. Daniel White\Pictures\1-Bib Pics-Ot\Daniel &amp; Bab Captvty\scan0051.jpg"/>
          <p:cNvPicPr>
            <a:picLocks noChangeAspect="1" noChangeArrowheads="1"/>
          </p:cNvPicPr>
          <p:nvPr/>
        </p:nvPicPr>
        <p:blipFill>
          <a:blip r:embed="rId4">
            <a:lum bright="-10000"/>
          </a:blip>
          <a:srcRect l="34555" t="21842" r="52479" b="68591"/>
          <a:stretch>
            <a:fillRect/>
          </a:stretch>
        </p:blipFill>
        <p:spPr bwMode="auto">
          <a:xfrm rot="17713435">
            <a:off x="2471781" y="1439085"/>
            <a:ext cx="4776179" cy="39534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michael02-.jpg"/>
          <p:cNvPicPr>
            <a:picLocks noChangeAspect="1" noChangeArrowheads="1"/>
          </p:cNvPicPr>
          <p:nvPr/>
        </p:nvPicPr>
        <p:blipFill>
          <a:blip r:embed="rId3"/>
          <a:srcRect/>
          <a:stretch>
            <a:fillRect/>
          </a:stretch>
        </p:blipFill>
        <p:spPr bwMode="auto">
          <a:xfrm>
            <a:off x="2362200" y="0"/>
            <a:ext cx="45720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57200" y="5562600"/>
            <a:ext cx="8229600" cy="1295400"/>
          </a:xfrm>
        </p:spPr>
        <p:txBody>
          <a:bodyPr/>
          <a:lstStyle/>
          <a:p>
            <a:r>
              <a:rPr lang="en-US" b="1" i="1" dirty="0" smtClean="0">
                <a:latin typeface="Times New Roman" pitchFamily="18" charset="0"/>
                <a:cs typeface="Times New Roman" pitchFamily="18" charset="0"/>
              </a:rPr>
              <a:t>(Revelation 12:7-9)</a:t>
            </a:r>
            <a:endParaRPr lang="en-US"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2000" fill="hold"/>
                                        <p:tgtEl>
                                          <p:spTgt spid="17410"/>
                                        </p:tgtEl>
                                        <p:attrNameLst>
                                          <p:attrName>ppt_w</p:attrName>
                                        </p:attrNameLst>
                                      </p:cBhvr>
                                      <p:tavLst>
                                        <p:tav tm="0">
                                          <p:val>
                                            <p:strVal val="#ppt_w*0.70"/>
                                          </p:val>
                                        </p:tav>
                                        <p:tav tm="100000">
                                          <p:val>
                                            <p:strVal val="#ppt_w"/>
                                          </p:val>
                                        </p:tav>
                                      </p:tavLst>
                                    </p:anim>
                                    <p:anim calcmode="lin" valueType="num">
                                      <p:cBhvr>
                                        <p:cTn id="8" dur="2000" fill="hold"/>
                                        <p:tgtEl>
                                          <p:spTgt spid="17410"/>
                                        </p:tgtEl>
                                        <p:attrNameLst>
                                          <p:attrName>ppt_h</p:attrName>
                                        </p:attrNameLst>
                                      </p:cBhvr>
                                      <p:tavLst>
                                        <p:tav tm="0">
                                          <p:val>
                                            <p:strVal val="#ppt_h"/>
                                          </p:val>
                                        </p:tav>
                                        <p:tav tm="100000">
                                          <p:val>
                                            <p:strVal val="#ppt_h"/>
                                          </p:val>
                                        </p:tav>
                                      </p:tavLst>
                                    </p:anim>
                                    <p:animEffect transition="in" filter="fade">
                                      <p:cBhvr>
                                        <p:cTn id="9"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Prophecy pictures\Revelation 1\Dragon cst to Earth.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Prophecy pictures\prophecy pictures\Dragon with seven head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 name="Picture 3" descr="C:\Users\Ptr. Daniel White\Desktop\Picture1.jpg"/>
          <p:cNvPicPr>
            <a:picLocks noChangeAspect="1" noChangeArrowheads="1"/>
          </p:cNvPicPr>
          <p:nvPr/>
        </p:nvPicPr>
        <p:blipFill>
          <a:blip r:embed="rId4"/>
          <a:srcRect l="11500" t="28030" r="57049" b="12558"/>
          <a:stretch>
            <a:fillRect/>
          </a:stretch>
        </p:blipFill>
        <p:spPr bwMode="auto">
          <a:xfrm>
            <a:off x="381000" y="457200"/>
            <a:ext cx="2819400" cy="3352800"/>
          </a:xfrm>
          <a:prstGeom prst="ellipse">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33800" cy="6583362"/>
          </a:xfrm>
        </p:spPr>
        <p:txBody>
          <a:bodyPr>
            <a:normAutofit/>
          </a:bodyPr>
          <a:lstStyle/>
          <a:p>
            <a:r>
              <a:rPr lang="en-US" sz="5400" b="1" i="1" dirty="0" smtClean="0">
                <a:latin typeface="Times New Roman" pitchFamily="18" charset="0"/>
                <a:cs typeface="Times New Roman" pitchFamily="18" charset="0"/>
              </a:rPr>
              <a:t>“By peace he shall destroy many.”</a:t>
            </a:r>
            <a:endParaRPr lang="en-US" sz="5400" b="1" i="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srcRect/>
          <a:stretch>
            <a:fillRect/>
          </a:stretch>
        </p:blipFill>
        <p:spPr bwMode="auto">
          <a:xfrm>
            <a:off x="5410200" y="685800"/>
            <a:ext cx="2438400" cy="5867400"/>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p:val>
                                            <p:strVal val="#ppt_w*0.70"/>
                                          </p:val>
                                        </p:tav>
                                        <p:tav tm="100000">
                                          <p:val>
                                            <p:strVal val="#ppt_w"/>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animEffect transition="in" filter="fade">
                                      <p:cBhvr>
                                        <p:cTn id="9"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Desktop\PapalMass1.jpg"/>
          <p:cNvPicPr>
            <a:picLocks noChangeAspect="1" noChangeArrowheads="1"/>
          </p:cNvPicPr>
          <p:nvPr/>
        </p:nvPicPr>
        <p:blipFill>
          <a:blip r:embed="rId3"/>
          <a:srcRect/>
          <a:stretch>
            <a:fillRect/>
          </a:stretch>
        </p:blipFill>
        <p:spPr bwMode="auto">
          <a:xfrm>
            <a:off x="1447800" y="457201"/>
            <a:ext cx="5867400" cy="601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8675" name="Picture 3" descr="C:\Users\Ptr. Daniel White\Desktop\Picture1.jpg"/>
          <p:cNvPicPr>
            <a:picLocks noChangeAspect="1" noChangeArrowheads="1"/>
          </p:cNvPicPr>
          <p:nvPr/>
        </p:nvPicPr>
        <p:blipFill>
          <a:blip r:embed="rId4"/>
          <a:srcRect l="11500" t="28030" r="57049" b="12558"/>
          <a:stretch>
            <a:fillRect/>
          </a:stretch>
        </p:blipFill>
        <p:spPr bwMode="auto">
          <a:xfrm>
            <a:off x="3505200" y="1219200"/>
            <a:ext cx="1828800" cy="2819400"/>
          </a:xfrm>
          <a:prstGeom prst="ellipse">
            <a:avLst/>
          </a:prstGeom>
          <a:ln>
            <a:noFill/>
          </a:ln>
          <a:effectLst>
            <a:softEdge rad="112500"/>
          </a:effectLst>
        </p:spPr>
      </p:pic>
      <p:sp>
        <p:nvSpPr>
          <p:cNvPr id="4" name="Title 3"/>
          <p:cNvSpPr>
            <a:spLocks noGrp="1"/>
          </p:cNvSpPr>
          <p:nvPr>
            <p:ph type="title"/>
          </p:nvPr>
        </p:nvSpPr>
        <p:spPr>
          <a:xfrm>
            <a:off x="1219200" y="4648200"/>
            <a:ext cx="6096000" cy="1600200"/>
          </a:xfrm>
        </p:spPr>
        <p:txBody>
          <a:bodyPr>
            <a:noAutofit/>
          </a:bodyPr>
          <a:lstStyle/>
          <a:p>
            <a:r>
              <a:rPr lang="en-US" sz="5400" b="1" i="1" dirty="0" smtClean="0">
                <a:effectLst>
                  <a:glow rad="101600">
                    <a:schemeClr val="bg1">
                      <a:alpha val="60000"/>
                    </a:schemeClr>
                  </a:glow>
                </a:effectLst>
                <a:latin typeface="Times New Roman" pitchFamily="18" charset="0"/>
                <a:cs typeface="Times New Roman" pitchFamily="18" charset="0"/>
              </a:rPr>
              <a:t>“He waxed exceeding great…”</a:t>
            </a:r>
            <a:endParaRPr lang="en-US" sz="5400"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276600"/>
            <a:ext cx="4876800" cy="3581400"/>
          </a:xfrm>
        </p:spPr>
        <p:txBody>
          <a:bodyPr/>
          <a:lstStyle/>
          <a:p>
            <a:r>
              <a:rPr lang="en-US" b="1" i="1" dirty="0" smtClean="0">
                <a:latin typeface="Times New Roman" pitchFamily="18" charset="0"/>
                <a:cs typeface="Times New Roman" pitchFamily="18" charset="0"/>
              </a:rPr>
              <a:t>“And a host (army) was given him against (to oppose) the daily sacrifice…”</a:t>
            </a:r>
            <a:endParaRPr lang="en-US" b="1" i="1" dirty="0">
              <a:latin typeface="Times New Roman" pitchFamily="18" charset="0"/>
              <a:cs typeface="Times New Roman" pitchFamily="18" charset="0"/>
            </a:endParaRPr>
          </a:p>
        </p:txBody>
      </p:sp>
      <p:pic>
        <p:nvPicPr>
          <p:cNvPr id="1027" name="Picture 3" descr="C:\Users\Ptr. Daniel White\Desktop\Merkava-4_Israeli_Army_Wik_forum_ArmyRecognition_003.jpg"/>
          <p:cNvPicPr>
            <a:picLocks noChangeAspect="1" noChangeArrowheads="1"/>
          </p:cNvPicPr>
          <p:nvPr/>
        </p:nvPicPr>
        <p:blipFill>
          <a:blip r:embed="rId3" cstate="print"/>
          <a:srcRect/>
          <a:stretch>
            <a:fillRect/>
          </a:stretch>
        </p:blipFill>
        <p:spPr bwMode="auto">
          <a:xfrm>
            <a:off x="5562600" y="304800"/>
            <a:ext cx="3149599"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Users\Ptr. Daniel White\Desktop\Israeli Military.jpg"/>
          <p:cNvPicPr>
            <a:picLocks noChangeAspect="1" noChangeArrowheads="1"/>
          </p:cNvPicPr>
          <p:nvPr/>
        </p:nvPicPr>
        <p:blipFill>
          <a:blip r:embed="rId4"/>
          <a:srcRect/>
          <a:stretch>
            <a:fillRect/>
          </a:stretch>
        </p:blipFill>
        <p:spPr bwMode="auto">
          <a:xfrm flipH="1">
            <a:off x="381000" y="381000"/>
            <a:ext cx="2971800" cy="278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629" name="Picture 5" descr="C:\Users\Ptr. Daniel White\Desktop\030321_war_07.jpg"/>
          <p:cNvPicPr>
            <a:picLocks noChangeAspect="1" noChangeArrowheads="1"/>
          </p:cNvPicPr>
          <p:nvPr/>
        </p:nvPicPr>
        <p:blipFill>
          <a:blip r:embed="rId5"/>
          <a:srcRect l="2281" t="-2703" r="6463" b="5405"/>
          <a:stretch>
            <a:fillRect/>
          </a:stretch>
        </p:blipFill>
        <p:spPr bwMode="auto">
          <a:xfrm>
            <a:off x="3200400" y="685800"/>
            <a:ext cx="2590800"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Ptr. Daniel White\Desktop\Prophecy pictures\prophecy pictures\a4 2.bmp"/>
          <p:cNvPicPr>
            <a:picLocks noChangeAspect="1" noChangeArrowheads="1"/>
          </p:cNvPicPr>
          <p:nvPr/>
        </p:nvPicPr>
        <p:blipFill>
          <a:blip r:embed="rId6"/>
          <a:srcRect/>
          <a:stretch>
            <a:fillRect/>
          </a:stretch>
        </p:blipFill>
        <p:spPr bwMode="auto">
          <a:xfrm>
            <a:off x="5257800" y="2514600"/>
            <a:ext cx="3048000" cy="2111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descr="C:\Users\Ptr. Daniel White\Desktop\Prophecy pictures\prophecy pictures\military weapons.jpg"/>
          <p:cNvPicPr>
            <a:picLocks noChangeAspect="1" noChangeArrowheads="1"/>
          </p:cNvPicPr>
          <p:nvPr/>
        </p:nvPicPr>
        <p:blipFill>
          <a:blip r:embed="rId7"/>
          <a:srcRect r="4430" b="15278"/>
          <a:stretch>
            <a:fillRect/>
          </a:stretch>
        </p:blipFill>
        <p:spPr bwMode="auto">
          <a:xfrm>
            <a:off x="5867400" y="4267200"/>
            <a:ext cx="2590800" cy="2235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fade">
                                      <p:cBhvr>
                                        <p:cTn id="22" dur="2000"/>
                                        <p:tgtEl>
                                          <p:spTgt spid="266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Desktop\Picture1.jpg"/>
          <p:cNvPicPr>
            <a:picLocks noChangeAspect="1" noChangeArrowheads="1"/>
          </p:cNvPicPr>
          <p:nvPr/>
        </p:nvPicPr>
        <p:blipFill>
          <a:blip r:embed="rId3"/>
          <a:srcRect l="10687" t="28339" r="56778" b="13486"/>
          <a:stretch>
            <a:fillRect/>
          </a:stretch>
        </p:blipFill>
        <p:spPr bwMode="auto">
          <a:xfrm>
            <a:off x="5791200" y="1752600"/>
            <a:ext cx="2286000" cy="3581400"/>
          </a:xfrm>
          <a:prstGeom prst="rect">
            <a:avLst/>
          </a:prstGeom>
          <a:ln>
            <a:noFill/>
          </a:ln>
          <a:effectLst>
            <a:softEdge rad="112500"/>
          </a:effectLst>
        </p:spPr>
      </p:pic>
      <p:pic>
        <p:nvPicPr>
          <p:cNvPr id="27651" name="Picture 3" descr="C:\Users\Ptr. Daniel White\Pictures\1-Bib Pics-Ot\Daniel &amp; Bab Captvty\scan0051.jpg"/>
          <p:cNvPicPr>
            <a:picLocks noChangeAspect="1" noChangeArrowheads="1"/>
          </p:cNvPicPr>
          <p:nvPr/>
        </p:nvPicPr>
        <p:blipFill>
          <a:blip r:embed="rId4"/>
          <a:srcRect l="35267" t="21635" r="52194" b="68171"/>
          <a:stretch>
            <a:fillRect/>
          </a:stretch>
        </p:blipFill>
        <p:spPr bwMode="auto">
          <a:xfrm rot="16200000">
            <a:off x="6703695" y="992505"/>
            <a:ext cx="1543050" cy="1234440"/>
          </a:xfrm>
          <a:prstGeom prst="ellipse">
            <a:avLst/>
          </a:prstGeom>
          <a:ln>
            <a:noFill/>
          </a:ln>
          <a:effectLst>
            <a:softEdge rad="112500"/>
          </a:effectLst>
        </p:spPr>
      </p:pic>
      <p:sp>
        <p:nvSpPr>
          <p:cNvPr id="4" name="Title 3"/>
          <p:cNvSpPr>
            <a:spLocks noGrp="1"/>
          </p:cNvSpPr>
          <p:nvPr>
            <p:ph type="title"/>
          </p:nvPr>
        </p:nvSpPr>
        <p:spPr>
          <a:xfrm>
            <a:off x="457200" y="274638"/>
            <a:ext cx="5105400" cy="6583362"/>
          </a:xfrm>
        </p:spPr>
        <p:txBody>
          <a:bodyPr>
            <a:normAutofit/>
          </a:bodyPr>
          <a:lstStyle/>
          <a:p>
            <a:r>
              <a:rPr lang="en-US" sz="6000" b="1" i="1" dirty="0" smtClean="0">
                <a:latin typeface="Times New Roman" pitchFamily="18" charset="0"/>
                <a:cs typeface="Times New Roman" pitchFamily="18" charset="0"/>
              </a:rPr>
              <a:t>“By him the daily sacrifice was taken away…”</a:t>
            </a:r>
            <a:endParaRPr lang="en-US" sz="6000"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1000" fill="hold"/>
                                        <p:tgtEl>
                                          <p:spTgt spid="27650"/>
                                        </p:tgtEl>
                                        <p:attrNameLst>
                                          <p:attrName>ppt_w</p:attrName>
                                        </p:attrNameLst>
                                      </p:cBhvr>
                                      <p:tavLst>
                                        <p:tav tm="0">
                                          <p:val>
                                            <p:strVal val="#ppt_w*0.70"/>
                                          </p:val>
                                        </p:tav>
                                        <p:tav tm="100000">
                                          <p:val>
                                            <p:strVal val="#ppt_w"/>
                                          </p:val>
                                        </p:tav>
                                      </p:tavLst>
                                    </p:anim>
                                    <p:anim calcmode="lin" valueType="num">
                                      <p:cBhvr>
                                        <p:cTn id="8" dur="1000" fill="hold"/>
                                        <p:tgtEl>
                                          <p:spTgt spid="27650"/>
                                        </p:tgtEl>
                                        <p:attrNameLst>
                                          <p:attrName>ppt_h</p:attrName>
                                        </p:attrNameLst>
                                      </p:cBhvr>
                                      <p:tavLst>
                                        <p:tav tm="0">
                                          <p:val>
                                            <p:strVal val="#ppt_h"/>
                                          </p:val>
                                        </p:tav>
                                        <p:tav tm="100000">
                                          <p:val>
                                            <p:strVal val="#ppt_h"/>
                                          </p:val>
                                        </p:tav>
                                      </p:tavLst>
                                    </p:anim>
                                    <p:animEffect transition="in" filter="fade">
                                      <p:cBhvr>
                                        <p:cTn id="9" dur="1000"/>
                                        <p:tgtEl>
                                          <p:spTgt spid="276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651"/>
                                        </p:tgtEl>
                                        <p:attrNameLst>
                                          <p:attrName>style.visibility</p:attrName>
                                        </p:attrNameLst>
                                      </p:cBhvr>
                                      <p:to>
                                        <p:strVal val="visible"/>
                                      </p:to>
                                    </p:set>
                                    <p:animEffect transition="in" filter="fade">
                                      <p:cBhvr>
                                        <p:cTn id="14"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1-Bib Pics-Ot\Daniel &amp; Bab Captvty\scan0050.jpg"/>
          <p:cNvPicPr>
            <a:picLocks noChangeAspect="1" noChangeArrowheads="1"/>
          </p:cNvPicPr>
          <p:nvPr/>
        </p:nvPicPr>
        <p:blipFill>
          <a:blip r:embed="rId3"/>
          <a:srcRect/>
          <a:stretch>
            <a:fillRect/>
          </a:stretch>
        </p:blipFill>
        <p:spPr bwMode="auto">
          <a:xfrm>
            <a:off x="1223017" y="0"/>
            <a:ext cx="6743526" cy="6858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Ptr. Daniel White\Desktop\Prophecy pictures\Revelation 1\ch5_lambinmidst.jpg"/>
          <p:cNvPicPr>
            <a:picLocks noChangeAspect="1" noChangeArrowheads="1"/>
          </p:cNvPicPr>
          <p:nvPr/>
        </p:nvPicPr>
        <p:blipFill>
          <a:blip r:embed="rId3"/>
          <a:srcRect/>
          <a:stretch>
            <a:fillRect/>
          </a:stretch>
        </p:blipFill>
        <p:spPr bwMode="auto">
          <a:xfrm>
            <a:off x="990600" y="-457200"/>
            <a:ext cx="7315200" cy="7315200"/>
          </a:xfrm>
          <a:prstGeom prst="rect">
            <a:avLst/>
          </a:prstGeom>
          <a:ln>
            <a:noFill/>
          </a:ln>
          <a:effectLst>
            <a:softEdge rad="112500"/>
          </a:effectLst>
        </p:spPr>
      </p:pic>
      <p:sp>
        <p:nvSpPr>
          <p:cNvPr id="2" name="Title 1"/>
          <p:cNvSpPr>
            <a:spLocks noGrp="1"/>
          </p:cNvSpPr>
          <p:nvPr>
            <p:ph type="title"/>
          </p:nvPr>
        </p:nvSpPr>
        <p:spPr>
          <a:xfrm>
            <a:off x="457200" y="-304800"/>
            <a:ext cx="8229600" cy="2682081"/>
          </a:xfrm>
        </p:spPr>
        <p:txBody>
          <a:bodyPr>
            <a:noAutofit/>
          </a:bodyPr>
          <a:lstStyle/>
          <a:p>
            <a: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t/>
            </a:r>
            <a:b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t/>
            </a:r>
            <a:b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t>He exalted himself as high </a:t>
            </a:r>
            <a:b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5400" b="1" i="1" dirty="0" smtClean="0">
                <a:solidFill>
                  <a:schemeClr val="bg1"/>
                </a:solidFill>
                <a:effectLst>
                  <a:glow rad="101600">
                    <a:schemeClr val="tx1">
                      <a:alpha val="60000"/>
                    </a:schemeClr>
                  </a:glow>
                </a:effectLst>
                <a:latin typeface="Times New Roman" pitchFamily="18" charset="0"/>
                <a:cs typeface="Times New Roman" pitchFamily="18" charset="0"/>
              </a:rPr>
              <a:t>as the Prince of the Host</a:t>
            </a:r>
            <a:endParaRPr lang="en-US" sz="54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rael.jpeg"/>
          <p:cNvPicPr>
            <a:picLocks noChangeAspect="1" noChangeArrowheads="1"/>
          </p:cNvPicPr>
          <p:nvPr/>
        </p:nvPicPr>
        <p:blipFill>
          <a:blip r:embed="rId3"/>
          <a:srcRect l="3175" t="10000" r="4762" b="6667"/>
          <a:stretch>
            <a:fillRect/>
          </a:stretch>
        </p:blipFill>
        <p:spPr bwMode="auto">
          <a:xfrm>
            <a:off x="4648200" y="609600"/>
            <a:ext cx="3962400"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tle 2"/>
          <p:cNvSpPr>
            <a:spLocks noGrp="1"/>
          </p:cNvSpPr>
          <p:nvPr>
            <p:ph type="title"/>
          </p:nvPr>
        </p:nvSpPr>
        <p:spPr>
          <a:xfrm>
            <a:off x="457200" y="0"/>
            <a:ext cx="4038600" cy="6477000"/>
          </a:xfrm>
        </p:spPr>
        <p:txBody>
          <a:bodyPr>
            <a:normAutofit fontScale="90000"/>
          </a:bodyPr>
          <a:lstStyle/>
          <a:p>
            <a:r>
              <a:rPr lang="en-US" sz="4800" b="1" i="1" dirty="0" smtClean="0">
                <a:latin typeface="Times New Roman" pitchFamily="18" charset="0"/>
                <a:cs typeface="Times New Roman" pitchFamily="18" charset="0"/>
              </a:rPr>
              <a:t>“A king of fierce countenance, and understanding dark sentences, shall stand up.”</a:t>
            </a:r>
            <a:endParaRPr lang="en-US" sz="4800"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Ptr. Daniel White\Desktop\Prophecy pictures\Revelation 1\Catholic\Catholic Cathedral 2.jpg"/>
          <p:cNvPicPr>
            <a:picLocks noChangeAspect="1" noChangeArrowheads="1"/>
          </p:cNvPicPr>
          <p:nvPr/>
        </p:nvPicPr>
        <p:blipFill>
          <a:blip r:embed="rId3"/>
          <a:srcRect/>
          <a:stretch>
            <a:fillRect/>
          </a:stretch>
        </p:blipFill>
        <p:spPr bwMode="auto">
          <a:xfrm>
            <a:off x="0" y="0"/>
            <a:ext cx="9144000" cy="7086600"/>
          </a:xfrm>
          <a:prstGeom prst="rect">
            <a:avLst/>
          </a:prstGeom>
          <a:noFill/>
        </p:spPr>
      </p:pic>
      <p:pic>
        <p:nvPicPr>
          <p:cNvPr id="20484" name="Picture 4" descr="C:\Users\Ptr. Daniel White\Desktop\rael.jpeg"/>
          <p:cNvPicPr>
            <a:picLocks noChangeAspect="1" noChangeArrowheads="1"/>
          </p:cNvPicPr>
          <p:nvPr/>
        </p:nvPicPr>
        <p:blipFill>
          <a:blip r:embed="rId4">
            <a:lum bright="-10000"/>
          </a:blip>
          <a:srcRect l="7990" t="30519" r="57338" b="12827"/>
          <a:stretch>
            <a:fillRect/>
          </a:stretch>
        </p:blipFill>
        <p:spPr bwMode="auto">
          <a:xfrm>
            <a:off x="3048000" y="2286000"/>
            <a:ext cx="2057400" cy="3124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485" name="Picture 5" descr="C:\Users\Ptr. Daniel White\Desktop\032608-pope-benedict-xvi (2).jpg"/>
          <p:cNvPicPr>
            <a:picLocks noChangeAspect="1" noChangeArrowheads="1"/>
          </p:cNvPicPr>
          <p:nvPr/>
        </p:nvPicPr>
        <p:blipFill>
          <a:blip r:embed="rId5"/>
          <a:srcRect/>
          <a:stretch>
            <a:fillRect/>
          </a:stretch>
        </p:blipFill>
        <p:spPr bwMode="auto">
          <a:xfrm>
            <a:off x="5486400" y="4171950"/>
            <a:ext cx="2944867" cy="2686050"/>
          </a:xfrm>
          <a:prstGeom prst="ellipse">
            <a:avLst/>
          </a:prstGeom>
          <a:ln>
            <a:noFill/>
          </a:ln>
          <a:effectLst>
            <a:softEdge rad="112500"/>
          </a:effectLst>
        </p:spPr>
      </p:pic>
      <p:sp>
        <p:nvSpPr>
          <p:cNvPr id="7" name="Title 6"/>
          <p:cNvSpPr>
            <a:spLocks noGrp="1"/>
          </p:cNvSpPr>
          <p:nvPr>
            <p:ph type="title"/>
          </p:nvPr>
        </p:nvSpPr>
        <p:spPr>
          <a:xfrm>
            <a:off x="457200" y="609600"/>
            <a:ext cx="8229600" cy="1295400"/>
          </a:xfrm>
        </p:spPr>
        <p:txBody>
          <a:bodyPr>
            <a:normAutofit/>
          </a:bodyPr>
          <a:lstStyle/>
          <a:p>
            <a:r>
              <a:rPr lang="en-US" sz="5400" b="1" i="1" dirty="0" smtClean="0">
                <a:effectLst>
                  <a:glow rad="101600">
                    <a:schemeClr val="bg1">
                      <a:alpha val="60000"/>
                    </a:schemeClr>
                  </a:glow>
                </a:effectLst>
                <a:latin typeface="Times New Roman" pitchFamily="18" charset="0"/>
                <a:cs typeface="Times New Roman" pitchFamily="18" charset="0"/>
              </a:rPr>
              <a:t>“He magnified himself…”</a:t>
            </a:r>
            <a:endParaRPr lang="en-US" sz="5400"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Ptr. Daniel White\Desktop\temple2.jpg"/>
          <p:cNvPicPr>
            <a:picLocks noChangeAspect="1" noChangeArrowheads="1"/>
          </p:cNvPicPr>
          <p:nvPr/>
        </p:nvPicPr>
        <p:blipFill>
          <a:blip r:embed="rId3"/>
          <a:srcRect t="-1235" r="-5505"/>
          <a:stretch>
            <a:fillRect/>
          </a:stretch>
        </p:blipFill>
        <p:spPr bwMode="auto">
          <a:xfrm>
            <a:off x="381000" y="228600"/>
            <a:ext cx="8763000" cy="6248400"/>
          </a:xfrm>
          <a:prstGeom prst="rect">
            <a:avLst/>
          </a:prstGeom>
          <a:noFill/>
        </p:spPr>
      </p:pic>
      <p:pic>
        <p:nvPicPr>
          <p:cNvPr id="22534" name="Picture 6" descr="C:\Users\Ptr. Daniel White\Desktop\Picture1.jpg"/>
          <p:cNvPicPr>
            <a:picLocks noChangeAspect="1" noChangeArrowheads="1"/>
          </p:cNvPicPr>
          <p:nvPr/>
        </p:nvPicPr>
        <p:blipFill>
          <a:blip r:embed="rId4"/>
          <a:srcRect l="13126" t="29267" r="59761" b="28649"/>
          <a:stretch>
            <a:fillRect/>
          </a:stretch>
        </p:blipFill>
        <p:spPr bwMode="auto">
          <a:xfrm>
            <a:off x="2819400" y="1447800"/>
            <a:ext cx="1736912" cy="2362200"/>
          </a:xfrm>
          <a:prstGeom prst="ellipse">
            <a:avLst/>
          </a:prstGeom>
          <a:ln>
            <a:noFill/>
          </a:ln>
          <a:effectLst>
            <a:softEdge rad="112500"/>
          </a:effectLst>
        </p:spPr>
      </p:pic>
      <p:sp>
        <p:nvSpPr>
          <p:cNvPr id="4" name="Title 3"/>
          <p:cNvSpPr>
            <a:spLocks noGrp="1"/>
          </p:cNvSpPr>
          <p:nvPr>
            <p:ph type="title"/>
          </p:nvPr>
        </p:nvSpPr>
        <p:spPr>
          <a:xfrm>
            <a:off x="457200" y="3886200"/>
            <a:ext cx="8229600" cy="2286000"/>
          </a:xfrm>
        </p:spPr>
        <p:txBody>
          <a:bodyPr>
            <a:normAutofit/>
          </a:bodyPr>
          <a:lstStyle/>
          <a:p>
            <a:r>
              <a:rPr lang="en-US" sz="4800"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“His power shall be mighty, but not by his own power.”</a:t>
            </a:r>
            <a:endParaRPr lang="en-US" sz="4800"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2000"/>
                                        <p:tgtEl>
                                          <p:spTgt spid="2253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strVal val="#ppt_w*0.70"/>
                                          </p:val>
                                        </p:tav>
                                        <p:tav tm="100000">
                                          <p:val>
                                            <p:strVal val="#ppt_w"/>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Pictures\1-Bib Pics-Ot\Aaron\Aaron as High Priest 1193-57.jpg"/>
          <p:cNvPicPr>
            <a:picLocks noChangeAspect="1" noChangeArrowheads="1"/>
          </p:cNvPicPr>
          <p:nvPr/>
        </p:nvPicPr>
        <p:blipFill>
          <a:blip r:embed="rId3"/>
          <a:srcRect/>
          <a:stretch>
            <a:fillRect/>
          </a:stretch>
        </p:blipFill>
        <p:spPr bwMode="auto">
          <a:xfrm>
            <a:off x="0" y="0"/>
            <a:ext cx="9182100" cy="6858000"/>
          </a:xfrm>
          <a:prstGeom prst="rect">
            <a:avLst/>
          </a:prstGeom>
          <a:noFill/>
        </p:spPr>
      </p:pic>
      <p:pic>
        <p:nvPicPr>
          <p:cNvPr id="23555" name="Picture 3" descr="C:\Users\Ptr. Daniel White\Desktop\Picture1.jpg"/>
          <p:cNvPicPr>
            <a:picLocks noChangeAspect="1" noChangeArrowheads="1"/>
          </p:cNvPicPr>
          <p:nvPr/>
        </p:nvPicPr>
        <p:blipFill>
          <a:blip r:embed="rId4"/>
          <a:srcRect l="10958" t="28339" r="56507" b="12249"/>
          <a:stretch>
            <a:fillRect/>
          </a:stretch>
        </p:blipFill>
        <p:spPr bwMode="auto">
          <a:xfrm>
            <a:off x="1143000" y="381000"/>
            <a:ext cx="1981200" cy="2590800"/>
          </a:xfrm>
          <a:prstGeom prst="ellipse">
            <a:avLst/>
          </a:prstGeom>
          <a:ln>
            <a:noFill/>
          </a:ln>
          <a:effectLst>
            <a:softEdge rad="112500"/>
          </a:effectLst>
        </p:spPr>
      </p:pic>
      <p:sp>
        <p:nvSpPr>
          <p:cNvPr id="4" name="Title 3"/>
          <p:cNvSpPr>
            <a:spLocks noGrp="1"/>
          </p:cNvSpPr>
          <p:nvPr>
            <p:ph type="title"/>
          </p:nvPr>
        </p:nvSpPr>
        <p:spPr>
          <a:xfrm>
            <a:off x="457200" y="3200400"/>
            <a:ext cx="8229600" cy="3352800"/>
          </a:xfrm>
        </p:spPr>
        <p:txBody>
          <a:bodyPr>
            <a:normAutofit/>
          </a:bodyPr>
          <a:lstStyle/>
          <a:p>
            <a:r>
              <a:rPr lang="en-US" sz="5400" b="1" i="1" dirty="0" smtClean="0">
                <a:solidFill>
                  <a:schemeClr val="bg1">
                    <a:lumMod val="95000"/>
                    <a:lumOff val="5000"/>
                  </a:schemeClr>
                </a:solidFill>
                <a:effectLst>
                  <a:glow rad="228600">
                    <a:schemeClr val="accent6">
                      <a:satMod val="175000"/>
                      <a:alpha val="40000"/>
                    </a:schemeClr>
                  </a:glow>
                </a:effectLst>
                <a:latin typeface="Times New Roman" pitchFamily="18" charset="0"/>
                <a:cs typeface="Times New Roman" pitchFamily="18" charset="0"/>
              </a:rPr>
              <a:t>“He as God </a:t>
            </a:r>
            <a:r>
              <a:rPr lang="en-US" sz="5400" b="1" i="1" dirty="0" err="1" smtClean="0">
                <a:solidFill>
                  <a:schemeClr val="bg1">
                    <a:lumMod val="95000"/>
                    <a:lumOff val="5000"/>
                  </a:schemeClr>
                </a:solidFill>
                <a:effectLst>
                  <a:glow rad="228600">
                    <a:schemeClr val="accent6">
                      <a:satMod val="175000"/>
                      <a:alpha val="40000"/>
                    </a:schemeClr>
                  </a:glow>
                </a:effectLst>
                <a:latin typeface="Times New Roman" pitchFamily="18" charset="0"/>
                <a:cs typeface="Times New Roman" pitchFamily="18" charset="0"/>
              </a:rPr>
              <a:t>sitteth</a:t>
            </a:r>
            <a:r>
              <a:rPr lang="en-US" sz="5400" b="1" i="1" dirty="0" smtClean="0">
                <a:solidFill>
                  <a:schemeClr val="bg1">
                    <a:lumMod val="95000"/>
                    <a:lumOff val="5000"/>
                  </a:schemeClr>
                </a:solidFill>
                <a:effectLst>
                  <a:glow rad="228600">
                    <a:schemeClr val="accent6">
                      <a:satMod val="175000"/>
                      <a:alpha val="40000"/>
                    </a:schemeClr>
                  </a:glow>
                </a:effectLst>
                <a:latin typeface="Times New Roman" pitchFamily="18" charset="0"/>
                <a:cs typeface="Times New Roman" pitchFamily="18" charset="0"/>
              </a:rPr>
              <a:t> in the temple of God, showing himself that he is God.”</a:t>
            </a:r>
            <a:endParaRPr lang="en-US" sz="5400" b="1" i="1" dirty="0">
              <a:solidFill>
                <a:schemeClr val="bg1">
                  <a:lumMod val="95000"/>
                  <a:lumOff val="5000"/>
                </a:schemeClr>
              </a:solidFill>
              <a:effectLst>
                <a:glow rad="228600">
                  <a:schemeClr val="accent6">
                    <a:satMod val="175000"/>
                    <a:alpha val="4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open bible.jpg"/>
          <p:cNvPicPr>
            <a:picLocks noChangeAspect="1" noChangeArrowheads="1"/>
          </p:cNvPicPr>
          <p:nvPr/>
        </p:nvPicPr>
        <p:blipFill>
          <a:blip r:embed="rId3"/>
          <a:srcRect/>
          <a:stretch>
            <a:fillRect/>
          </a:stretch>
        </p:blipFill>
        <p:spPr bwMode="auto">
          <a:xfrm>
            <a:off x="685800" y="304800"/>
            <a:ext cx="3238500" cy="3276600"/>
          </a:xfrm>
          <a:prstGeom prst="rect">
            <a:avLst/>
          </a:prstGeom>
          <a:ln>
            <a:noFill/>
          </a:ln>
          <a:effectLst>
            <a:softEdge rad="112500"/>
          </a:effectLst>
        </p:spPr>
      </p:pic>
      <p:pic>
        <p:nvPicPr>
          <p:cNvPr id="19462" name="Picture 6" descr="C:\Users\Ptr. Daniel White\Desktop\BurningBibles.jpg"/>
          <p:cNvPicPr>
            <a:picLocks noChangeAspect="1" noChangeArrowheads="1"/>
          </p:cNvPicPr>
          <p:nvPr/>
        </p:nvPicPr>
        <p:blipFill>
          <a:blip r:embed="rId4"/>
          <a:srcRect/>
          <a:stretch>
            <a:fillRect/>
          </a:stretch>
        </p:blipFill>
        <p:spPr bwMode="auto">
          <a:xfrm>
            <a:off x="1206500" y="3302000"/>
            <a:ext cx="6350000" cy="3378200"/>
          </a:xfrm>
          <a:prstGeom prst="rect">
            <a:avLst/>
          </a:prstGeom>
          <a:noFill/>
        </p:spPr>
      </p:pic>
      <p:pic>
        <p:nvPicPr>
          <p:cNvPr id="19460" name="Picture 4" descr="C:\Users\Ptr. Daniel White\Desktop\burning_book.jpg"/>
          <p:cNvPicPr>
            <a:picLocks noChangeAspect="1" noChangeArrowheads="1"/>
          </p:cNvPicPr>
          <p:nvPr/>
        </p:nvPicPr>
        <p:blipFill>
          <a:blip r:embed="rId5"/>
          <a:srcRect/>
          <a:stretch>
            <a:fillRect/>
          </a:stretch>
        </p:blipFill>
        <p:spPr bwMode="auto">
          <a:xfrm>
            <a:off x="4495800" y="457200"/>
            <a:ext cx="4419599" cy="3333750"/>
          </a:xfrm>
          <a:prstGeom prst="rect">
            <a:avLst/>
          </a:prstGeom>
          <a:noFill/>
        </p:spPr>
      </p:pic>
      <p:sp>
        <p:nvSpPr>
          <p:cNvPr id="5" name="Title 4"/>
          <p:cNvSpPr>
            <a:spLocks noGrp="1"/>
          </p:cNvSpPr>
          <p:nvPr>
            <p:ph type="title"/>
          </p:nvPr>
        </p:nvSpPr>
        <p:spPr>
          <a:xfrm>
            <a:off x="457200" y="274638"/>
            <a:ext cx="8229600" cy="1554162"/>
          </a:xfrm>
        </p:spPr>
        <p:txBody>
          <a:bodyPr>
            <a:noAutofit/>
          </a:bodyPr>
          <a:lstStyle/>
          <a:p>
            <a:r>
              <a:rPr lang="en-US" sz="4800" b="1" dirty="0" smtClean="0">
                <a:effectLst>
                  <a:glow rad="228600">
                    <a:schemeClr val="accent6">
                      <a:satMod val="175000"/>
                      <a:alpha val="40000"/>
                    </a:schemeClr>
                  </a:glow>
                </a:effectLst>
              </a:rPr>
              <a:t>“Cast down the </a:t>
            </a:r>
            <a:r>
              <a:rPr lang="en-US" sz="4800" b="1" dirty="0" smtClean="0">
                <a:effectLst>
                  <a:glow rad="228600">
                    <a:schemeClr val="accent6">
                      <a:satMod val="175000"/>
                      <a:alpha val="40000"/>
                    </a:schemeClr>
                  </a:glow>
                </a:effectLst>
                <a:latin typeface="Times New Roman" pitchFamily="18" charset="0"/>
                <a:cs typeface="Times New Roman" pitchFamily="18" charset="0"/>
              </a:rPr>
              <a:t>truth</a:t>
            </a:r>
            <a:r>
              <a:rPr lang="en-US" sz="4800" b="1" dirty="0" smtClean="0">
                <a:effectLst>
                  <a:glow rad="228600">
                    <a:schemeClr val="accent6">
                      <a:satMod val="175000"/>
                      <a:alpha val="40000"/>
                    </a:schemeClr>
                  </a:glow>
                </a:effectLst>
              </a:rPr>
              <a:t> to</a:t>
            </a:r>
            <a:br>
              <a:rPr lang="en-US" sz="4800" b="1" dirty="0" smtClean="0">
                <a:effectLst>
                  <a:glow rad="228600">
                    <a:schemeClr val="accent6">
                      <a:satMod val="175000"/>
                      <a:alpha val="40000"/>
                    </a:schemeClr>
                  </a:glow>
                </a:effectLst>
              </a:rPr>
            </a:br>
            <a:r>
              <a:rPr lang="en-US" sz="4800" b="1" dirty="0" smtClean="0">
                <a:effectLst>
                  <a:glow rad="228600">
                    <a:schemeClr val="accent6">
                      <a:satMod val="175000"/>
                      <a:alpha val="40000"/>
                    </a:schemeClr>
                  </a:glow>
                </a:effectLst>
              </a:rPr>
              <a:t> the ground…”</a:t>
            </a:r>
            <a:endParaRPr lang="en-US" sz="4800" b="1" dirty="0">
              <a:effectLst>
                <a:glow rad="228600">
                  <a:schemeClr val="accent6">
                    <a:satMod val="175000"/>
                    <a:alpha val="40000"/>
                  </a:schemeClr>
                </a:glow>
              </a:effectLst>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Persecution of Christians 5.jpg"/>
          <p:cNvPicPr>
            <a:picLocks noChangeAspect="1" noChangeArrowheads="1"/>
          </p:cNvPicPr>
          <p:nvPr/>
        </p:nvPicPr>
        <p:blipFill>
          <a:blip r:embed="rId3"/>
          <a:srcRect/>
          <a:stretch>
            <a:fillRect/>
          </a:stretch>
        </p:blipFill>
        <p:spPr bwMode="auto">
          <a:xfrm>
            <a:off x="533400" y="304800"/>
            <a:ext cx="2457450" cy="2828925"/>
          </a:xfrm>
          <a:prstGeom prst="rect">
            <a:avLst/>
          </a:prstGeom>
          <a:noFill/>
        </p:spPr>
      </p:pic>
      <p:pic>
        <p:nvPicPr>
          <p:cNvPr id="29699" name="Picture 3" descr="C:\Users\Ptr. Daniel White\Desktop\Persecution of Christians 1.jpg"/>
          <p:cNvPicPr>
            <a:picLocks noChangeAspect="1" noChangeArrowheads="1"/>
          </p:cNvPicPr>
          <p:nvPr/>
        </p:nvPicPr>
        <p:blipFill>
          <a:blip r:embed="rId4"/>
          <a:srcRect/>
          <a:stretch>
            <a:fillRect/>
          </a:stretch>
        </p:blipFill>
        <p:spPr bwMode="auto">
          <a:xfrm>
            <a:off x="5943600" y="381000"/>
            <a:ext cx="2743200" cy="2895600"/>
          </a:xfrm>
          <a:prstGeom prst="rect">
            <a:avLst/>
          </a:prstGeom>
          <a:noFill/>
        </p:spPr>
      </p:pic>
      <p:pic>
        <p:nvPicPr>
          <p:cNvPr id="29700" name="Picture 4" descr="C:\Users\Ptr. Daniel White\Desktop\Persecution of Christians 8.gif"/>
          <p:cNvPicPr>
            <a:picLocks noChangeAspect="1" noChangeArrowheads="1"/>
          </p:cNvPicPr>
          <p:nvPr/>
        </p:nvPicPr>
        <p:blipFill>
          <a:blip r:embed="rId5"/>
          <a:srcRect r="6462" b="6553"/>
          <a:stretch>
            <a:fillRect/>
          </a:stretch>
        </p:blipFill>
        <p:spPr bwMode="auto">
          <a:xfrm>
            <a:off x="3352800" y="3276600"/>
            <a:ext cx="2057400" cy="3124200"/>
          </a:xfrm>
          <a:prstGeom prst="rect">
            <a:avLst/>
          </a:prstGeom>
          <a:noFill/>
        </p:spPr>
      </p:pic>
      <p:pic>
        <p:nvPicPr>
          <p:cNvPr id="29701" name="Picture 5" descr="C:\Users\Ptr. Daniel White\Desktop\scan0142.jpg"/>
          <p:cNvPicPr>
            <a:picLocks noChangeAspect="1" noChangeArrowheads="1"/>
          </p:cNvPicPr>
          <p:nvPr/>
        </p:nvPicPr>
        <p:blipFill>
          <a:blip r:embed="rId6"/>
          <a:srcRect/>
          <a:stretch>
            <a:fillRect/>
          </a:stretch>
        </p:blipFill>
        <p:spPr bwMode="auto">
          <a:xfrm>
            <a:off x="6172200" y="3581400"/>
            <a:ext cx="2590800" cy="2835275"/>
          </a:xfrm>
          <a:prstGeom prst="rect">
            <a:avLst/>
          </a:prstGeom>
          <a:noFill/>
        </p:spPr>
      </p:pic>
      <p:pic>
        <p:nvPicPr>
          <p:cNvPr id="29702" name="Picture 6" descr="C:\Users\Ptr. Daniel White\Desktop\4.gif"/>
          <p:cNvPicPr>
            <a:picLocks noChangeAspect="1" noChangeArrowheads="1"/>
          </p:cNvPicPr>
          <p:nvPr/>
        </p:nvPicPr>
        <p:blipFill>
          <a:blip r:embed="rId7"/>
          <a:srcRect/>
          <a:stretch>
            <a:fillRect/>
          </a:stretch>
        </p:blipFill>
        <p:spPr bwMode="auto">
          <a:xfrm>
            <a:off x="176940" y="3352800"/>
            <a:ext cx="2585310" cy="2971800"/>
          </a:xfrm>
          <a:prstGeom prst="rect">
            <a:avLst/>
          </a:prstGeom>
          <a:noFill/>
        </p:spPr>
      </p:pic>
      <p:pic>
        <p:nvPicPr>
          <p:cNvPr id="29703" name="Picture 7" descr="C:\Users\Ptr. Daniel White\Desktop\Man despairing at guillotine140.jpg"/>
          <p:cNvPicPr>
            <a:picLocks noChangeAspect="1" noChangeArrowheads="1"/>
          </p:cNvPicPr>
          <p:nvPr/>
        </p:nvPicPr>
        <p:blipFill>
          <a:blip r:embed="rId8" cstate="print"/>
          <a:srcRect/>
          <a:stretch>
            <a:fillRect/>
          </a:stretch>
        </p:blipFill>
        <p:spPr bwMode="auto">
          <a:xfrm>
            <a:off x="3429000" y="457200"/>
            <a:ext cx="2286000" cy="2514600"/>
          </a:xfrm>
          <a:prstGeom prst="rect">
            <a:avLst/>
          </a:prstGeom>
          <a:noFill/>
        </p:spPr>
      </p:pic>
      <p:sp>
        <p:nvSpPr>
          <p:cNvPr id="8" name="Title 7"/>
          <p:cNvSpPr>
            <a:spLocks noGrp="1"/>
          </p:cNvSpPr>
          <p:nvPr>
            <p:ph type="title"/>
          </p:nvPr>
        </p:nvSpPr>
        <p:spPr>
          <a:xfrm>
            <a:off x="457200" y="0"/>
            <a:ext cx="8229600" cy="4343400"/>
          </a:xfrm>
        </p:spPr>
        <p:txBody>
          <a:bodyPr>
            <a:noAutofit/>
          </a:bodyPr>
          <a:lstStyle/>
          <a:p>
            <a:r>
              <a:rPr lang="en-US" sz="6000" b="1" i="1" dirty="0" smtClean="0">
                <a:solidFill>
                  <a:srgbClr val="FFFF00"/>
                </a:solidFill>
                <a:effectLst>
                  <a:glow rad="228600">
                    <a:schemeClr val="accent1">
                      <a:satMod val="175000"/>
                      <a:alpha val="40000"/>
                    </a:schemeClr>
                  </a:glow>
                </a:effectLst>
                <a:latin typeface="Times New Roman" pitchFamily="18" charset="0"/>
                <a:cs typeface="Times New Roman" pitchFamily="18" charset="0"/>
              </a:rPr>
              <a:t>“He shall destroy the mighty and the holy people.”</a:t>
            </a:r>
            <a:endParaRPr lang="en-US" sz="6000" b="1" i="1" dirty="0">
              <a:solidFill>
                <a:srgbClr val="FFFF00"/>
              </a:solidFill>
              <a:effectLst>
                <a:glow rad="228600">
                  <a:schemeClr val="accent1">
                    <a:satMod val="175000"/>
                    <a:alpha val="4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world in black and white hands.jpg"/>
          <p:cNvPicPr>
            <a:picLocks noChangeAspect="1" noChangeArrowheads="1"/>
          </p:cNvPicPr>
          <p:nvPr/>
        </p:nvPicPr>
        <p:blipFill>
          <a:blip r:embed="rId3" cstate="print"/>
          <a:srcRect/>
          <a:stretch>
            <a:fillRect/>
          </a:stretch>
        </p:blipFill>
        <p:spPr bwMode="auto">
          <a:xfrm>
            <a:off x="4114800" y="2209801"/>
            <a:ext cx="4389967" cy="4648199"/>
          </a:xfrm>
          <a:prstGeom prst="rect">
            <a:avLst/>
          </a:prstGeom>
          <a:ln>
            <a:noFill/>
          </a:ln>
          <a:effectLst>
            <a:softEdge rad="112500"/>
          </a:effectLst>
        </p:spPr>
      </p:pic>
      <p:pic>
        <p:nvPicPr>
          <p:cNvPr id="25603" name="Picture 3" descr="C:\Users\Ptr. Daniel White\Desktop\Picture1.jpg"/>
          <p:cNvPicPr>
            <a:picLocks noChangeAspect="1" noChangeArrowheads="1"/>
          </p:cNvPicPr>
          <p:nvPr/>
        </p:nvPicPr>
        <p:blipFill>
          <a:blip r:embed="rId4"/>
          <a:srcRect l="11229" t="29577" r="57320" b="12249"/>
          <a:stretch>
            <a:fillRect/>
          </a:stretch>
        </p:blipFill>
        <p:spPr bwMode="auto">
          <a:xfrm>
            <a:off x="5105400" y="381000"/>
            <a:ext cx="2819400" cy="3581400"/>
          </a:xfrm>
          <a:prstGeom prst="ellipse">
            <a:avLst/>
          </a:prstGeom>
          <a:ln>
            <a:noFill/>
          </a:ln>
          <a:effectLst>
            <a:softEdge rad="112500"/>
          </a:effectLst>
        </p:spPr>
      </p:pic>
      <p:pic>
        <p:nvPicPr>
          <p:cNvPr id="25604" name="Picture 4" descr="C:\Users\Ptr. Daniel White\Desktop\Picture1.jpg"/>
          <p:cNvPicPr>
            <a:picLocks noChangeAspect="1" noChangeArrowheads="1"/>
          </p:cNvPicPr>
          <p:nvPr/>
        </p:nvPicPr>
        <p:blipFill>
          <a:blip r:embed="rId4"/>
          <a:srcRect l="55694" t="57117" r="16109" b="9464"/>
          <a:stretch>
            <a:fillRect/>
          </a:stretch>
        </p:blipFill>
        <p:spPr bwMode="auto">
          <a:xfrm>
            <a:off x="5943600" y="3962400"/>
            <a:ext cx="1027289" cy="1066800"/>
          </a:xfrm>
          <a:prstGeom prst="ellipse">
            <a:avLst/>
          </a:prstGeom>
          <a:ln>
            <a:noFill/>
          </a:ln>
          <a:effectLst>
            <a:softEdge rad="112500"/>
          </a:effectLst>
        </p:spPr>
      </p:pic>
      <p:sp>
        <p:nvSpPr>
          <p:cNvPr id="5" name="Title 4"/>
          <p:cNvSpPr>
            <a:spLocks noGrp="1"/>
          </p:cNvSpPr>
          <p:nvPr>
            <p:ph type="title"/>
          </p:nvPr>
        </p:nvSpPr>
        <p:spPr>
          <a:xfrm>
            <a:off x="457200" y="-609600"/>
            <a:ext cx="4038600" cy="8001000"/>
          </a:xfrm>
        </p:spPr>
        <p:txBody>
          <a:bodyPr>
            <a:normAutofit/>
          </a:bodyPr>
          <a:lstStyle/>
          <a:p>
            <a:r>
              <a:rPr lang="en-US" sz="5400" b="1" i="1" dirty="0" smtClean="0">
                <a:latin typeface="Times New Roman" pitchFamily="18" charset="0"/>
                <a:cs typeface="Times New Roman" pitchFamily="18" charset="0"/>
              </a:rPr>
              <a:t>“It (the little horn) practiced, and prospered.”</a:t>
            </a:r>
            <a:endParaRPr lang="en-US" sz="5400"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6202362"/>
          </a:xfrm>
        </p:spPr>
        <p:txBody>
          <a:bodyPr/>
          <a:lstStyle/>
          <a:p>
            <a:r>
              <a:rPr lang="en-US" b="1" i="1" dirty="0" smtClean="0">
                <a:latin typeface="Times New Roman" pitchFamily="18" charset="0"/>
                <a:cs typeface="Times New Roman" pitchFamily="18" charset="0"/>
              </a:rPr>
              <a:t>“Through his policy also he shall cause craft (business) to prosper, and he shall magnify himself in his heart…”</a:t>
            </a:r>
            <a:endParaRPr lang="en-US" b="1" i="1" dirty="0">
              <a:latin typeface="Times New Roman" pitchFamily="18" charset="0"/>
              <a:cs typeface="Times New Roman" pitchFamily="18" charset="0"/>
            </a:endParaRPr>
          </a:p>
        </p:txBody>
      </p:sp>
      <p:pic>
        <p:nvPicPr>
          <p:cNvPr id="2050" name="Picture 2" descr="C:\Users\Ptr. Daniel White\Desktop\Prophecy pictures\prophecy pictures\71014_MoneyHappiness_vl-vertical.jpg"/>
          <p:cNvPicPr>
            <a:picLocks noChangeAspect="1" noChangeArrowheads="1"/>
          </p:cNvPicPr>
          <p:nvPr/>
        </p:nvPicPr>
        <p:blipFill>
          <a:blip r:embed="rId3"/>
          <a:srcRect/>
          <a:stretch>
            <a:fillRect/>
          </a:stretch>
        </p:blipFill>
        <p:spPr bwMode="auto">
          <a:xfrm>
            <a:off x="4572000" y="533400"/>
            <a:ext cx="4114800" cy="5943600"/>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2000" fill="hold"/>
                                        <p:tgtEl>
                                          <p:spTgt spid="2050"/>
                                        </p:tgtEl>
                                        <p:attrNameLst>
                                          <p:attrName>ppt_w</p:attrName>
                                        </p:attrNameLst>
                                      </p:cBhvr>
                                      <p:tavLst>
                                        <p:tav tm="0">
                                          <p:val>
                                            <p:fltVal val="0"/>
                                          </p:val>
                                        </p:tav>
                                        <p:tav tm="100000">
                                          <p:val>
                                            <p:strVal val="#ppt_w"/>
                                          </p:val>
                                        </p:tav>
                                      </p:tavLst>
                                    </p:anim>
                                    <p:anim calcmode="lin" valueType="num">
                                      <p:cBhvr>
                                        <p:cTn id="8" dur="2000" fill="hold"/>
                                        <p:tgtEl>
                                          <p:spTgt spid="2050"/>
                                        </p:tgtEl>
                                        <p:attrNameLst>
                                          <p:attrName>ppt_h</p:attrName>
                                        </p:attrNameLst>
                                      </p:cBhvr>
                                      <p:tavLst>
                                        <p:tav tm="0">
                                          <p:val>
                                            <p:fltVal val="0"/>
                                          </p:val>
                                        </p:tav>
                                        <p:tav tm="100000">
                                          <p:val>
                                            <p:strVal val="#ppt_h"/>
                                          </p:val>
                                        </p:tav>
                                      </p:tavLst>
                                    </p:anim>
                                    <p:animEffect transition="in" filter="fade">
                                      <p:cBhvr>
                                        <p:cTn id="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ANDR302.jpg"/>
          <p:cNvPicPr>
            <a:picLocks noChangeAspect="1" noChangeArrowheads="1"/>
          </p:cNvPicPr>
          <p:nvPr/>
        </p:nvPicPr>
        <p:blipFill>
          <a:blip r:embed="rId3"/>
          <a:srcRect t="4918" r="2645" b="6557"/>
          <a:stretch>
            <a:fillRect/>
          </a:stretch>
        </p:blipFill>
        <p:spPr bwMode="auto">
          <a:xfrm>
            <a:off x="457200" y="685800"/>
            <a:ext cx="3505200" cy="4114800"/>
          </a:xfrm>
          <a:prstGeom prst="rect">
            <a:avLst/>
          </a:prstGeom>
          <a:ln>
            <a:noFill/>
          </a:ln>
          <a:effectLst>
            <a:softEdge rad="112500"/>
          </a:effectLst>
        </p:spPr>
      </p:pic>
      <p:pic>
        <p:nvPicPr>
          <p:cNvPr id="30723" name="Picture 3" descr="C:\Users\Ptr. Daniel White\Desktop\Daniel &amp; Bab Captvty\scan0040.jpg"/>
          <p:cNvPicPr>
            <a:picLocks noChangeAspect="1" noChangeArrowheads="1"/>
          </p:cNvPicPr>
          <p:nvPr/>
        </p:nvPicPr>
        <p:blipFill>
          <a:blip r:embed="rId4" cstate="print"/>
          <a:srcRect/>
          <a:stretch>
            <a:fillRect/>
          </a:stretch>
        </p:blipFill>
        <p:spPr bwMode="auto">
          <a:xfrm>
            <a:off x="4876800" y="2286000"/>
            <a:ext cx="3425825" cy="4191000"/>
          </a:xfrm>
          <a:prstGeom prst="rect">
            <a:avLst/>
          </a:prstGeom>
          <a:ln>
            <a:noFill/>
          </a:ln>
          <a:effectLst>
            <a:softEdge rad="112500"/>
          </a:effectLst>
        </p:spPr>
      </p:pic>
      <p:sp>
        <p:nvSpPr>
          <p:cNvPr id="4" name="Title 3"/>
          <p:cNvSpPr>
            <a:spLocks noGrp="1"/>
          </p:cNvSpPr>
          <p:nvPr>
            <p:ph type="title"/>
          </p:nvPr>
        </p:nvSpPr>
        <p:spPr>
          <a:xfrm>
            <a:off x="4038600" y="304800"/>
            <a:ext cx="5105400" cy="1600200"/>
          </a:xfrm>
        </p:spPr>
        <p:txBody>
          <a:bodyPr>
            <a:normAutofit fontScale="90000"/>
          </a:bodyPr>
          <a:lstStyle/>
          <a:p>
            <a:r>
              <a:rPr lang="en-US" b="1" i="1" dirty="0" smtClean="0">
                <a:latin typeface="Times New Roman" pitchFamily="18" charset="0"/>
                <a:cs typeface="Times New Roman" pitchFamily="18" charset="0"/>
              </a:rPr>
              <a:t>“Then I heard one saint speaking to another…”</a:t>
            </a:r>
            <a:endParaRPr lang="en-US"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wedge">
                                      <p:cBhvr>
                                        <p:cTn id="12" dur="20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Ptr. Daniel White\Desktop\babylon (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102" name="Picture 6" descr="C:\Users\Ptr. Daniel White\Desktop\scan0040.jpg"/>
          <p:cNvPicPr>
            <a:picLocks noChangeAspect="1" noChangeArrowheads="1"/>
          </p:cNvPicPr>
          <p:nvPr/>
        </p:nvPicPr>
        <p:blipFill>
          <a:blip r:embed="rId4"/>
          <a:srcRect/>
          <a:stretch>
            <a:fillRect/>
          </a:stretch>
        </p:blipFill>
        <p:spPr bwMode="auto">
          <a:xfrm>
            <a:off x="5334000" y="2619375"/>
            <a:ext cx="3581400" cy="4238625"/>
          </a:xfrm>
          <a:prstGeom prst="ellipse">
            <a:avLst/>
          </a:prstGeom>
          <a:ln>
            <a:noFill/>
          </a:ln>
          <a:effectLst>
            <a:softEdge rad="112500"/>
          </a:effectLst>
        </p:spPr>
      </p:pic>
      <p:pic>
        <p:nvPicPr>
          <p:cNvPr id="4103" name="Picture 7" descr="C:\Users\Ptr. Daniel White\Pictures\1-Bib Pics-Ot\Daniel &amp; Bab Captvty\scan0051.jpg"/>
          <p:cNvPicPr>
            <a:picLocks noChangeAspect="1" noChangeArrowheads="1"/>
          </p:cNvPicPr>
          <p:nvPr/>
        </p:nvPicPr>
        <p:blipFill>
          <a:blip r:embed="rId5"/>
          <a:srcRect l="52508" t="24821" r="-157" b="31856"/>
          <a:stretch>
            <a:fillRect/>
          </a:stretch>
        </p:blipFill>
        <p:spPr bwMode="auto">
          <a:xfrm>
            <a:off x="685800" y="1981200"/>
            <a:ext cx="2895600" cy="2590800"/>
          </a:xfrm>
          <a:prstGeom prst="ellipse">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2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ANDR302.jpg"/>
          <p:cNvPicPr>
            <a:picLocks noChangeAspect="1" noChangeArrowheads="1"/>
          </p:cNvPicPr>
          <p:nvPr/>
        </p:nvPicPr>
        <p:blipFill>
          <a:blip r:embed="rId3"/>
          <a:srcRect/>
          <a:stretch>
            <a:fillRect/>
          </a:stretch>
        </p:blipFill>
        <p:spPr bwMode="auto">
          <a:xfrm>
            <a:off x="457200" y="381000"/>
            <a:ext cx="8229600" cy="6172200"/>
          </a:xfrm>
          <a:prstGeom prst="rect">
            <a:avLst/>
          </a:prstGeom>
          <a:ln>
            <a:noFill/>
          </a:ln>
          <a:effectLst>
            <a:softEdge rad="112500"/>
          </a:effectLst>
        </p:spPr>
      </p:pic>
      <p:sp>
        <p:nvSpPr>
          <p:cNvPr id="2" name="Title 1"/>
          <p:cNvSpPr>
            <a:spLocks noGrp="1"/>
          </p:cNvSpPr>
          <p:nvPr>
            <p:ph type="title"/>
          </p:nvPr>
        </p:nvSpPr>
        <p:spPr>
          <a:xfrm>
            <a:off x="685800" y="304800"/>
            <a:ext cx="7848600" cy="6248400"/>
          </a:xfrm>
        </p:spPr>
        <p:txBody>
          <a:bodyPr/>
          <a:lstStyle/>
          <a:p>
            <a:r>
              <a:rPr lang="en-US" b="1" i="1" dirty="0" smtClean="0">
                <a:solidFill>
                  <a:schemeClr val="bg1"/>
                </a:solidFill>
                <a:effectLst>
                  <a:glow rad="101600">
                    <a:schemeClr val="tx1">
                      <a:alpha val="60000"/>
                    </a:schemeClr>
                  </a:glow>
                </a:effectLst>
                <a:latin typeface="Times New Roman" pitchFamily="18" charset="0"/>
                <a:cs typeface="Times New Roman" pitchFamily="18" charset="0"/>
              </a:rPr>
              <a:t>The Question</a:t>
            </a:r>
            <a:br>
              <a:rPr lang="en-US"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b="1" i="1" dirty="0" smtClean="0">
                <a:solidFill>
                  <a:schemeClr val="bg1"/>
                </a:solidFill>
                <a:effectLst>
                  <a:glow rad="101600">
                    <a:schemeClr val="tx1">
                      <a:alpha val="60000"/>
                    </a:schemeClr>
                  </a:glow>
                </a:effectLst>
                <a:latin typeface="Times New Roman" pitchFamily="18" charset="0"/>
                <a:cs typeface="Times New Roman" pitchFamily="18" charset="0"/>
              </a:rPr>
              <a:t/>
            </a:r>
            <a:br>
              <a:rPr lang="en-US"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b="1" i="1" dirty="0" smtClean="0">
                <a:solidFill>
                  <a:schemeClr val="bg1"/>
                </a:solidFill>
                <a:effectLst>
                  <a:glow rad="101600">
                    <a:schemeClr val="tx1">
                      <a:alpha val="60000"/>
                    </a:schemeClr>
                  </a:glow>
                </a:effectLst>
                <a:latin typeface="Times New Roman" pitchFamily="18" charset="0"/>
                <a:cs typeface="Times New Roman" pitchFamily="18" charset="0"/>
              </a:rPr>
              <a:t>“How long shall be the vision concerning the daily sacrifice, and the transgression of desolation, to give both the sanctuary and the host to be trodden under foot?”</a:t>
            </a:r>
            <a:endParaRPr lang="en-US"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ANDR302.jpg"/>
          <p:cNvPicPr>
            <a:picLocks noChangeAspect="1" noChangeArrowheads="1"/>
          </p:cNvPicPr>
          <p:nvPr/>
        </p:nvPicPr>
        <p:blipFill>
          <a:blip r:embed="rId3"/>
          <a:srcRect/>
          <a:stretch>
            <a:fillRect/>
          </a:stretch>
        </p:blipFill>
        <p:spPr bwMode="auto">
          <a:xfrm>
            <a:off x="457200" y="304800"/>
            <a:ext cx="8458200" cy="6248400"/>
          </a:xfrm>
          <a:prstGeom prst="rect">
            <a:avLst/>
          </a:prstGeom>
          <a:ln>
            <a:noFill/>
          </a:ln>
          <a:effectLst>
            <a:softEdge rad="112500"/>
          </a:effectLst>
        </p:spPr>
      </p:pic>
      <p:sp>
        <p:nvSpPr>
          <p:cNvPr id="2" name="Title 1"/>
          <p:cNvSpPr>
            <a:spLocks noGrp="1"/>
          </p:cNvSpPr>
          <p:nvPr>
            <p:ph type="title"/>
          </p:nvPr>
        </p:nvSpPr>
        <p:spPr>
          <a:xfrm>
            <a:off x="457200" y="274638"/>
            <a:ext cx="8229600" cy="6583362"/>
          </a:xfrm>
        </p:spPr>
        <p:txBody>
          <a:bodyPr>
            <a:norm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Answer</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“Unto two thousand and three hundred days; then shall the sanctuary be cleansed.”</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scan0001.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rot="16200000">
            <a:off x="1143000" y="-1143000"/>
            <a:ext cx="6857999" cy="9144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scan0001.jpg"/>
          <p:cNvPicPr>
            <a:picLocks noChangeAspect="1" noChangeArrowheads="1"/>
          </p:cNvPicPr>
          <p:nvPr/>
        </p:nvPicPr>
        <p:blipFill>
          <a:blip r:embed="rId3" cstate="print">
            <a:duotone>
              <a:prstClr val="black"/>
              <a:schemeClr val="accent1">
                <a:tint val="45000"/>
                <a:satMod val="400000"/>
              </a:schemeClr>
            </a:duotone>
          </a:blip>
          <a:srcRect t="36667" r="36667" b="7500"/>
          <a:stretch>
            <a:fillRect/>
          </a:stretch>
        </p:blipFill>
        <p:spPr bwMode="auto">
          <a:xfrm rot="16200000">
            <a:off x="1143001" y="-1142999"/>
            <a:ext cx="6858000" cy="914399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Daniel &amp; Bab Captvty\scan0027.jpg"/>
          <p:cNvPicPr>
            <a:picLocks noChangeAspect="1" noChangeArrowheads="1"/>
          </p:cNvPicPr>
          <p:nvPr/>
        </p:nvPicPr>
        <p:blipFill>
          <a:blip r:embed="rId3"/>
          <a:srcRect/>
          <a:stretch>
            <a:fillRect/>
          </a:stretch>
        </p:blipFill>
        <p:spPr bwMode="auto">
          <a:xfrm flipH="1">
            <a:off x="457200" y="457200"/>
            <a:ext cx="4495800" cy="6096000"/>
          </a:xfrm>
          <a:prstGeom prst="rect">
            <a:avLst/>
          </a:prstGeom>
          <a:ln>
            <a:noFill/>
          </a:ln>
          <a:effectLst>
            <a:softEdge rad="112500"/>
          </a:effectLst>
        </p:spPr>
      </p:pic>
      <p:pic>
        <p:nvPicPr>
          <p:cNvPr id="32771" name="Picture 3" descr="C:\Users\Ptr. Daniel White\Pictures\3-Jesus\resurrected2.JPG"/>
          <p:cNvPicPr>
            <a:picLocks noChangeAspect="1" noChangeArrowheads="1"/>
          </p:cNvPicPr>
          <p:nvPr/>
        </p:nvPicPr>
        <p:blipFill>
          <a:blip r:embed="rId4"/>
          <a:srcRect l="16279" r="37209" b="33333"/>
          <a:stretch>
            <a:fillRect/>
          </a:stretch>
        </p:blipFill>
        <p:spPr bwMode="auto">
          <a:xfrm flipH="1">
            <a:off x="5257800" y="457200"/>
            <a:ext cx="3352800" cy="2743200"/>
          </a:xfrm>
          <a:prstGeom prst="ellipse">
            <a:avLst/>
          </a:prstGeom>
          <a:ln>
            <a:noFill/>
          </a:ln>
          <a:effectLst>
            <a:softEdge rad="112500"/>
          </a:effectLst>
        </p:spPr>
      </p:pic>
      <p:sp>
        <p:nvSpPr>
          <p:cNvPr id="4" name="Title 3"/>
          <p:cNvSpPr>
            <a:spLocks noGrp="1"/>
          </p:cNvSpPr>
          <p:nvPr>
            <p:ph type="title"/>
          </p:nvPr>
        </p:nvSpPr>
        <p:spPr>
          <a:xfrm>
            <a:off x="4953000" y="3124200"/>
            <a:ext cx="3733800" cy="3352800"/>
          </a:xfrm>
        </p:spPr>
        <p:txBody>
          <a:bodyPr/>
          <a:lstStyle/>
          <a:p>
            <a:r>
              <a:rPr lang="en-US" b="1" i="1" dirty="0" smtClean="0">
                <a:effectLst/>
                <a:latin typeface="Times New Roman" pitchFamily="18" charset="0"/>
                <a:cs typeface="Times New Roman" pitchFamily="18" charset="0"/>
              </a:rPr>
              <a:t>“Gabriel, make this man to understand the vision…”</a:t>
            </a:r>
            <a:endParaRPr lang="en-US" b="1" i="1" dirty="0">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1000" fill="hold"/>
                                        <p:tgtEl>
                                          <p:spTgt spid="32771"/>
                                        </p:tgtEl>
                                        <p:attrNameLst>
                                          <p:attrName>ppt_w</p:attrName>
                                        </p:attrNameLst>
                                      </p:cBhvr>
                                      <p:tavLst>
                                        <p:tav tm="0">
                                          <p:val>
                                            <p:strVal val="#ppt_w*0.70"/>
                                          </p:val>
                                        </p:tav>
                                        <p:tav tm="100000">
                                          <p:val>
                                            <p:strVal val="#ppt_w"/>
                                          </p:val>
                                        </p:tav>
                                      </p:tavLst>
                                    </p:anim>
                                    <p:anim calcmode="lin" valueType="num">
                                      <p:cBhvr>
                                        <p:cTn id="8" dur="1000" fill="hold"/>
                                        <p:tgtEl>
                                          <p:spTgt spid="32771"/>
                                        </p:tgtEl>
                                        <p:attrNameLst>
                                          <p:attrName>ppt_h</p:attrName>
                                        </p:attrNameLst>
                                      </p:cBhvr>
                                      <p:tavLst>
                                        <p:tav tm="0">
                                          <p:val>
                                            <p:strVal val="#ppt_h"/>
                                          </p:val>
                                        </p:tav>
                                        <p:tav tm="100000">
                                          <p:val>
                                            <p:strVal val="#ppt_h"/>
                                          </p:val>
                                        </p:tav>
                                      </p:tavLst>
                                    </p:anim>
                                    <p:animEffect transition="in" filter="fade">
                                      <p:cBhvr>
                                        <p:cTn id="9" dur="1000"/>
                                        <p:tgtEl>
                                          <p:spTgt spid="3277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Ptr. Daniel White\Desktop\Daniel &amp; Bab Captvty\scan0027.jpg"/>
          <p:cNvPicPr>
            <a:picLocks noChangeAspect="1" noChangeArrowheads="1"/>
          </p:cNvPicPr>
          <p:nvPr/>
        </p:nvPicPr>
        <p:blipFill>
          <a:blip r:embed="rId3"/>
          <a:srcRect/>
          <a:stretch>
            <a:fillRect/>
          </a:stretch>
        </p:blipFill>
        <p:spPr bwMode="auto">
          <a:xfrm>
            <a:off x="4321174" y="292100"/>
            <a:ext cx="4213225" cy="6108700"/>
          </a:xfrm>
          <a:prstGeom prst="rect">
            <a:avLst/>
          </a:prstGeom>
          <a:ln>
            <a:noFill/>
          </a:ln>
          <a:effectLst>
            <a:softEdge rad="112500"/>
          </a:effectLst>
        </p:spPr>
      </p:pic>
      <p:sp>
        <p:nvSpPr>
          <p:cNvPr id="3" name="Title 2"/>
          <p:cNvSpPr>
            <a:spLocks noGrp="1"/>
          </p:cNvSpPr>
          <p:nvPr>
            <p:ph type="title"/>
          </p:nvPr>
        </p:nvSpPr>
        <p:spPr>
          <a:xfrm>
            <a:off x="381000" y="274638"/>
            <a:ext cx="3733800" cy="6202362"/>
          </a:xfrm>
        </p:spPr>
        <p:txBody>
          <a:bodyPr/>
          <a:lstStyle/>
          <a:p>
            <a:r>
              <a:rPr lang="en-US" b="1" i="1" dirty="0" smtClean="0">
                <a:latin typeface="Times New Roman" pitchFamily="18" charset="0"/>
                <a:cs typeface="Times New Roman" pitchFamily="18" charset="0"/>
              </a:rPr>
              <a:t>“Understand, O son of man: for at the time of the end shall be the vision…”</a:t>
            </a:r>
            <a:endParaRPr lang="en-US"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Ptr. Daniel White\Desktop\Daniel &amp; Bab Captvty\scan0051.jpg"/>
          <p:cNvPicPr>
            <a:picLocks noChangeAspect="1" noChangeArrowheads="1"/>
          </p:cNvPicPr>
          <p:nvPr/>
        </p:nvPicPr>
        <p:blipFill>
          <a:blip r:embed="rId3"/>
          <a:srcRect l="54075" t="26732" r="784" b="29944"/>
          <a:stretch>
            <a:fillRect/>
          </a:stretch>
        </p:blipFill>
        <p:spPr bwMode="auto">
          <a:xfrm>
            <a:off x="3276600" y="457200"/>
            <a:ext cx="54102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tle 2"/>
          <p:cNvSpPr>
            <a:spLocks noGrp="1"/>
          </p:cNvSpPr>
          <p:nvPr>
            <p:ph type="title"/>
          </p:nvPr>
        </p:nvSpPr>
        <p:spPr>
          <a:xfrm>
            <a:off x="457200" y="4038600"/>
            <a:ext cx="8229600" cy="2590800"/>
          </a:xfrm>
        </p:spPr>
        <p:txBody>
          <a:bodyPr/>
          <a:lstStyle/>
          <a:p>
            <a:r>
              <a:rPr lang="en-US" b="1" i="1" dirty="0" err="1" smtClean="0">
                <a:latin typeface="Times New Roman" pitchFamily="18" charset="0"/>
                <a:cs typeface="Times New Roman" pitchFamily="18" charset="0"/>
              </a:rPr>
              <a:t>Medo</a:t>
            </a:r>
            <a:r>
              <a:rPr lang="en-US" b="1" i="1" dirty="0" smtClean="0">
                <a:latin typeface="Times New Roman" pitchFamily="18" charset="0"/>
                <a:cs typeface="Times New Roman" pitchFamily="18" charset="0"/>
              </a:rPr>
              <a:t>-Persian Empire</a:t>
            </a:r>
            <a:br>
              <a:rPr lang="en-US" b="1" i="1" dirty="0" smtClean="0">
                <a:latin typeface="Times New Roman" pitchFamily="18" charset="0"/>
                <a:cs typeface="Times New Roman" pitchFamily="18" charset="0"/>
              </a:rPr>
            </a:br>
            <a:r>
              <a:rPr lang="en-US" b="1" i="1" dirty="0" smtClean="0">
                <a:latin typeface="Times New Roman" pitchFamily="18" charset="0"/>
                <a:cs typeface="Times New Roman" pitchFamily="18" charset="0"/>
              </a:rPr>
              <a:t>(Darius the Mede)</a:t>
            </a:r>
            <a:br>
              <a:rPr lang="en-US" b="1" i="1" dirty="0" smtClean="0">
                <a:latin typeface="Times New Roman" pitchFamily="18" charset="0"/>
                <a:cs typeface="Times New Roman" pitchFamily="18" charset="0"/>
              </a:rPr>
            </a:br>
            <a:r>
              <a:rPr lang="en-US" b="1" i="1" dirty="0" smtClean="0">
                <a:latin typeface="Times New Roman" pitchFamily="18" charset="0"/>
                <a:cs typeface="Times New Roman" pitchFamily="18" charset="0"/>
              </a:rPr>
              <a:t>(Cyrus the Persian)</a:t>
            </a:r>
            <a:endParaRPr lang="en-US"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Ptr. Daniel White\Desktop\Daniel &amp; Bab Captvty\scan0051.jpg"/>
          <p:cNvPicPr>
            <a:picLocks noChangeAspect="1" noChangeArrowheads="1"/>
          </p:cNvPicPr>
          <p:nvPr/>
        </p:nvPicPr>
        <p:blipFill>
          <a:blip r:embed="rId3"/>
          <a:srcRect l="1254" r="53605" b="65596"/>
          <a:stretch>
            <a:fillRect/>
          </a:stretch>
        </p:blipFill>
        <p:spPr bwMode="auto">
          <a:xfrm>
            <a:off x="685800" y="685800"/>
            <a:ext cx="6248400" cy="2971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4819" name="Picture 3" descr="C:\Users\Ptr. Daniel White\Desktop\Daniel &amp; Bab Captvty\scan0051.jpg"/>
          <p:cNvPicPr>
            <a:picLocks noChangeAspect="1" noChangeArrowheads="1"/>
          </p:cNvPicPr>
          <p:nvPr/>
        </p:nvPicPr>
        <p:blipFill>
          <a:blip r:embed="rId3"/>
          <a:srcRect l="784" t="30236" r="47806" b="55747"/>
          <a:stretch>
            <a:fillRect/>
          </a:stretch>
        </p:blipFill>
        <p:spPr bwMode="auto">
          <a:xfrm rot="5112287">
            <a:off x="5570826" y="1536348"/>
            <a:ext cx="1819497" cy="1057201"/>
          </a:xfrm>
          <a:prstGeom prst="ellipse">
            <a:avLst/>
          </a:prstGeom>
          <a:ln>
            <a:noFill/>
          </a:ln>
          <a:effectLst>
            <a:softEdge rad="112500"/>
          </a:effectLst>
        </p:spPr>
      </p:pic>
      <p:sp>
        <p:nvSpPr>
          <p:cNvPr id="4" name="Title 3"/>
          <p:cNvSpPr>
            <a:spLocks noGrp="1"/>
          </p:cNvSpPr>
          <p:nvPr>
            <p:ph type="title"/>
          </p:nvPr>
        </p:nvSpPr>
        <p:spPr>
          <a:xfrm>
            <a:off x="457200" y="3886200"/>
            <a:ext cx="8229600" cy="2514600"/>
          </a:xfrm>
        </p:spPr>
        <p:txBody>
          <a:bodyPr/>
          <a:lstStyle/>
          <a:p>
            <a:r>
              <a:rPr lang="en-US" b="1" i="1" dirty="0" smtClean="0">
                <a:latin typeface="Times New Roman" pitchFamily="18" charset="0"/>
                <a:cs typeface="Times New Roman" pitchFamily="18" charset="0"/>
              </a:rPr>
              <a:t>The King of </a:t>
            </a:r>
            <a:r>
              <a:rPr lang="en-US" b="1" i="1" dirty="0" err="1" smtClean="0">
                <a:latin typeface="Times New Roman" pitchFamily="18" charset="0"/>
                <a:cs typeface="Times New Roman" pitchFamily="18" charset="0"/>
              </a:rPr>
              <a:t>Grecia</a:t>
            </a:r>
            <a:r>
              <a:rPr lang="en-US" b="1" i="1" dirty="0" smtClean="0">
                <a:latin typeface="Times New Roman" pitchFamily="18" charset="0"/>
                <a:cs typeface="Times New Roman" pitchFamily="18" charset="0"/>
              </a:rPr>
              <a:t/>
            </a:r>
            <a:br>
              <a:rPr lang="en-US" b="1" i="1" dirty="0" smtClean="0">
                <a:latin typeface="Times New Roman" pitchFamily="18" charset="0"/>
                <a:cs typeface="Times New Roman" pitchFamily="18" charset="0"/>
              </a:rPr>
            </a:br>
            <a:r>
              <a:rPr lang="en-US" b="1" i="1" dirty="0" smtClean="0">
                <a:latin typeface="Times New Roman" pitchFamily="18" charset="0"/>
                <a:cs typeface="Times New Roman" pitchFamily="18" charset="0"/>
              </a:rPr>
              <a:t>(Alexander the Great)</a:t>
            </a:r>
            <a:endParaRPr lang="en-US"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2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Desktop\Daniel &amp; Bab Captvty\Vision of ram and goat 1366-27-Dan 8.jpg"/>
          <p:cNvPicPr>
            <a:picLocks noChangeAspect="1" noChangeArrowheads="1"/>
          </p:cNvPicPr>
          <p:nvPr/>
        </p:nvPicPr>
        <p:blipFill>
          <a:blip r:embed="rId3">
            <a:duotone>
              <a:schemeClr val="accent2">
                <a:shade val="45000"/>
                <a:satMod val="135000"/>
              </a:schemeClr>
              <a:prstClr val="white"/>
            </a:duotone>
            <a:lum bright="-10000"/>
          </a:blip>
          <a:srcRect/>
          <a:stretch>
            <a:fillRect/>
          </a:stretch>
        </p:blipFill>
        <p:spPr bwMode="auto">
          <a:xfrm>
            <a:off x="0" y="0"/>
            <a:ext cx="9143999"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empire-of-alexander-the-great-map.jpg"/>
          <p:cNvPicPr>
            <a:picLocks noChangeAspect="1" noChangeArrowheads="1"/>
          </p:cNvPicPr>
          <p:nvPr/>
        </p:nvPicPr>
        <p:blipFill>
          <a:blip r:embed="rId3"/>
          <a:srcRect/>
          <a:stretch>
            <a:fillRect/>
          </a:stretch>
        </p:blipFill>
        <p:spPr bwMode="auto">
          <a:xfrm>
            <a:off x="914400" y="914400"/>
            <a:ext cx="7239000" cy="5257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1-Bib Pics-Ot\Daniel &amp; Bab Captvty\scan0051.jpg"/>
          <p:cNvPicPr>
            <a:picLocks noChangeAspect="1" noChangeArrowheads="1"/>
          </p:cNvPicPr>
          <p:nvPr/>
        </p:nvPicPr>
        <p:blipFill>
          <a:blip r:embed="rId3" cstate="print"/>
          <a:srcRect l="49373" t="22591" r="470" b="31537"/>
          <a:stretch>
            <a:fillRect/>
          </a:stretch>
        </p:blipFill>
        <p:spPr bwMode="auto">
          <a:xfrm>
            <a:off x="6248400" y="2743200"/>
            <a:ext cx="1947333" cy="1752600"/>
          </a:xfrm>
          <a:prstGeom prst="rect">
            <a:avLst/>
          </a:prstGeom>
          <a:ln>
            <a:noFill/>
          </a:ln>
          <a:effectLst>
            <a:softEdge rad="112500"/>
          </a:effectLst>
        </p:spPr>
      </p:pic>
      <p:pic>
        <p:nvPicPr>
          <p:cNvPr id="5123" name="Picture 3" descr="C:\Users\Ptr. Daniel White\Pictures\1-Bib Pics-Ot\Daniel &amp; Bab Captvty\scan0051.jpg"/>
          <p:cNvPicPr>
            <a:picLocks noChangeAspect="1" noChangeArrowheads="1"/>
          </p:cNvPicPr>
          <p:nvPr/>
        </p:nvPicPr>
        <p:blipFill>
          <a:blip r:embed="rId4" cstate="print"/>
          <a:srcRect l="46613" t="24490" r="1171" b="30612"/>
          <a:stretch>
            <a:fillRect/>
          </a:stretch>
        </p:blipFill>
        <p:spPr bwMode="auto">
          <a:xfrm rot="5400000">
            <a:off x="3657600" y="4876800"/>
            <a:ext cx="2057400" cy="1905000"/>
          </a:xfrm>
          <a:prstGeom prst="rect">
            <a:avLst/>
          </a:prstGeom>
          <a:ln>
            <a:noFill/>
          </a:ln>
          <a:effectLst>
            <a:softEdge rad="112500"/>
          </a:effectLst>
        </p:spPr>
      </p:pic>
      <p:pic>
        <p:nvPicPr>
          <p:cNvPr id="5125" name="Picture 5" descr="C:\Users\Ptr. Daniel White\Desktop\1024-Landscapes-B008.jpg"/>
          <p:cNvPicPr>
            <a:picLocks noChangeAspect="1" noChangeArrowheads="1"/>
          </p:cNvPicPr>
          <p:nvPr/>
        </p:nvPicPr>
        <p:blipFill>
          <a:blip r:embed="rId5" cstate="print"/>
          <a:srcRect l="15385" t="742" r="12820" b="5549"/>
          <a:stretch>
            <a:fillRect/>
          </a:stretch>
        </p:blipFill>
        <p:spPr bwMode="auto">
          <a:xfrm>
            <a:off x="3581400" y="2286000"/>
            <a:ext cx="2374232" cy="2438400"/>
          </a:xfrm>
          <a:prstGeom prst="rect">
            <a:avLst/>
          </a:prstGeom>
          <a:noFill/>
        </p:spPr>
      </p:pic>
      <p:pic>
        <p:nvPicPr>
          <p:cNvPr id="5124" name="Picture 4" descr="C:\Users\Ptr. Daniel White\Pictures\1-Bib Pics-Ot\Daniel &amp; Bab Captvty\scan0051.jpg"/>
          <p:cNvPicPr>
            <a:picLocks noChangeAspect="1" noChangeArrowheads="1"/>
          </p:cNvPicPr>
          <p:nvPr/>
        </p:nvPicPr>
        <p:blipFill>
          <a:blip r:embed="rId6" cstate="print"/>
          <a:srcRect l="48119" t="24184" r="470" b="31218"/>
          <a:stretch>
            <a:fillRect/>
          </a:stretch>
        </p:blipFill>
        <p:spPr bwMode="auto">
          <a:xfrm rot="5400000" flipH="1">
            <a:off x="3589565" y="144237"/>
            <a:ext cx="2307771" cy="2019300"/>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1-Bib Pics-Ot\Daniel &amp; Bab Captvty\scan0051.jpg"/>
          <p:cNvPicPr>
            <a:picLocks noChangeAspect="1" noChangeArrowheads="1"/>
          </p:cNvPicPr>
          <p:nvPr/>
        </p:nvPicPr>
        <p:blipFill>
          <a:blip r:embed="rId3"/>
          <a:srcRect l="157" t="611" r="50940" b="61163"/>
          <a:stretch>
            <a:fillRect/>
          </a:stretch>
        </p:blipFill>
        <p:spPr bwMode="auto">
          <a:xfrm>
            <a:off x="838200" y="762000"/>
            <a:ext cx="7315199" cy="4800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7891" name="Picture 3" descr="C:\Users\Ptr. Daniel White\Desktop\Daniel &amp; Bab Captvty\scan0051.jpg"/>
          <p:cNvPicPr>
            <a:picLocks noChangeAspect="1" noChangeArrowheads="1"/>
          </p:cNvPicPr>
          <p:nvPr/>
        </p:nvPicPr>
        <p:blipFill>
          <a:blip r:embed="rId3"/>
          <a:srcRect l="21473" t="30236" r="43417" b="50651"/>
          <a:stretch>
            <a:fillRect/>
          </a:stretch>
        </p:blipFill>
        <p:spPr bwMode="auto">
          <a:xfrm rot="5766271">
            <a:off x="5574798" y="2253118"/>
            <a:ext cx="4005176" cy="1325167"/>
          </a:xfrm>
          <a:prstGeom prst="ellipse">
            <a:avLst/>
          </a:prstGeom>
          <a:ln>
            <a:noFill/>
          </a:ln>
          <a:effectLst>
            <a:softEdge rad="112500"/>
          </a:effectLst>
        </p:spPr>
      </p:pic>
      <p:pic>
        <p:nvPicPr>
          <p:cNvPr id="37892" name="Picture 4" descr="C:\Users\Ptr. Daniel White\Desktop\Daniel &amp; Bab Captvty\scan0051.jpg"/>
          <p:cNvPicPr>
            <a:picLocks noChangeAspect="1" noChangeArrowheads="1"/>
          </p:cNvPicPr>
          <p:nvPr/>
        </p:nvPicPr>
        <p:blipFill>
          <a:blip r:embed="rId3"/>
          <a:srcRect l="26803" t="32785" r="45611" b="55747"/>
          <a:stretch>
            <a:fillRect/>
          </a:stretch>
        </p:blipFill>
        <p:spPr bwMode="auto">
          <a:xfrm rot="19019534">
            <a:off x="5913847" y="2891200"/>
            <a:ext cx="1676400" cy="1288629"/>
          </a:xfrm>
          <a:prstGeom prst="ellipse">
            <a:avLst/>
          </a:prstGeom>
          <a:ln>
            <a:noFill/>
          </a:ln>
          <a:effectLst>
            <a:softEdge rad="112500"/>
          </a:effectLst>
        </p:spPr>
      </p:pic>
      <p:pic>
        <p:nvPicPr>
          <p:cNvPr id="37893" name="Picture 5" descr="C:\Users\Ptr. Daniel White\Desktop\Daniel &amp; Bab Captvty\scan0051.jpg"/>
          <p:cNvPicPr>
            <a:picLocks noChangeAspect="1" noChangeArrowheads="1"/>
          </p:cNvPicPr>
          <p:nvPr/>
        </p:nvPicPr>
        <p:blipFill>
          <a:blip r:embed="rId3"/>
          <a:srcRect l="35110" t="21635" r="52194" b="65623"/>
          <a:stretch>
            <a:fillRect/>
          </a:stretch>
        </p:blipFill>
        <p:spPr bwMode="auto">
          <a:xfrm rot="678397">
            <a:off x="5856145" y="3724700"/>
            <a:ext cx="1620203" cy="1600200"/>
          </a:xfrm>
          <a:prstGeom prst="ellipse">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Ptr. Daniel White\Desktop\Daniel &amp; Bab Captvty\scan0051.jpg"/>
          <p:cNvPicPr>
            <a:picLocks noChangeAspect="1" noChangeArrowheads="1"/>
          </p:cNvPicPr>
          <p:nvPr/>
        </p:nvPicPr>
        <p:blipFill>
          <a:blip r:embed="rId3">
            <a:lum bright="-20000"/>
          </a:blip>
          <a:srcRect l="349" t="31623" r="43772" b="48503"/>
          <a:stretch>
            <a:fillRect/>
          </a:stretch>
        </p:blipFill>
        <p:spPr bwMode="auto">
          <a:xfrm>
            <a:off x="609600" y="609600"/>
            <a:ext cx="8001000" cy="5715000"/>
          </a:xfrm>
          <a:prstGeom prst="rect">
            <a:avLst/>
          </a:prstGeom>
          <a:ln>
            <a:noFill/>
          </a:ln>
          <a:effectLst>
            <a:softEdge rad="112500"/>
          </a:effectLst>
        </p:spPr>
      </p:pic>
      <p:pic>
        <p:nvPicPr>
          <p:cNvPr id="2" name="Picture 9" descr="C:\Users\Ptr. Daniel White\Pictures\1-Bib Pics-Ot\Daniel &amp; Bab Captvty\scan0051.jpg"/>
          <p:cNvPicPr>
            <a:picLocks noChangeAspect="1" noChangeArrowheads="1"/>
          </p:cNvPicPr>
          <p:nvPr/>
        </p:nvPicPr>
        <p:blipFill>
          <a:blip r:embed="rId3"/>
          <a:srcRect l="784" t="-27" r="52601" b="61800"/>
          <a:stretch>
            <a:fillRect/>
          </a:stretch>
        </p:blipFill>
        <p:spPr bwMode="auto">
          <a:xfrm>
            <a:off x="1422400" y="1371600"/>
            <a:ext cx="5892800" cy="4419600"/>
          </a:xfrm>
          <a:prstGeom prst="ellipse">
            <a:avLst/>
          </a:prstGeom>
          <a:ln>
            <a:noFill/>
          </a:ln>
          <a:effectLst>
            <a:softEdge rad="112500"/>
          </a:effectLst>
        </p:spPr>
      </p:pic>
      <p:pic>
        <p:nvPicPr>
          <p:cNvPr id="3" name="Picture 13" descr="C:\Users\Ptr. Daniel White\Pictures\1-Bib Pics-Ot\Daniel &amp; Bab Captvty\scan0051.jpg"/>
          <p:cNvPicPr>
            <a:picLocks noChangeAspect="1" noChangeArrowheads="1"/>
          </p:cNvPicPr>
          <p:nvPr/>
        </p:nvPicPr>
        <p:blipFill>
          <a:blip r:embed="rId3"/>
          <a:srcRect l="34953" t="18450" r="53762" b="70082"/>
          <a:stretch>
            <a:fillRect/>
          </a:stretch>
        </p:blipFill>
        <p:spPr bwMode="auto">
          <a:xfrm rot="354719">
            <a:off x="5522154" y="3318392"/>
            <a:ext cx="1886735" cy="762000"/>
          </a:xfrm>
          <a:prstGeom prst="ellipse">
            <a:avLst/>
          </a:prstGeom>
          <a:ln>
            <a:noFill/>
          </a:ln>
          <a:effectLst>
            <a:softEdge rad="112500"/>
          </a:effectLst>
        </p:spPr>
      </p:pic>
      <p:pic>
        <p:nvPicPr>
          <p:cNvPr id="4" name="Picture 14" descr="C:\Users\Ptr. Daniel White\Pictures\1-Bib Pics-Ot\Daniel &amp; Bab Captvty\scan0051.jpg"/>
          <p:cNvPicPr>
            <a:picLocks noChangeAspect="1" noChangeArrowheads="1"/>
          </p:cNvPicPr>
          <p:nvPr/>
        </p:nvPicPr>
        <p:blipFill>
          <a:blip r:embed="rId3"/>
          <a:srcRect l="35110" t="20680" r="53762" b="70400"/>
          <a:stretch>
            <a:fillRect/>
          </a:stretch>
        </p:blipFill>
        <p:spPr bwMode="auto">
          <a:xfrm rot="2019321">
            <a:off x="5158329" y="4083823"/>
            <a:ext cx="1756618" cy="722291"/>
          </a:xfrm>
          <a:prstGeom prst="rect">
            <a:avLst/>
          </a:prstGeom>
          <a:ln>
            <a:noFill/>
          </a:ln>
          <a:effectLst>
            <a:softEdge rad="112500"/>
          </a:effectLst>
        </p:spPr>
      </p:pic>
      <p:pic>
        <p:nvPicPr>
          <p:cNvPr id="5" name="Picture 13" descr="C:\Users\Ptr. Daniel White\Pictures\1-Bib Pics-Ot\Daniel &amp; Bab Captvty\scan0051.jpg"/>
          <p:cNvPicPr>
            <a:picLocks noChangeAspect="1" noChangeArrowheads="1"/>
          </p:cNvPicPr>
          <p:nvPr/>
        </p:nvPicPr>
        <p:blipFill>
          <a:blip r:embed="rId3"/>
          <a:srcRect l="34953" t="18450" r="53762" b="70082"/>
          <a:stretch>
            <a:fillRect/>
          </a:stretch>
        </p:blipFill>
        <p:spPr bwMode="auto">
          <a:xfrm rot="354719">
            <a:off x="5444425" y="3295541"/>
            <a:ext cx="1886735" cy="762000"/>
          </a:xfrm>
          <a:prstGeom prst="ellipse">
            <a:avLst/>
          </a:prstGeom>
          <a:ln>
            <a:noFill/>
          </a:ln>
          <a:effectLst>
            <a:softEdge rad="112500"/>
          </a:effectLst>
        </p:spPr>
      </p:pic>
      <p:pic>
        <p:nvPicPr>
          <p:cNvPr id="6" name="Picture 12" descr="C:\Users\Ptr. Daniel White\Pictures\1-Bib Pics-Ot\Daniel &amp; Bab Captvty\scan0051.jpg"/>
          <p:cNvPicPr>
            <a:picLocks noChangeAspect="1" noChangeArrowheads="1"/>
          </p:cNvPicPr>
          <p:nvPr/>
        </p:nvPicPr>
        <p:blipFill>
          <a:blip r:embed="rId3"/>
          <a:srcRect l="38593" t="21635" r="51255" b="69094"/>
          <a:stretch>
            <a:fillRect/>
          </a:stretch>
        </p:blipFill>
        <p:spPr bwMode="auto">
          <a:xfrm rot="19010885">
            <a:off x="5921803" y="2379467"/>
            <a:ext cx="1353765" cy="1584681"/>
          </a:xfrm>
          <a:prstGeom prst="ellipse">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C:\Users\Ptr. Daniel White\Pictures\1-Bib Pics-Ot\Kings\King_.jpg"/>
          <p:cNvPicPr>
            <a:picLocks noChangeAspect="1" noChangeArrowheads="1"/>
          </p:cNvPicPr>
          <p:nvPr/>
        </p:nvPicPr>
        <p:blipFill>
          <a:blip r:embed="rId3"/>
          <a:srcRect/>
          <a:stretch>
            <a:fillRect/>
          </a:stretch>
        </p:blipFill>
        <p:spPr bwMode="auto">
          <a:xfrm>
            <a:off x="0" y="3124200"/>
            <a:ext cx="4953000" cy="3733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9941" name="Picture 5" descr="C:\Users\Ptr. Daniel White\Pictures\1-Bib Pics-Ot\Kings\King color3.jpg"/>
          <p:cNvPicPr>
            <a:picLocks noChangeAspect="1" noChangeArrowheads="1"/>
          </p:cNvPicPr>
          <p:nvPr/>
        </p:nvPicPr>
        <p:blipFill>
          <a:blip r:embed="rId4" cstate="print"/>
          <a:srcRect/>
          <a:stretch>
            <a:fillRect/>
          </a:stretch>
        </p:blipFill>
        <p:spPr bwMode="auto">
          <a:xfrm>
            <a:off x="4648200" y="3124200"/>
            <a:ext cx="4495800" cy="3733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9939" name="Picture 3" descr="C:\Users\Ptr. Daniel White\Pictures\1-Bib Pics-Ot\Kings\King 1343-385.jpg"/>
          <p:cNvPicPr>
            <a:picLocks noChangeAspect="1" noChangeArrowheads="1"/>
          </p:cNvPicPr>
          <p:nvPr/>
        </p:nvPicPr>
        <p:blipFill>
          <a:blip r:embed="rId5"/>
          <a:srcRect/>
          <a:stretch>
            <a:fillRect/>
          </a:stretch>
        </p:blipFill>
        <p:spPr bwMode="auto">
          <a:xfrm>
            <a:off x="4191000" y="0"/>
            <a:ext cx="49530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9938" name="Picture 2" descr="C:\Users\Ptr. Daniel White\Desktop\Prophecy pictures\More Pix\Kings of the world in bed with the whore 1.jpg"/>
          <p:cNvPicPr>
            <a:picLocks noChangeAspect="1" noChangeArrowheads="1"/>
          </p:cNvPicPr>
          <p:nvPr/>
        </p:nvPicPr>
        <p:blipFill>
          <a:blip r:embed="rId6"/>
          <a:srcRect/>
          <a:stretch>
            <a:fillRect/>
          </a:stretch>
        </p:blipFill>
        <p:spPr bwMode="auto">
          <a:xfrm>
            <a:off x="0" y="0"/>
            <a:ext cx="4495800" cy="3581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5"/>
          <p:cNvSpPr>
            <a:spLocks noGrp="1"/>
          </p:cNvSpPr>
          <p:nvPr>
            <p:ph type="title"/>
          </p:nvPr>
        </p:nvSpPr>
        <p:spPr>
          <a:xfrm>
            <a:off x="457200" y="0"/>
            <a:ext cx="8229600" cy="6477000"/>
          </a:xfrm>
        </p:spPr>
        <p:txBody>
          <a:bodyPr>
            <a:normAutofit/>
          </a:bodyPr>
          <a:lstStyle/>
          <a:p>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Macedonia</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Egypt</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Syria</a:t>
            </a:r>
            <a:b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6600" b="1" i="1" dirty="0" smtClean="0">
                <a:solidFill>
                  <a:schemeClr val="bg1"/>
                </a:solidFill>
                <a:effectLst>
                  <a:glow rad="101600">
                    <a:schemeClr val="tx1">
                      <a:alpha val="60000"/>
                    </a:schemeClr>
                  </a:glow>
                </a:effectLst>
                <a:latin typeface="Times New Roman" pitchFamily="18" charset="0"/>
                <a:cs typeface="Times New Roman" pitchFamily="18" charset="0"/>
              </a:rPr>
              <a:t>Thrace</a:t>
            </a:r>
            <a:endParaRPr lang="en-US" sz="66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Daniel &amp; Bab Captvty\scan0043.jpg"/>
          <p:cNvPicPr>
            <a:picLocks noChangeAspect="1" noChangeArrowheads="1"/>
          </p:cNvPicPr>
          <p:nvPr/>
        </p:nvPicPr>
        <p:blipFill>
          <a:blip r:embed="rId3"/>
          <a:srcRect r="65574" b="45992"/>
          <a:stretch>
            <a:fillRect/>
          </a:stretch>
        </p:blipFill>
        <p:spPr bwMode="auto">
          <a:xfrm>
            <a:off x="5486400" y="177800"/>
            <a:ext cx="2971800" cy="6375400"/>
          </a:xfrm>
          <a:prstGeom prst="rect">
            <a:avLst/>
          </a:prstGeom>
          <a:ln>
            <a:noFill/>
          </a:ln>
          <a:effectLst>
            <a:softEdge rad="112500"/>
          </a:effectLst>
        </p:spPr>
      </p:pic>
      <p:sp>
        <p:nvSpPr>
          <p:cNvPr id="3" name="Title 2"/>
          <p:cNvSpPr>
            <a:spLocks noGrp="1"/>
          </p:cNvSpPr>
          <p:nvPr>
            <p:ph type="title"/>
          </p:nvPr>
        </p:nvSpPr>
        <p:spPr>
          <a:xfrm>
            <a:off x="457200" y="274638"/>
            <a:ext cx="4724400" cy="6278562"/>
          </a:xfrm>
        </p:spPr>
        <p:txBody>
          <a:bodyPr>
            <a:normAutofit/>
          </a:bodyPr>
          <a:lstStyle/>
          <a:p>
            <a:r>
              <a:rPr lang="en-US" sz="5400" b="1" i="1" dirty="0" smtClean="0">
                <a:latin typeface="Times New Roman" pitchFamily="18" charset="0"/>
                <a:cs typeface="Times New Roman" pitchFamily="18" charset="0"/>
              </a:rPr>
              <a:t>“…and behold, there came up among them another little horn…” (Daniel 7:8)</a:t>
            </a:r>
            <a:endParaRPr lang="en-US" sz="5400" b="1" i="1" dirty="0">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3000" fill="hold"/>
                                        <p:tgtEl>
                                          <p:spTgt spid="4098"/>
                                        </p:tgtEl>
                                        <p:attrNameLst>
                                          <p:attrName>ppt_w</p:attrName>
                                        </p:attrNameLst>
                                      </p:cBhvr>
                                      <p:tavLst>
                                        <p:tav tm="0">
                                          <p:val>
                                            <p:fltVal val="0"/>
                                          </p:val>
                                        </p:tav>
                                        <p:tav tm="100000">
                                          <p:val>
                                            <p:strVal val="#ppt_w"/>
                                          </p:val>
                                        </p:tav>
                                      </p:tavLst>
                                    </p:anim>
                                    <p:anim calcmode="lin" valueType="num">
                                      <p:cBhvr>
                                        <p:cTn id="8" dur="3000" fill="hold"/>
                                        <p:tgtEl>
                                          <p:spTgt spid="4098"/>
                                        </p:tgtEl>
                                        <p:attrNameLst>
                                          <p:attrName>ppt_h</p:attrName>
                                        </p:attrNameLst>
                                      </p:cBhvr>
                                      <p:tavLst>
                                        <p:tav tm="0">
                                          <p:val>
                                            <p:fltVal val="0"/>
                                          </p:val>
                                        </p:tav>
                                        <p:tav tm="100000">
                                          <p:val>
                                            <p:strVal val="#ppt_h"/>
                                          </p:val>
                                        </p:tav>
                                      </p:tavLst>
                                    </p:anim>
                                    <p:animEffect transition="in" filter="fade">
                                      <p:cBhvr>
                                        <p:cTn id="9" dur="3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Ptr. Daniel White\Pictures\Other Pix\BACKGROUNDS\007_blue_dwarf.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Content Placeholder 4"/>
          <p:cNvSpPr txBox="1">
            <a:spLocks/>
          </p:cNvSpPr>
          <p:nvPr/>
        </p:nvSpPr>
        <p:spPr>
          <a:xfrm>
            <a:off x="533400" y="1447800"/>
            <a:ext cx="8229600" cy="51054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Powerful warrior / military leader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Very intelligent and articulate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Rises to power quickly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Mighty in power but not his own (Satan’s)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Conquers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Prospers politically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Advances</a:t>
            </a:r>
            <a:r>
              <a:rPr kumimoji="0" lang="en-US" sz="4000" b="0" i="0" u="none" strike="noStrike" kern="1200" cap="none" spc="0" normalizeH="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 </a:t>
            </a: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rPr>
              <a:t>and flourishes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glow rad="139700">
                  <a:schemeClr val="accent1">
                    <a:satMod val="175000"/>
                    <a:alpha val="40000"/>
                  </a:schemeClr>
                </a:glow>
              </a:effectLst>
              <a:uLnTx/>
              <a:uFillTx/>
              <a:latin typeface="Iskoola Pota" pitchFamily="18" charset="0"/>
              <a:ea typeface="+mn-ea"/>
              <a:cs typeface="Iskoola Pota" pitchFamily="18" charset="0"/>
            </a:endParaRPr>
          </a:p>
        </p:txBody>
      </p:sp>
      <p:sp>
        <p:nvSpPr>
          <p:cNvPr id="3" name="Title 3"/>
          <p:cNvSpPr txBox="1">
            <a:spLocks/>
          </p:cNvSpPr>
          <p:nvPr/>
        </p:nvSpPr>
        <p:spPr>
          <a:xfrm>
            <a:off x="533400" y="0"/>
            <a:ext cx="8610600" cy="1447800"/>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1"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j-ea"/>
                <a:cs typeface="Iskoola Pota" pitchFamily="18" charset="0"/>
              </a:rPr>
              <a:t>The Anti-Christ</a:t>
            </a:r>
            <a: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j-ea"/>
                <a:cs typeface="Iskoola Pota" pitchFamily="18" charset="0"/>
              </a:rPr>
              <a:t/>
            </a:r>
            <a:br>
              <a:rPr kumimoji="0" lang="en-US" sz="4000" b="0" i="0"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j-ea"/>
                <a:cs typeface="Iskoola Pota" pitchFamily="18" charset="0"/>
              </a:rPr>
            </a:br>
            <a:r>
              <a:rPr kumimoji="0" lang="en-US" sz="3700" b="1" i="1" u="none" strike="noStrike" kern="1200" cap="none" spc="0" normalizeH="0" baseline="0" noProof="0" dirty="0" smtClean="0">
                <a:ln>
                  <a:noFill/>
                </a:ln>
                <a:solidFill>
                  <a:schemeClr val="tx1"/>
                </a:solidFill>
                <a:effectLst>
                  <a:glow rad="139700">
                    <a:schemeClr val="accent1">
                      <a:satMod val="175000"/>
                      <a:alpha val="40000"/>
                    </a:schemeClr>
                  </a:glow>
                </a:effectLst>
                <a:uLnTx/>
                <a:uFillTx/>
                <a:latin typeface="Iskoola Pota" pitchFamily="18" charset="0"/>
                <a:ea typeface="+mj-ea"/>
                <a:cs typeface="Iskoola Pota" pitchFamily="18" charset="0"/>
              </a:rPr>
              <a:t>Daniel 8:23-25, 9:27</a:t>
            </a:r>
            <a:endParaRPr kumimoji="0" lang="en-US" sz="3700" b="1" i="1" u="none" strike="noStrike" kern="1200" cap="none" spc="0" normalizeH="0" baseline="0" noProof="0" dirty="0">
              <a:ln>
                <a:noFill/>
              </a:ln>
              <a:solidFill>
                <a:schemeClr val="tx1"/>
              </a:solidFill>
              <a:effectLst>
                <a:glow rad="139700">
                  <a:schemeClr val="accent1">
                    <a:satMod val="175000"/>
                    <a:alpha val="40000"/>
                  </a:schemeClr>
                </a:glow>
              </a:effectLst>
              <a:uLnTx/>
              <a:uFillTx/>
              <a:latin typeface="Iskoola Pota" pitchFamily="18" charset="0"/>
              <a:ea typeface="+mj-ea"/>
              <a:cs typeface="Iskoola Pota"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Ptr. Daniel White\Pictures\Other Pix\BACKGROUNDS\007_blue_dwarf.jpg"/>
          <p:cNvPicPr>
            <a:picLocks noChangeAspect="1" noChangeArrowheads="1"/>
          </p:cNvPicPr>
          <p:nvPr/>
        </p:nvPicPr>
        <p:blipFill>
          <a:blip r:embed="rId3"/>
          <a:srcRect/>
          <a:stretch>
            <a:fillRect/>
          </a:stretch>
        </p:blipFill>
        <p:spPr bwMode="auto">
          <a:xfrm>
            <a:off x="0" y="109537"/>
            <a:ext cx="9144000" cy="6748463"/>
          </a:xfrm>
          <a:prstGeom prst="rect">
            <a:avLst/>
          </a:prstGeom>
          <a:noFill/>
        </p:spPr>
      </p:pic>
      <p:sp>
        <p:nvSpPr>
          <p:cNvPr id="2" name="Rectangle 1"/>
          <p:cNvSpPr/>
          <p:nvPr/>
        </p:nvSpPr>
        <p:spPr>
          <a:xfrm>
            <a:off x="304800" y="0"/>
            <a:ext cx="8610600" cy="6863417"/>
          </a:xfrm>
          <a:prstGeom prst="rect">
            <a:avLst/>
          </a:prstGeom>
        </p:spPr>
        <p:txBody>
          <a:bodyPr wrap="square">
            <a:spAutoFit/>
          </a:bodyPr>
          <a:lstStyle/>
          <a:p>
            <a:pPr marL="342900" lvl="0" indent="-342900">
              <a:spcBef>
                <a:spcPct val="20000"/>
              </a:spcBef>
              <a:buFont typeface="Arial" pitchFamily="34" charset="0"/>
              <a:buChar char="•"/>
              <a:defRPr/>
            </a:pPr>
            <a:r>
              <a:rPr lang="en-US" sz="4000" dirty="0" smtClean="0">
                <a:effectLst>
                  <a:glow rad="139700">
                    <a:schemeClr val="accent1">
                      <a:satMod val="175000"/>
                      <a:alpha val="40000"/>
                    </a:schemeClr>
                  </a:glow>
                </a:effectLst>
                <a:latin typeface="Iskoola Pota" pitchFamily="18" charset="0"/>
                <a:cs typeface="Iskoola Pota" pitchFamily="18" charset="0"/>
              </a:rPr>
              <a:t>Destroys powerful kingdoms (nations)</a:t>
            </a:r>
          </a:p>
          <a:p>
            <a:pPr marL="342900" lvl="0" indent="-342900">
              <a:spcBef>
                <a:spcPct val="20000"/>
              </a:spcBef>
              <a:buFont typeface="Arial" pitchFamily="34" charset="0"/>
              <a:buChar char="•"/>
              <a:defRPr/>
            </a:pPr>
            <a:r>
              <a:rPr lang="en-US" sz="4000" dirty="0" smtClean="0">
                <a:effectLst>
                  <a:glow rad="139700">
                    <a:schemeClr val="accent1">
                      <a:satMod val="175000"/>
                      <a:alpha val="40000"/>
                    </a:schemeClr>
                  </a:glow>
                </a:effectLst>
                <a:latin typeface="Iskoola Pota" pitchFamily="18" charset="0"/>
                <a:cs typeface="Iskoola Pota" pitchFamily="18" charset="0"/>
              </a:rPr>
              <a:t>Persecutes Israel (seeking to destroy her as a nation)</a:t>
            </a:r>
          </a:p>
          <a:p>
            <a:pPr marL="342900" lvl="0" indent="-342900">
              <a:spcBef>
                <a:spcPct val="20000"/>
              </a:spcBef>
              <a:buFont typeface="Arial" pitchFamily="34" charset="0"/>
              <a:buChar char="•"/>
              <a:defRPr/>
            </a:pPr>
            <a:r>
              <a:rPr lang="en-US" sz="4000" dirty="0" smtClean="0">
                <a:effectLst>
                  <a:glow rad="139700">
                    <a:schemeClr val="accent1">
                      <a:satMod val="175000"/>
                      <a:alpha val="40000"/>
                    </a:schemeClr>
                  </a:glow>
                </a:effectLst>
                <a:latin typeface="Iskoola Pota" pitchFamily="18" charset="0"/>
                <a:cs typeface="Iskoola Pota" pitchFamily="18" charset="0"/>
              </a:rPr>
              <a:t>Business will prosper under his policies</a:t>
            </a:r>
          </a:p>
          <a:p>
            <a:pPr marL="342900" lvl="0" indent="-342900">
              <a:spcBef>
                <a:spcPct val="20000"/>
              </a:spcBef>
              <a:buFont typeface="Arial" pitchFamily="34" charset="0"/>
              <a:buChar char="•"/>
              <a:defRPr/>
            </a:pPr>
            <a:r>
              <a:rPr lang="en-US" sz="4000" dirty="0" smtClean="0">
                <a:effectLst>
                  <a:glow rad="139700">
                    <a:schemeClr val="accent1">
                      <a:satMod val="175000"/>
                      <a:alpha val="40000"/>
                    </a:schemeClr>
                  </a:glow>
                </a:effectLst>
                <a:latin typeface="Iskoola Pota" pitchFamily="18" charset="0"/>
                <a:cs typeface="Iskoola Pota" pitchFamily="18" charset="0"/>
              </a:rPr>
              <a:t>Secures a peace covenant (7 years)</a:t>
            </a:r>
          </a:p>
          <a:p>
            <a:pPr marL="342900" lvl="0" indent="-342900">
              <a:spcBef>
                <a:spcPct val="20000"/>
              </a:spcBef>
              <a:buFont typeface="Arial" pitchFamily="34" charset="0"/>
              <a:buChar char="•"/>
              <a:defRPr/>
            </a:pPr>
            <a:r>
              <a:rPr lang="en-US" sz="4000" dirty="0" smtClean="0">
                <a:effectLst>
                  <a:glow rad="139700">
                    <a:schemeClr val="accent1">
                      <a:satMod val="175000"/>
                      <a:alpha val="40000"/>
                    </a:schemeClr>
                  </a:glow>
                </a:effectLst>
                <a:latin typeface="Iskoola Pota" pitchFamily="18" charset="0"/>
                <a:cs typeface="Iskoola Pota" pitchFamily="18" charset="0"/>
              </a:rPr>
              <a:t>Breaks the covenant  (3 ½ years) / cause worship to cease</a:t>
            </a:r>
          </a:p>
          <a:p>
            <a:pPr marL="342900" lvl="0" indent="-342900">
              <a:spcBef>
                <a:spcPct val="20000"/>
              </a:spcBef>
              <a:buFont typeface="Arial" pitchFamily="34" charset="0"/>
              <a:buChar char="•"/>
              <a:defRPr/>
            </a:pPr>
            <a:r>
              <a:rPr lang="en-US" sz="4000" dirty="0" smtClean="0">
                <a:effectLst>
                  <a:glow rad="139700">
                    <a:schemeClr val="accent1">
                      <a:satMod val="175000"/>
                      <a:alpha val="40000"/>
                    </a:schemeClr>
                  </a:glow>
                </a:effectLst>
                <a:latin typeface="Iskoola Pota" pitchFamily="18" charset="0"/>
                <a:cs typeface="Iskoola Pota" pitchFamily="18" charset="0"/>
              </a:rPr>
              <a:t>Commits the “Abomination of Desolation” / Exalt himself as God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Ptr. Daniel White\Desktop\Prophecy pictures\Revelation 1\dragon_2.jpg"/>
          <p:cNvPicPr>
            <a:picLocks noChangeAspect="1" noChangeArrowheads="1"/>
          </p:cNvPicPr>
          <p:nvPr/>
        </p:nvPicPr>
        <p:blipFill>
          <a:blip r:embed="rId3"/>
          <a:srcRect/>
          <a:stretch>
            <a:fillRect/>
          </a:stretch>
        </p:blipFill>
        <p:spPr bwMode="auto">
          <a:xfrm>
            <a:off x="0" y="4733"/>
            <a:ext cx="9144000" cy="6853267"/>
          </a:xfrm>
          <a:prstGeom prst="rect">
            <a:avLst/>
          </a:prstGeom>
          <a:noFill/>
        </p:spPr>
      </p:pic>
      <p:sp>
        <p:nvSpPr>
          <p:cNvPr id="2" name="Title 1"/>
          <p:cNvSpPr>
            <a:spLocks noGrp="1"/>
          </p:cNvSpPr>
          <p:nvPr>
            <p:ph type="title"/>
          </p:nvPr>
        </p:nvSpPr>
        <p:spPr>
          <a:xfrm>
            <a:off x="457200" y="274638"/>
            <a:ext cx="8229600" cy="6049962"/>
          </a:xfrm>
        </p:spPr>
        <p:txBody>
          <a:bodyPr/>
          <a:lstStyle/>
          <a:p>
            <a:r>
              <a:rPr lang="en-US" b="1" i="1" dirty="0" smtClean="0">
                <a:effectLst>
                  <a:glow rad="101600">
                    <a:schemeClr val="bg1">
                      <a:alpha val="60000"/>
                    </a:schemeClr>
                  </a:glow>
                </a:effectLst>
                <a:latin typeface="Times New Roman" pitchFamily="18" charset="0"/>
                <a:cs typeface="Times New Roman" pitchFamily="18" charset="0"/>
              </a:rPr>
              <a:t>“He (Anti-Christ) shall stand up against the Prince of Princes; but he shall be broken without hand.”</a:t>
            </a:r>
            <a:r>
              <a:rPr lang="en-US" dirty="0" smtClean="0">
                <a:effectLst>
                  <a:glow rad="101600">
                    <a:schemeClr val="bg1">
                      <a:alpha val="60000"/>
                    </a:schemeClr>
                  </a:glow>
                </a:effectLst>
                <a:latin typeface="Times New Roman" pitchFamily="18" charset="0"/>
                <a:cs typeface="Times New Roman" pitchFamily="18" charset="0"/>
              </a:rPr>
              <a:t/>
            </a:r>
            <a:br>
              <a:rPr lang="en-US" dirty="0" smtClean="0">
                <a:effectLst>
                  <a:glow rad="101600">
                    <a:schemeClr val="bg1">
                      <a:alpha val="60000"/>
                    </a:schemeClr>
                  </a:glow>
                </a:effectLst>
                <a:latin typeface="Times New Roman" pitchFamily="18" charset="0"/>
                <a:cs typeface="Times New Roman" pitchFamily="18" charset="0"/>
              </a:rPr>
            </a:br>
            <a:r>
              <a:rPr lang="en-US" dirty="0" smtClean="0">
                <a:effectLst>
                  <a:glow rad="101600">
                    <a:schemeClr val="bg1">
                      <a:alpha val="60000"/>
                    </a:schemeClr>
                  </a:glow>
                </a:effectLst>
                <a:latin typeface="Times New Roman" pitchFamily="18" charset="0"/>
                <a:cs typeface="Times New Roman" pitchFamily="18" charset="0"/>
              </a:rPr>
              <a:t/>
            </a:r>
            <a:br>
              <a:rPr lang="en-US" dirty="0" smtClean="0">
                <a:effectLst>
                  <a:glow rad="101600">
                    <a:schemeClr val="bg1">
                      <a:alpha val="60000"/>
                    </a:schemeClr>
                  </a:glow>
                </a:effectLst>
                <a:latin typeface="Times New Roman" pitchFamily="18" charset="0"/>
                <a:cs typeface="Times New Roman" pitchFamily="18" charset="0"/>
              </a:rPr>
            </a:br>
            <a:r>
              <a:rPr lang="en-US" b="1" dirty="0" smtClean="0">
                <a:effectLst>
                  <a:glow rad="101600">
                    <a:schemeClr val="bg1">
                      <a:alpha val="60000"/>
                    </a:schemeClr>
                  </a:glow>
                </a:effectLst>
                <a:latin typeface="Times New Roman" pitchFamily="18" charset="0"/>
                <a:cs typeface="Times New Roman" pitchFamily="18" charset="0"/>
              </a:rPr>
              <a:t>(without human hands</a:t>
            </a:r>
            <a:br>
              <a:rPr lang="en-US" b="1" dirty="0" smtClean="0">
                <a:effectLst>
                  <a:glow rad="101600">
                    <a:schemeClr val="bg1">
                      <a:alpha val="60000"/>
                    </a:schemeClr>
                  </a:glow>
                </a:effectLst>
                <a:latin typeface="Times New Roman" pitchFamily="18" charset="0"/>
                <a:cs typeface="Times New Roman" pitchFamily="18" charset="0"/>
              </a:rPr>
            </a:br>
            <a:r>
              <a:rPr lang="en-US" b="1" dirty="0" smtClean="0">
                <a:effectLst>
                  <a:glow rad="101600">
                    <a:schemeClr val="bg1">
                      <a:alpha val="60000"/>
                    </a:schemeClr>
                  </a:glow>
                </a:effectLst>
                <a:latin typeface="Times New Roman" pitchFamily="18" charset="0"/>
                <a:cs typeface="Times New Roman" pitchFamily="18" charset="0"/>
              </a:rPr>
              <a:t>or by human means)</a:t>
            </a:r>
            <a:endParaRPr lang="en-US" b="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tr. Daniel White\Desktop\Prophecy pictures\Revelation 1\ch19-ken_kelly_starburst_small.jpg"/>
          <p:cNvPicPr>
            <a:picLocks noChangeAspect="1" noChangeArrowheads="1"/>
          </p:cNvPicPr>
          <p:nvPr/>
        </p:nvPicPr>
        <p:blipFill>
          <a:blip r:embed="rId3"/>
          <a:srcRect/>
          <a:stretch>
            <a:fillRect/>
          </a:stretch>
        </p:blipFill>
        <p:spPr bwMode="auto">
          <a:xfrm>
            <a:off x="1" y="0"/>
            <a:ext cx="9144000" cy="6858000"/>
          </a:xfrm>
          <a:prstGeom prst="rect">
            <a:avLst/>
          </a:prstGeom>
          <a:noFill/>
        </p:spPr>
      </p:pic>
      <p:sp>
        <p:nvSpPr>
          <p:cNvPr id="2" name="Title 1"/>
          <p:cNvSpPr>
            <a:spLocks noGrp="1"/>
          </p:cNvSpPr>
          <p:nvPr>
            <p:ph type="title"/>
          </p:nvPr>
        </p:nvSpPr>
        <p:spPr>
          <a:xfrm>
            <a:off x="457200" y="274638"/>
            <a:ext cx="8229600" cy="6583362"/>
          </a:xfrm>
        </p:spPr>
        <p:txBody>
          <a:bodyPr>
            <a:normAutofit/>
          </a:bodyPr>
          <a:lstStyle/>
          <a:p>
            <a:r>
              <a:rPr lang="en-US" sz="4800" b="1" i="1" dirty="0" smtClean="0">
                <a:effectLst>
                  <a:glow rad="101600">
                    <a:schemeClr val="bg1">
                      <a:alpha val="60000"/>
                    </a:schemeClr>
                  </a:glow>
                </a:effectLst>
                <a:latin typeface="Times New Roman" pitchFamily="18" charset="0"/>
                <a:cs typeface="Times New Roman" pitchFamily="18" charset="0"/>
              </a:rPr>
              <a:t>“And I saw the beast (Anti-Christ / little horn), and the kings of the earth, and their armies, gathered together to make war against Him that sat on the horse and </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against His army.”</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(Revelation 19:19)</a:t>
            </a:r>
            <a:endParaRPr lang="en-US" sz="4800"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Ptr. Daniel White\Desktop\scan016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0963" name="Picture 3" descr="C:\Users\Ptr. Daniel White\Desktop\jesus_return3 (2).jpg"/>
          <p:cNvPicPr>
            <a:picLocks noChangeAspect="1" noChangeArrowheads="1"/>
          </p:cNvPicPr>
          <p:nvPr/>
        </p:nvPicPr>
        <p:blipFill>
          <a:blip r:embed="rId4">
            <a:lum bright="-10000"/>
          </a:blip>
          <a:srcRect/>
          <a:stretch>
            <a:fillRect/>
          </a:stretch>
        </p:blipFill>
        <p:spPr bwMode="auto">
          <a:xfrm>
            <a:off x="3667658" y="0"/>
            <a:ext cx="5476342" cy="3581400"/>
          </a:xfrm>
          <a:prstGeom prst="ellipse">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136716520_52c5be31d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304800" y="274638"/>
            <a:ext cx="8458200" cy="6583362"/>
          </a:xfrm>
        </p:spPr>
        <p:txBody>
          <a:bodyPr>
            <a:normAutofit/>
          </a:bodyPr>
          <a:lstStyle/>
          <a:p>
            <a:r>
              <a:rPr lang="en-US" sz="4800" b="1" i="1" dirty="0" smtClean="0">
                <a:effectLst>
                  <a:glow rad="228600">
                    <a:schemeClr val="accent2">
                      <a:satMod val="175000"/>
                      <a:alpha val="40000"/>
                    </a:schemeClr>
                  </a:glow>
                </a:effectLst>
                <a:latin typeface="Times New Roman" pitchFamily="18" charset="0"/>
                <a:cs typeface="Times New Roman" pitchFamily="18" charset="0"/>
              </a:rPr>
              <a:t>“I beheld, and the same horn made war with the saints…until the Ancient of days came, and judgment was given to the saints of the most High; and the time came that the saints possessed the kingdom…”</a:t>
            </a:r>
            <a:endParaRPr lang="en-US" sz="4800" b="1" i="1" dirty="0">
              <a:effectLst>
                <a:glow rad="228600">
                  <a:schemeClr val="accent2">
                    <a:satMod val="175000"/>
                    <a:alpha val="4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Pictures\1-Bib Pics-Ot\Daniel &amp; Bab Captvty\scan0051.jpg"/>
          <p:cNvPicPr>
            <a:picLocks noChangeAspect="1" noChangeArrowheads="1"/>
          </p:cNvPicPr>
          <p:nvPr/>
        </p:nvPicPr>
        <p:blipFill>
          <a:blip r:embed="rId3"/>
          <a:srcRect l="1724" t="1885" r="50627" b="62437"/>
          <a:stretch>
            <a:fillRect/>
          </a:stretch>
        </p:blipFill>
        <p:spPr bwMode="auto">
          <a:xfrm>
            <a:off x="304800" y="1600200"/>
            <a:ext cx="5334000" cy="3733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7" name="Picture 3" descr="C:\Users\Ptr. Daniel White\Desktop\1024-Landscapes-B008.jpg"/>
          <p:cNvPicPr>
            <a:picLocks noChangeAspect="1" noChangeArrowheads="1"/>
          </p:cNvPicPr>
          <p:nvPr/>
        </p:nvPicPr>
        <p:blipFill>
          <a:blip r:embed="rId4" cstate="print"/>
          <a:srcRect/>
          <a:stretch>
            <a:fillRect/>
          </a:stretch>
        </p:blipFill>
        <p:spPr bwMode="auto">
          <a:xfrm>
            <a:off x="4800600" y="685800"/>
            <a:ext cx="3962400" cy="2995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Prophecy pictures\prophecy pictures\136716520_52c5be31d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274638"/>
            <a:ext cx="8229600" cy="6583362"/>
          </a:xfrm>
        </p:spPr>
        <p:txBody>
          <a:bodyPr>
            <a:normAutofit/>
          </a:bodyPr>
          <a:lstStyle/>
          <a:p>
            <a:r>
              <a:rPr lang="en-US" sz="4800" b="1" i="1" dirty="0" smtClean="0">
                <a:effectLst>
                  <a:glow rad="228600">
                    <a:schemeClr val="accent2">
                      <a:satMod val="175000"/>
                      <a:alpha val="40000"/>
                    </a:schemeClr>
                  </a:glow>
                </a:effectLst>
                <a:latin typeface="Times New Roman" pitchFamily="18" charset="0"/>
                <a:cs typeface="Times New Roman" pitchFamily="18" charset="0"/>
              </a:rPr>
              <a:t>“And the greatness of the kingdom under the whole heaven, shall be given to the people of the saints of the most High, whose kingdom is an everlasting kingdom, and all dominions shall serve and </a:t>
            </a:r>
            <a:br>
              <a:rPr lang="en-US" sz="4800" b="1" i="1" dirty="0" smtClean="0">
                <a:effectLst>
                  <a:glow rad="228600">
                    <a:schemeClr val="accent2">
                      <a:satMod val="175000"/>
                      <a:alpha val="40000"/>
                    </a:schemeClr>
                  </a:glow>
                </a:effectLst>
                <a:latin typeface="Times New Roman" pitchFamily="18" charset="0"/>
                <a:cs typeface="Times New Roman" pitchFamily="18" charset="0"/>
              </a:rPr>
            </a:br>
            <a:r>
              <a:rPr lang="en-US" sz="4800" b="1" i="1" dirty="0" smtClean="0">
                <a:effectLst>
                  <a:glow rad="228600">
                    <a:schemeClr val="accent2">
                      <a:satMod val="175000"/>
                      <a:alpha val="40000"/>
                    </a:schemeClr>
                  </a:glow>
                </a:effectLst>
                <a:latin typeface="Times New Roman" pitchFamily="18" charset="0"/>
                <a:cs typeface="Times New Roman" pitchFamily="18" charset="0"/>
              </a:rPr>
              <a:t>obey Him…”</a:t>
            </a:r>
            <a:endParaRPr lang="en-US" sz="4800" b="1" i="1" dirty="0">
              <a:effectLst>
                <a:glow rad="228600">
                  <a:schemeClr val="accent2">
                    <a:satMod val="175000"/>
                    <a:alpha val="4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Prophecy pictures\prophecy pictures\babylon-angel.jpg"/>
          <p:cNvPicPr>
            <a:picLocks noChangeAspect="1" noChangeArrowheads="1"/>
          </p:cNvPicPr>
          <p:nvPr/>
        </p:nvPicPr>
        <p:blipFill>
          <a:blip r:embed="rId3"/>
          <a:srcRect/>
          <a:stretch>
            <a:fillRect/>
          </a:stretch>
        </p:blipFill>
        <p:spPr bwMode="auto">
          <a:xfrm>
            <a:off x="609600" y="685800"/>
            <a:ext cx="4800600" cy="5638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4579" name="Picture 3" descr="C:\Users\Ptr. Daniel White\Desktop\Picture1.jpg"/>
          <p:cNvPicPr>
            <a:picLocks noChangeAspect="1" noChangeArrowheads="1"/>
          </p:cNvPicPr>
          <p:nvPr/>
        </p:nvPicPr>
        <p:blipFill>
          <a:blip r:embed="rId4">
            <a:lum bright="-10000"/>
          </a:blip>
          <a:srcRect l="10845" t="28468" r="56620" b="13357"/>
          <a:stretch>
            <a:fillRect/>
          </a:stretch>
        </p:blipFill>
        <p:spPr bwMode="auto">
          <a:xfrm>
            <a:off x="5867400" y="533400"/>
            <a:ext cx="2286000" cy="3581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Title 3"/>
          <p:cNvSpPr>
            <a:spLocks noGrp="1"/>
          </p:cNvSpPr>
          <p:nvPr>
            <p:ph type="title"/>
          </p:nvPr>
        </p:nvSpPr>
        <p:spPr>
          <a:xfrm>
            <a:off x="457200" y="990600"/>
            <a:ext cx="4648200" cy="5867400"/>
          </a:xfrm>
        </p:spPr>
        <p:txBody>
          <a:bodyPr>
            <a:normAutofit/>
          </a:bodyPr>
          <a:lstStyle/>
          <a:p>
            <a:r>
              <a:rPr lang="en-US" b="1" i="1" dirty="0" smtClean="0">
                <a:effectLst>
                  <a:glow rad="101600">
                    <a:schemeClr val="bg1">
                      <a:alpha val="60000"/>
                    </a:schemeClr>
                  </a:glow>
                </a:effectLst>
                <a:latin typeface="Times New Roman" pitchFamily="18" charset="0"/>
                <a:cs typeface="Times New Roman" pitchFamily="18" charset="0"/>
              </a:rPr>
              <a:t>“His sanctuary was cast down…”</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(Revelation 18)</a:t>
            </a:r>
            <a:endParaRPr lang="en-US"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20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Ptr. Daniel White\Pictures\Other Pix\BACKGROUNDS\018_Inferno.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8229600" cy="6583362"/>
          </a:xfrm>
        </p:spPr>
        <p:txBody>
          <a:bodyPr>
            <a:normAutofit fontScale="90000"/>
          </a:bodyPr>
          <a:lstStyle/>
          <a:p>
            <a:r>
              <a:rPr lang="en-US" b="1" i="1" dirty="0" smtClean="0">
                <a:effectLst>
                  <a:glow rad="101600">
                    <a:schemeClr val="bg1">
                      <a:alpha val="60000"/>
                    </a:schemeClr>
                  </a:glow>
                </a:effectLst>
                <a:latin typeface="Times New Roman" pitchFamily="18" charset="0"/>
                <a:cs typeface="Times New Roman" pitchFamily="18" charset="0"/>
              </a:rPr>
              <a:t>“And the beast was taken and with him the false prophet that wrought miracles…which deceived them that had received the mark…these both were cast alive into a like of fire burning with brimstone. And the remnant were slain with the sword of Him that sat upon the horse…”</a:t>
            </a:r>
            <a:br>
              <a:rPr lang="en-US" b="1" i="1" dirty="0" smtClean="0">
                <a:effectLst>
                  <a:glow rad="101600">
                    <a:schemeClr val="bg1">
                      <a:alpha val="60000"/>
                    </a:schemeClr>
                  </a:glow>
                </a:effectLst>
                <a:latin typeface="Times New Roman" pitchFamily="18" charset="0"/>
                <a:cs typeface="Times New Roman" pitchFamily="18" charset="0"/>
              </a:rPr>
            </a:br>
            <a:r>
              <a:rPr lang="en-US" b="1" i="1" dirty="0" smtClean="0">
                <a:effectLst>
                  <a:glow rad="101600">
                    <a:schemeClr val="bg1">
                      <a:alpha val="60000"/>
                    </a:schemeClr>
                  </a:glow>
                </a:effectLst>
                <a:latin typeface="Times New Roman" pitchFamily="18" charset="0"/>
                <a:cs typeface="Times New Roman" pitchFamily="18" charset="0"/>
              </a:rPr>
              <a:t>(Revelation 19:20-21)</a:t>
            </a:r>
            <a:endParaRPr lang="en-US"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Ptr. Daniel White\Desktop\image32.jpg"/>
          <p:cNvPicPr>
            <a:picLocks noChangeAspect="1" noChangeArrowheads="1"/>
          </p:cNvPicPr>
          <p:nvPr/>
        </p:nvPicPr>
        <p:blipFill>
          <a:blip r:embed="rId3"/>
          <a:srcRect/>
          <a:stretch>
            <a:fillRect/>
          </a:stretch>
        </p:blipFill>
        <p:spPr bwMode="auto">
          <a:xfrm>
            <a:off x="0" y="0"/>
            <a:ext cx="9188450" cy="7239000"/>
          </a:xfrm>
          <a:prstGeom prst="rect">
            <a:avLst/>
          </a:prstGeom>
          <a:noFill/>
        </p:spPr>
      </p:pic>
      <p:sp>
        <p:nvSpPr>
          <p:cNvPr id="3" name="Title 2"/>
          <p:cNvSpPr>
            <a:spLocks noGrp="1"/>
          </p:cNvSpPr>
          <p:nvPr>
            <p:ph type="title"/>
          </p:nvPr>
        </p:nvSpPr>
        <p:spPr>
          <a:xfrm>
            <a:off x="457200" y="274638"/>
            <a:ext cx="8229600" cy="5897562"/>
          </a:xfrm>
        </p:spPr>
        <p:txBody>
          <a:bodyPr>
            <a:normAutofit/>
          </a:bodyPr>
          <a:lstStyle/>
          <a:p>
            <a:r>
              <a:rPr lang="en-US" sz="4800" b="1" i="1" dirty="0" smtClean="0">
                <a:effectLst>
                  <a:glow rad="101600">
                    <a:schemeClr val="bg1">
                      <a:alpha val="60000"/>
                    </a:schemeClr>
                  </a:glow>
                </a:effectLst>
                <a:latin typeface="Times New Roman" pitchFamily="18" charset="0"/>
                <a:cs typeface="Times New Roman" pitchFamily="18" charset="0"/>
              </a:rPr>
              <a:t>“What shall it profit a man, if he gain the whole world, </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and lose his own soul.”</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(Mark 8:36)</a:t>
            </a:r>
            <a:endParaRPr lang="en-US" sz="4800" b="1" i="1" dirty="0">
              <a:effectLst>
                <a:glow rad="101600">
                  <a:schemeClr val="bg1">
                    <a:alpha val="6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Pictures\1-Bib Pics-Ot\Daniel &amp; Bab Captvty\scan0051.jpg"/>
          <p:cNvPicPr>
            <a:picLocks noChangeAspect="1" noChangeArrowheads="1"/>
          </p:cNvPicPr>
          <p:nvPr/>
        </p:nvPicPr>
        <p:blipFill>
          <a:blip r:embed="rId3"/>
          <a:srcRect l="266" t="778" r="52997" b="62270"/>
          <a:stretch>
            <a:fillRect/>
          </a:stretch>
        </p:blipFill>
        <p:spPr bwMode="auto">
          <a:xfrm rot="543665">
            <a:off x="280943" y="2178751"/>
            <a:ext cx="4891778" cy="2862582"/>
          </a:xfrm>
          <a:prstGeom prst="rect">
            <a:avLst/>
          </a:prstGeom>
          <a:ln>
            <a:noFill/>
          </a:ln>
          <a:effectLst>
            <a:softEdge rad="112500"/>
          </a:effectLst>
        </p:spPr>
      </p:pic>
      <p:pic>
        <p:nvPicPr>
          <p:cNvPr id="7171" name="Picture 3" descr="C:\Users\Ptr. Daniel White\Pictures\1-Bib Pics-Ot\Daniel &amp; Bab Captvty\scan0051.jpg"/>
          <p:cNvPicPr>
            <a:picLocks noChangeAspect="1" noChangeArrowheads="1"/>
          </p:cNvPicPr>
          <p:nvPr/>
        </p:nvPicPr>
        <p:blipFill>
          <a:blip r:embed="rId3"/>
          <a:srcRect l="55789" t="25000" r="171" b="30556"/>
          <a:stretch>
            <a:fillRect/>
          </a:stretch>
        </p:blipFill>
        <p:spPr bwMode="auto">
          <a:xfrm rot="20787171">
            <a:off x="4354449" y="1935889"/>
            <a:ext cx="4520717" cy="2975294"/>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Pictures\1-Bib Pics-Ot\Daniel &amp; Bab Captvty\scan0051.jpg"/>
          <p:cNvPicPr>
            <a:picLocks noChangeAspect="1" noChangeArrowheads="1"/>
          </p:cNvPicPr>
          <p:nvPr/>
        </p:nvPicPr>
        <p:blipFill>
          <a:blip r:embed="rId3"/>
          <a:srcRect l="157" t="2521" r="52194" b="63074"/>
          <a:stretch>
            <a:fillRect/>
          </a:stretch>
        </p:blipFill>
        <p:spPr bwMode="auto">
          <a:xfrm>
            <a:off x="1905000" y="457200"/>
            <a:ext cx="5638800" cy="3352800"/>
          </a:xfrm>
          <a:prstGeom prst="rect">
            <a:avLst/>
          </a:prstGeom>
          <a:ln>
            <a:noFill/>
          </a:ln>
          <a:effectLst>
            <a:softEdge rad="112500"/>
          </a:effectLst>
        </p:spPr>
      </p:pic>
      <p:pic>
        <p:nvPicPr>
          <p:cNvPr id="8195" name="Picture 3" descr="C:\Users\Ptr. Daniel White\Pictures\1-Bib Pics-Ot\Daniel &amp; Bab Captvty\scan0051.jpg"/>
          <p:cNvPicPr>
            <a:picLocks noChangeAspect="1" noChangeArrowheads="1"/>
          </p:cNvPicPr>
          <p:nvPr/>
        </p:nvPicPr>
        <p:blipFill>
          <a:blip r:embed="rId4" cstate="print">
            <a:lum/>
          </a:blip>
          <a:srcRect l="-784" t="31829" r="55643" b="49058"/>
          <a:stretch>
            <a:fillRect/>
          </a:stretch>
        </p:blipFill>
        <p:spPr bwMode="auto">
          <a:xfrm rot="5400000">
            <a:off x="6460435" y="1464365"/>
            <a:ext cx="1447800" cy="805070"/>
          </a:xfrm>
          <a:prstGeom prst="rect">
            <a:avLst/>
          </a:prstGeom>
          <a:ln>
            <a:noFill/>
          </a:ln>
          <a:effectLst>
            <a:softEdge rad="112500"/>
          </a:effectLst>
        </p:spPr>
      </p:pic>
      <p:pic>
        <p:nvPicPr>
          <p:cNvPr id="8196" name="Picture 4" descr="C:\Users\Ptr. Daniel White\Desktop\Daniel &amp; Bab Captvty\scan0051.jpg"/>
          <p:cNvPicPr>
            <a:picLocks noChangeAspect="1" noChangeArrowheads="1"/>
          </p:cNvPicPr>
          <p:nvPr/>
        </p:nvPicPr>
        <p:blipFill>
          <a:blip r:embed="rId3"/>
          <a:srcRect l="54702" t="28006" r="1411" b="32493"/>
          <a:stretch>
            <a:fillRect/>
          </a:stretch>
        </p:blipFill>
        <p:spPr bwMode="auto">
          <a:xfrm rot="10800000">
            <a:off x="1905000" y="3352800"/>
            <a:ext cx="5638800" cy="35052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Pictures\1-Bib Pics-Ot\Daniel &amp; Bab Captvty\scan0051.jpg"/>
          <p:cNvPicPr>
            <a:picLocks noChangeAspect="1" noChangeArrowheads="1"/>
          </p:cNvPicPr>
          <p:nvPr/>
        </p:nvPicPr>
        <p:blipFill>
          <a:blip r:embed="rId3"/>
          <a:srcRect l="157" t="611" r="50940" b="61163"/>
          <a:stretch>
            <a:fillRect/>
          </a:stretch>
        </p:blipFill>
        <p:spPr bwMode="auto">
          <a:xfrm rot="20692169">
            <a:off x="1826333" y="1227217"/>
            <a:ext cx="5288401" cy="41866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219" name="Picture 3" descr="C:\Users\Ptr. Daniel White\Pictures\1-Bib Pics-Ot\Daniel &amp; Bab Captvty\scan0051.jpg"/>
          <p:cNvPicPr>
            <a:picLocks noChangeAspect="1" noChangeArrowheads="1"/>
          </p:cNvPicPr>
          <p:nvPr/>
        </p:nvPicPr>
        <p:blipFill>
          <a:blip r:embed="rId3"/>
          <a:srcRect l="470" t="32148" r="49373" b="50013"/>
          <a:stretch>
            <a:fillRect/>
          </a:stretch>
        </p:blipFill>
        <p:spPr bwMode="auto">
          <a:xfrm rot="1165685">
            <a:off x="5693431" y="2689149"/>
            <a:ext cx="1676627" cy="1338819"/>
          </a:xfrm>
          <a:prstGeom prst="ellipse">
            <a:avLst/>
          </a:prstGeom>
          <a:ln>
            <a:noFill/>
          </a:ln>
          <a:effectLst>
            <a:softEdge rad="112500"/>
          </a:effectLst>
        </p:spPr>
      </p:pic>
      <p:pic>
        <p:nvPicPr>
          <p:cNvPr id="9220" name="Picture 4" descr="C:\Users\Ptr. Daniel White\Pictures\1-Bib Pics-Ot\Daniel &amp; Bab Captvty\scan0051.jpg"/>
          <p:cNvPicPr>
            <a:picLocks noChangeAspect="1" noChangeArrowheads="1"/>
          </p:cNvPicPr>
          <p:nvPr/>
        </p:nvPicPr>
        <p:blipFill>
          <a:blip r:embed="rId3"/>
          <a:srcRect l="157" t="31192" r="49687" b="48420"/>
          <a:stretch>
            <a:fillRect/>
          </a:stretch>
        </p:blipFill>
        <p:spPr bwMode="auto">
          <a:xfrm rot="20623845">
            <a:off x="5870284" y="1639845"/>
            <a:ext cx="1247674" cy="1685554"/>
          </a:xfrm>
          <a:prstGeom prst="rect">
            <a:avLst/>
          </a:prstGeom>
          <a:ln>
            <a:noFill/>
          </a:ln>
          <a:effectLst>
            <a:softEdge rad="112500"/>
          </a:effectLst>
        </p:spPr>
      </p:pic>
      <p:pic>
        <p:nvPicPr>
          <p:cNvPr id="9221" name="Picture 5" descr="C:\Users\Ptr. Daniel White\Pictures\1-Bib Pics-Ot\Daniel &amp; Bab Captvty\scan0051.jpg"/>
          <p:cNvPicPr>
            <a:picLocks noChangeAspect="1" noChangeArrowheads="1"/>
          </p:cNvPicPr>
          <p:nvPr/>
        </p:nvPicPr>
        <p:blipFill>
          <a:blip r:embed="rId3"/>
          <a:srcRect l="37461" t="21971" r="53224" b="69445"/>
          <a:stretch>
            <a:fillRect/>
          </a:stretch>
        </p:blipFill>
        <p:spPr bwMode="auto">
          <a:xfrm>
            <a:off x="6019800" y="3165231"/>
            <a:ext cx="1143000" cy="1406769"/>
          </a:xfrm>
          <a:prstGeom prst="ellipse">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 name="Picture 10" descr="C:\Users\Ptr. Daniel White\Desktop\Heavens view of earth.jpg"/>
          <p:cNvPicPr>
            <a:picLocks noChangeAspect="1" noChangeArrowheads="1"/>
          </p:cNvPicPr>
          <p:nvPr/>
        </p:nvPicPr>
        <p:blipFill>
          <a:blip r:embed="rId3"/>
          <a:srcRect r="511" b="32541"/>
          <a:stretch>
            <a:fillRect/>
          </a:stretch>
        </p:blipFill>
        <p:spPr bwMode="auto">
          <a:xfrm>
            <a:off x="0" y="0"/>
            <a:ext cx="9144000" cy="6858000"/>
          </a:xfrm>
          <a:prstGeom prst="rect">
            <a:avLst/>
          </a:prstGeom>
          <a:ln>
            <a:noFill/>
          </a:ln>
          <a:effectLst>
            <a:softEdge rad="112500"/>
          </a:effectLst>
        </p:spPr>
      </p:pic>
      <p:pic>
        <p:nvPicPr>
          <p:cNvPr id="11273" name="Picture 9" descr="C:\Users\Ptr. Daniel White\Pictures\1-Bib Pics-Ot\Daniel &amp; Bab Captvty\scan0051.jpg"/>
          <p:cNvPicPr>
            <a:picLocks noChangeAspect="1" noChangeArrowheads="1"/>
          </p:cNvPicPr>
          <p:nvPr/>
        </p:nvPicPr>
        <p:blipFill>
          <a:blip r:embed="rId4"/>
          <a:srcRect l="784" t="-27" r="52601" b="61800"/>
          <a:stretch>
            <a:fillRect/>
          </a:stretch>
        </p:blipFill>
        <p:spPr bwMode="auto">
          <a:xfrm>
            <a:off x="1422400" y="1371600"/>
            <a:ext cx="5892800" cy="4419600"/>
          </a:xfrm>
          <a:prstGeom prst="ellipse">
            <a:avLst/>
          </a:prstGeom>
          <a:ln>
            <a:noFill/>
          </a:ln>
          <a:effectLst>
            <a:softEdge rad="112500"/>
          </a:effectLst>
        </p:spPr>
      </p:pic>
      <p:pic>
        <p:nvPicPr>
          <p:cNvPr id="11276" name="Picture 12" descr="C:\Users\Ptr. Daniel White\Pictures\1-Bib Pics-Ot\Daniel &amp; Bab Captvty\scan0051.jpg"/>
          <p:cNvPicPr>
            <a:picLocks noChangeAspect="1" noChangeArrowheads="1"/>
          </p:cNvPicPr>
          <p:nvPr/>
        </p:nvPicPr>
        <p:blipFill>
          <a:blip r:embed="rId4"/>
          <a:srcRect l="34953" t="21635" r="51255" b="65622"/>
          <a:stretch>
            <a:fillRect/>
          </a:stretch>
        </p:blipFill>
        <p:spPr bwMode="auto">
          <a:xfrm rot="18673749">
            <a:off x="5910874" y="2685165"/>
            <a:ext cx="1482261" cy="1347510"/>
          </a:xfrm>
          <a:prstGeom prst="ellipse">
            <a:avLst/>
          </a:prstGeom>
          <a:ln>
            <a:noFill/>
          </a:ln>
          <a:effectLst>
            <a:softEdge rad="112500"/>
          </a:effectLst>
        </p:spPr>
      </p:pic>
      <p:pic>
        <p:nvPicPr>
          <p:cNvPr id="11277" name="Picture 13" descr="C:\Users\Ptr. Daniel White\Pictures\1-Bib Pics-Ot\Daniel &amp; Bab Captvty\scan0051.jpg"/>
          <p:cNvPicPr>
            <a:picLocks noChangeAspect="1" noChangeArrowheads="1"/>
          </p:cNvPicPr>
          <p:nvPr/>
        </p:nvPicPr>
        <p:blipFill>
          <a:blip r:embed="rId4"/>
          <a:srcRect l="34953" t="18450" r="53762" b="70082"/>
          <a:stretch>
            <a:fillRect/>
          </a:stretch>
        </p:blipFill>
        <p:spPr bwMode="auto">
          <a:xfrm rot="354719">
            <a:off x="5522154" y="3318392"/>
            <a:ext cx="1886735" cy="762000"/>
          </a:xfrm>
          <a:prstGeom prst="ellipse">
            <a:avLst/>
          </a:prstGeom>
          <a:ln>
            <a:noFill/>
          </a:ln>
          <a:effectLst>
            <a:softEdge rad="112500"/>
          </a:effectLst>
        </p:spPr>
      </p:pic>
      <p:pic>
        <p:nvPicPr>
          <p:cNvPr id="11278" name="Picture 14" descr="C:\Users\Ptr. Daniel White\Pictures\1-Bib Pics-Ot\Daniel &amp; Bab Captvty\scan0051.jpg"/>
          <p:cNvPicPr>
            <a:picLocks noChangeAspect="1" noChangeArrowheads="1"/>
          </p:cNvPicPr>
          <p:nvPr/>
        </p:nvPicPr>
        <p:blipFill>
          <a:blip r:embed="rId4"/>
          <a:srcRect l="35110" t="20680" r="53762" b="70400"/>
          <a:stretch>
            <a:fillRect/>
          </a:stretch>
        </p:blipFill>
        <p:spPr bwMode="auto">
          <a:xfrm rot="2019321">
            <a:off x="5158329" y="4083823"/>
            <a:ext cx="1756618" cy="722291"/>
          </a:xfrm>
          <a:prstGeom prst="rect">
            <a:avLst/>
          </a:prstGeom>
          <a:ln>
            <a:noFill/>
          </a:ln>
          <a:effectLst>
            <a:softEdge rad="112500"/>
          </a:effectLst>
        </p:spPr>
      </p:pic>
      <p:pic>
        <p:nvPicPr>
          <p:cNvPr id="11280" name="Picture 16" descr="C:\Users\Ptr. Daniel White\Pictures\1-Bib Pics-Ot\Daniel &amp; Bab Captvty\scan0051.jpg"/>
          <p:cNvPicPr>
            <a:picLocks noChangeAspect="1" noChangeArrowheads="1"/>
          </p:cNvPicPr>
          <p:nvPr/>
        </p:nvPicPr>
        <p:blipFill>
          <a:blip r:embed="rId4"/>
          <a:srcRect l="41904" t="23865" r="50940" b="68489"/>
          <a:stretch>
            <a:fillRect/>
          </a:stretch>
        </p:blipFill>
        <p:spPr bwMode="auto">
          <a:xfrm rot="723512">
            <a:off x="5525517" y="3690958"/>
            <a:ext cx="2200204" cy="208363"/>
          </a:xfrm>
          <a:prstGeom prst="ellipse">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1267</TotalTime>
  <Words>587</Words>
  <Application>Microsoft Office PowerPoint</Application>
  <PresentationFormat>On-screen Show (4:3)</PresentationFormat>
  <Paragraphs>99</Paragraphs>
  <Slides>53</Slides>
  <Notes>53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Daniel’s vision of the Ram, the Goat, and the Little Horn   Daniel 8:1-27</vt:lpstr>
      <vt:lpstr>Slide 2</vt:lpstr>
      <vt:lpstr>Slide 3</vt:lpstr>
      <vt:lpstr>Slide 4</vt:lpstr>
      <vt:lpstr>Slide 5</vt:lpstr>
      <vt:lpstr>Slide 6</vt:lpstr>
      <vt:lpstr>Slide 7</vt:lpstr>
      <vt:lpstr>Slide 8</vt:lpstr>
      <vt:lpstr>Slide 9</vt:lpstr>
      <vt:lpstr>Slide 10</vt:lpstr>
      <vt:lpstr>Slide 11</vt:lpstr>
      <vt:lpstr>Slide 12</vt:lpstr>
      <vt:lpstr>(Revelation 12:7-9)</vt:lpstr>
      <vt:lpstr>Slide 14</vt:lpstr>
      <vt:lpstr>Slide 15</vt:lpstr>
      <vt:lpstr>“By peace he shall destroy many.”</vt:lpstr>
      <vt:lpstr>“He waxed exceeding great…”</vt:lpstr>
      <vt:lpstr>“And a host (army) was given him against (to oppose) the daily sacrifice…”</vt:lpstr>
      <vt:lpstr>“By him the daily sacrifice was taken away…”</vt:lpstr>
      <vt:lpstr>  He exalted himself as high  as the Prince of the Host</vt:lpstr>
      <vt:lpstr>“A king of fierce countenance, and understanding dark sentences, shall stand up.”</vt:lpstr>
      <vt:lpstr>“He magnified himself…”</vt:lpstr>
      <vt:lpstr>“His power shall be mighty, but not by his own power.”</vt:lpstr>
      <vt:lpstr>“He as God sitteth in the temple of God, showing himself that he is God.”</vt:lpstr>
      <vt:lpstr>“Cast down the truth to  the ground…”</vt:lpstr>
      <vt:lpstr>“He shall destroy the mighty and the holy people.”</vt:lpstr>
      <vt:lpstr>“It (the little horn) practiced, and prospered.”</vt:lpstr>
      <vt:lpstr>“Through his policy also he shall cause craft (business) to prosper, and he shall magnify himself in his heart…”</vt:lpstr>
      <vt:lpstr>“Then I heard one saint speaking to another…”</vt:lpstr>
      <vt:lpstr>The Question  “How long shall be the vision concerning the daily sacrifice, and the transgression of desolation, to give both the sanctuary and the host to be trodden under foot?”</vt:lpstr>
      <vt:lpstr>The Answer  “Unto two thousand and three hundred days; then shall the sanctuary be cleansed.”</vt:lpstr>
      <vt:lpstr>Slide 32</vt:lpstr>
      <vt:lpstr>Slide 33</vt:lpstr>
      <vt:lpstr>“Gabriel, make this man to understand the vision…”</vt:lpstr>
      <vt:lpstr>“Understand, O son of man: for at the time of the end shall be the vision…”</vt:lpstr>
      <vt:lpstr>Medo-Persian Empire (Darius the Mede) (Cyrus the Persian)</vt:lpstr>
      <vt:lpstr>The King of Grecia (Alexander the Great)</vt:lpstr>
      <vt:lpstr>Slide 38</vt:lpstr>
      <vt:lpstr>Slide 39</vt:lpstr>
      <vt:lpstr>Slide 40</vt:lpstr>
      <vt:lpstr>Slide 41</vt:lpstr>
      <vt:lpstr>Macedonia Egypt Syria Thrace</vt:lpstr>
      <vt:lpstr>“…and behold, there came up among them another little horn…” (Daniel 7:8)</vt:lpstr>
      <vt:lpstr>Slide 44</vt:lpstr>
      <vt:lpstr>Slide 45</vt:lpstr>
      <vt:lpstr>“He (Anti-Christ) shall stand up against the Prince of Princes; but he shall be broken without hand.”  (without human hands or by human means)</vt:lpstr>
      <vt:lpstr>“And I saw the beast (Anti-Christ / little horn), and the kings of the earth, and their armies, gathered together to make war against Him that sat on the horse and  against His army.” (Revelation 19:19)</vt:lpstr>
      <vt:lpstr>Slide 48</vt:lpstr>
      <vt:lpstr>“I beheld, and the same horn made war with the saints…until the Ancient of days came, and judgment was given to the saints of the most High; and the time came that the saints possessed the kingdom…”</vt:lpstr>
      <vt:lpstr>“And the greatness of the kingdom under the whole heaven, shall be given to the people of the saints of the most High, whose kingdom is an everlasting kingdom, and all dominions shall serve and  obey Him…”</vt:lpstr>
      <vt:lpstr>“His sanctuary was cast down…”  (Revelation 18)</vt:lpstr>
      <vt:lpstr>“And the beast was taken and with him the false prophet that wrought miracles…which deceived them that had received the mark…these both were cast alive into a like of fire burning with brimstone. And the remnant were slain with the sword of Him that sat upon the horse…” (Revelation 19:20-21)</vt:lpstr>
      <vt:lpstr>“What shall it profit a man, if he gain the whole world,  and lose his own soul.” (Mark 8:36)</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Daniel’s vision of the Ram, The  Goat, and the Little Horn</dc:title>
  <dc:creator>Ptr. Daniel White</dc:creator>
  <cp:lastModifiedBy>Ptr. Daniel White</cp:lastModifiedBy>
  <cp:revision>81</cp:revision>
  <dcterms:created xsi:type="dcterms:W3CDTF">2009-01-16T21:20:15Z</dcterms:created>
  <dcterms:modified xsi:type="dcterms:W3CDTF">2009-02-25T14:42:07Z</dcterms:modified>
</cp:coreProperties>
</file>