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5" r:id="rId3"/>
    <p:sldId id="266" r:id="rId4"/>
    <p:sldId id="295" r:id="rId5"/>
    <p:sldId id="296" r:id="rId6"/>
    <p:sldId id="257" r:id="rId7"/>
    <p:sldId id="267" r:id="rId8"/>
    <p:sldId id="268" r:id="rId9"/>
    <p:sldId id="269" r:id="rId10"/>
    <p:sldId id="272" r:id="rId11"/>
    <p:sldId id="270" r:id="rId12"/>
    <p:sldId id="263" r:id="rId13"/>
    <p:sldId id="287" r:id="rId14"/>
    <p:sldId id="262" r:id="rId15"/>
    <p:sldId id="273" r:id="rId16"/>
    <p:sldId id="274" r:id="rId17"/>
    <p:sldId id="275" r:id="rId18"/>
    <p:sldId id="276" r:id="rId19"/>
    <p:sldId id="264" r:id="rId20"/>
    <p:sldId id="278" r:id="rId21"/>
    <p:sldId id="258" r:id="rId22"/>
    <p:sldId id="277" r:id="rId23"/>
    <p:sldId id="280" r:id="rId24"/>
    <p:sldId id="279" r:id="rId25"/>
    <p:sldId id="281" r:id="rId26"/>
    <p:sldId id="289" r:id="rId27"/>
    <p:sldId id="283" r:id="rId28"/>
    <p:sldId id="282" r:id="rId29"/>
    <p:sldId id="261" r:id="rId30"/>
    <p:sldId id="260" r:id="rId31"/>
    <p:sldId id="285" r:id="rId32"/>
    <p:sldId id="286" r:id="rId33"/>
    <p:sldId id="259" r:id="rId34"/>
    <p:sldId id="284" r:id="rId35"/>
    <p:sldId id="288" r:id="rId36"/>
    <p:sldId id="290" r:id="rId37"/>
    <p:sldId id="271" r:id="rId38"/>
    <p:sldId id="293" r:id="rId39"/>
    <p:sldId id="292" r:id="rId40"/>
    <p:sldId id="291" r:id="rId41"/>
    <p:sldId id="29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7558" autoAdjust="0"/>
    <p:restoredTop sz="94660" autoAdjust="0"/>
  </p:normalViewPr>
  <p:slideViewPr>
    <p:cSldViewPr>
      <p:cViewPr varScale="1">
        <p:scale>
          <a:sx n="67" d="100"/>
          <a:sy n="67" d="100"/>
        </p:scale>
        <p:origin x="-504" y="-96"/>
      </p:cViewPr>
      <p:guideLst>
        <p:guide orient="horz" pos="2160"/>
        <p:guide pos="2880"/>
      </p:guideLst>
    </p:cSldViewPr>
  </p:slideViewPr>
  <p:outlineViewPr>
    <p:cViewPr>
      <p:scale>
        <a:sx n="33" d="100"/>
        <a:sy n="33" d="100"/>
      </p:scale>
      <p:origin x="0" y="2706"/>
    </p:cViewPr>
  </p:outlineViewPr>
  <p:notesTextViewPr>
    <p:cViewPr>
      <p:scale>
        <a:sx n="100" d="100"/>
        <a:sy n="100" d="100"/>
      </p:scale>
      <p:origin x="0" y="0"/>
    </p:cViewPr>
  </p:notesTextViewPr>
  <p:sorterViewPr>
    <p:cViewPr>
      <p:scale>
        <a:sx n="80" d="100"/>
        <a:sy n="80" d="100"/>
      </p:scale>
      <p:origin x="0" y="85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FE204-EBFE-4566-97D8-5B4C9A15E622}" type="datetimeFigureOut">
              <a:rPr lang="en-US" smtClean="0"/>
              <a:pPr/>
              <a:t>2/25/2009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D23B34-95DC-486C-AD04-66C42511D3C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41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9D23B34-95DC-486C-AD04-66C42511D3C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83180-FC13-4963-9955-A60C0754DBB5}" type="datetimeFigureOut">
              <a:rPr lang="en-US" smtClean="0"/>
              <a:pPr/>
              <a:t>2/25/2009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687E03-2BB7-42C8-92BD-D58560F35D96}" type="slidenum">
              <a:rPr lang="en-US" smtClean="0"/>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83180-FC13-4963-9955-A60C0754DBB5}" type="datetimeFigureOut">
              <a:rPr lang="en-US" smtClean="0"/>
              <a:pPr/>
              <a:t>2/25/2009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87E03-2BB7-42C8-92BD-D58560F35D9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Prophecy pictures\Dan Whites\prophecy_little-horn.jpg"/>
          <p:cNvPicPr>
            <a:picLocks noChangeAspect="1" noChangeArrowheads="1"/>
          </p:cNvPicPr>
          <p:nvPr/>
        </p:nvPicPr>
        <p:blipFill>
          <a:blip r:embed="rId3"/>
          <a:srcRect/>
          <a:stretch>
            <a:fillRect/>
          </a:stretch>
        </p:blipFill>
        <p:spPr bwMode="auto">
          <a:xfrm>
            <a:off x="1905000" y="0"/>
            <a:ext cx="5047384" cy="5105400"/>
          </a:xfrm>
          <a:prstGeom prst="rect">
            <a:avLst/>
          </a:prstGeom>
          <a:noFill/>
          <a:effectLst>
            <a:reflection blurRad="6350" stA="50000" endA="295" endPos="92000" dist="101600" dir="5400000" sy="-100000" algn="bl" rotWithShape="0"/>
          </a:effectLst>
        </p:spPr>
      </p:pic>
      <p:sp>
        <p:nvSpPr>
          <p:cNvPr id="2" name="Title 1"/>
          <p:cNvSpPr>
            <a:spLocks noGrp="1"/>
          </p:cNvSpPr>
          <p:nvPr>
            <p:ph type="ctrTitle"/>
          </p:nvPr>
        </p:nvSpPr>
        <p:spPr/>
        <p:txBody>
          <a:bodyPr/>
          <a:lstStyle/>
          <a:p>
            <a:r>
              <a:rPr lang="en-US" b="1" dirty="0" smtClean="0">
                <a:ln w="6350">
                  <a:solidFill>
                    <a:schemeClr val="accent5">
                      <a:lumMod val="60000"/>
                      <a:lumOff val="40000"/>
                    </a:schemeClr>
                  </a:solidFill>
                </a:ln>
                <a:solidFill>
                  <a:schemeClr val="accent5">
                    <a:lumMod val="20000"/>
                    <a:lumOff val="80000"/>
                  </a:schemeClr>
                </a:solidFill>
                <a:effectLst>
                  <a:glow rad="101600">
                    <a:schemeClr val="bg2">
                      <a:lumMod val="10000"/>
                      <a:alpha val="60000"/>
                    </a:schemeClr>
                  </a:glow>
                </a:effectLst>
                <a:latin typeface="Paramount" pitchFamily="2" charset="0"/>
              </a:rPr>
              <a:t>The Vision of </a:t>
            </a:r>
            <a:r>
              <a:rPr lang="en-US" sz="3600" b="1" dirty="0" smtClean="0">
                <a:ln w="6350">
                  <a:solidFill>
                    <a:schemeClr val="accent5">
                      <a:lumMod val="60000"/>
                      <a:lumOff val="40000"/>
                    </a:schemeClr>
                  </a:solidFill>
                </a:ln>
                <a:solidFill>
                  <a:schemeClr val="accent5">
                    <a:lumMod val="20000"/>
                    <a:lumOff val="80000"/>
                  </a:schemeClr>
                </a:solidFill>
                <a:effectLst>
                  <a:glow rad="101600">
                    <a:schemeClr val="bg2">
                      <a:lumMod val="10000"/>
                      <a:alpha val="60000"/>
                    </a:schemeClr>
                  </a:glow>
                </a:effectLst>
                <a:latin typeface="Paramount" pitchFamily="2" charset="0"/>
              </a:rPr>
              <a:t>Nebuchadnezzar’s</a:t>
            </a:r>
            <a:r>
              <a:rPr lang="en-US" b="1" dirty="0" smtClean="0">
                <a:ln w="6350">
                  <a:solidFill>
                    <a:schemeClr val="accent5">
                      <a:lumMod val="60000"/>
                      <a:lumOff val="40000"/>
                    </a:schemeClr>
                  </a:solidFill>
                </a:ln>
                <a:solidFill>
                  <a:schemeClr val="accent5">
                    <a:lumMod val="20000"/>
                    <a:lumOff val="80000"/>
                  </a:schemeClr>
                </a:solidFill>
                <a:effectLst>
                  <a:glow rad="101600">
                    <a:schemeClr val="bg2">
                      <a:lumMod val="10000"/>
                      <a:alpha val="60000"/>
                    </a:schemeClr>
                  </a:glow>
                </a:effectLst>
                <a:latin typeface="Paramount" pitchFamily="2" charset="0"/>
              </a:rPr>
              <a:t> </a:t>
            </a:r>
            <a:endParaRPr lang="en-US" b="1" dirty="0">
              <a:ln w="6350">
                <a:solidFill>
                  <a:schemeClr val="accent5">
                    <a:lumMod val="60000"/>
                    <a:lumOff val="40000"/>
                  </a:schemeClr>
                </a:solidFill>
              </a:ln>
              <a:solidFill>
                <a:schemeClr val="accent5">
                  <a:lumMod val="20000"/>
                  <a:lumOff val="80000"/>
                </a:schemeClr>
              </a:solidFill>
              <a:effectLst>
                <a:glow rad="101600">
                  <a:schemeClr val="bg2">
                    <a:lumMod val="10000"/>
                    <a:alpha val="60000"/>
                  </a:schemeClr>
                </a:glow>
              </a:effectLst>
              <a:latin typeface="Paramount" pitchFamily="2" charset="0"/>
            </a:endParaRPr>
          </a:p>
        </p:txBody>
      </p:sp>
      <p:sp>
        <p:nvSpPr>
          <p:cNvPr id="3" name="Subtitle 2"/>
          <p:cNvSpPr>
            <a:spLocks noGrp="1"/>
          </p:cNvSpPr>
          <p:nvPr>
            <p:ph type="subTitle" idx="1"/>
          </p:nvPr>
        </p:nvSpPr>
        <p:spPr>
          <a:xfrm>
            <a:off x="1981200" y="3810000"/>
            <a:ext cx="4876800" cy="990600"/>
          </a:xfrm>
        </p:spPr>
        <p:txBody>
          <a:bodyPr>
            <a:normAutofit/>
          </a:bodyPr>
          <a:lstStyle/>
          <a:p>
            <a:r>
              <a:rPr lang="en-US" sz="4400" b="1" i="1" dirty="0" smtClean="0">
                <a:ln w="6350">
                  <a:solidFill>
                    <a:schemeClr val="accent5">
                      <a:lumMod val="60000"/>
                      <a:lumOff val="40000"/>
                    </a:schemeClr>
                  </a:solidFill>
                </a:ln>
                <a:solidFill>
                  <a:schemeClr val="accent5">
                    <a:lumMod val="40000"/>
                    <a:lumOff val="60000"/>
                  </a:schemeClr>
                </a:solidFill>
                <a:effectLst>
                  <a:glow rad="101600">
                    <a:schemeClr val="bg2">
                      <a:lumMod val="10000"/>
                      <a:alpha val="60000"/>
                    </a:schemeClr>
                  </a:glow>
                </a:effectLst>
                <a:latin typeface="Paramount" pitchFamily="2" charset="0"/>
              </a:rPr>
              <a:t>Daniel 2:1-45</a:t>
            </a:r>
            <a:endParaRPr lang="en-US" sz="4400" b="1" i="1" dirty="0">
              <a:ln w="6350">
                <a:solidFill>
                  <a:schemeClr val="accent5">
                    <a:lumMod val="60000"/>
                    <a:lumOff val="40000"/>
                  </a:schemeClr>
                </a:solidFill>
              </a:ln>
              <a:solidFill>
                <a:schemeClr val="accent5">
                  <a:lumMod val="40000"/>
                  <a:lumOff val="60000"/>
                </a:schemeClr>
              </a:solidFill>
              <a:effectLst>
                <a:glow rad="101600">
                  <a:schemeClr val="bg2">
                    <a:lumMod val="10000"/>
                    <a:alpha val="60000"/>
                  </a:schemeClr>
                </a:glow>
              </a:effectLst>
              <a:latin typeface="Paramount" pitchFamily="2"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descr="C:\Users\Ptr. Daniel White\Pictures\1-Bib Pics-Ot\Priests\High Priest BBL1075-294a.jpg"/>
          <p:cNvPicPr>
            <a:picLocks noChangeAspect="1" noChangeArrowheads="1"/>
          </p:cNvPicPr>
          <p:nvPr/>
        </p:nvPicPr>
        <p:blipFill>
          <a:blip r:embed="rId3"/>
          <a:srcRect/>
          <a:stretch>
            <a:fillRect/>
          </a:stretch>
        </p:blipFill>
        <p:spPr bwMode="auto">
          <a:xfrm>
            <a:off x="533400" y="0"/>
            <a:ext cx="8077200" cy="6532536"/>
          </a:xfrm>
          <a:prstGeom prst="rect">
            <a:avLst/>
          </a:prstGeom>
          <a:ln>
            <a:noFill/>
          </a:ln>
          <a:effectLst>
            <a:softEdge rad="112500"/>
          </a:effectLst>
        </p:spPr>
      </p:pic>
      <p:sp>
        <p:nvSpPr>
          <p:cNvPr id="2" name="Title 1"/>
          <p:cNvSpPr>
            <a:spLocks noGrp="1"/>
          </p:cNvSpPr>
          <p:nvPr>
            <p:ph type="ctrTitle"/>
          </p:nvPr>
        </p:nvSpPr>
        <p:spPr>
          <a:xfrm>
            <a:off x="457200" y="2133600"/>
            <a:ext cx="7772400" cy="1470025"/>
          </a:xfrm>
        </p:spPr>
        <p:txBody>
          <a:bodyPr>
            <a:normAutofit/>
          </a:bodyPr>
          <a:lstStyle/>
          <a:p>
            <a:r>
              <a:rPr lang="en-US" sz="5400" dirty="0" smtClean="0">
                <a:effectLst>
                  <a:glow rad="139700">
                    <a:schemeClr val="accent5">
                      <a:satMod val="175000"/>
                      <a:alpha val="40000"/>
                    </a:schemeClr>
                  </a:glow>
                </a:effectLst>
                <a:latin typeface="Goudita SF" pitchFamily="2" charset="0"/>
              </a:rPr>
              <a:t>Chaldeans</a:t>
            </a:r>
            <a:endParaRPr lang="en-US" sz="5400" dirty="0">
              <a:effectLst>
                <a:glow rad="139700">
                  <a:schemeClr val="accent5">
                    <a:satMod val="175000"/>
                    <a:alpha val="40000"/>
                  </a:schemeClr>
                </a:glow>
              </a:effectLst>
              <a:latin typeface="Goudita SF" pitchFamily="2" charset="0"/>
            </a:endParaRPr>
          </a:p>
        </p:txBody>
      </p:sp>
      <p:sp>
        <p:nvSpPr>
          <p:cNvPr id="3" name="Subtitle 2"/>
          <p:cNvSpPr>
            <a:spLocks noGrp="1"/>
          </p:cNvSpPr>
          <p:nvPr>
            <p:ph type="subTitle" idx="1"/>
          </p:nvPr>
        </p:nvSpPr>
        <p:spPr>
          <a:xfrm>
            <a:off x="1295400" y="4343400"/>
            <a:ext cx="6400800" cy="990600"/>
          </a:xfrm>
        </p:spPr>
        <p:txBody>
          <a:bodyPr>
            <a:normAutofit fontScale="77500" lnSpcReduction="20000"/>
          </a:bodyPr>
          <a:lstStyle/>
          <a:p>
            <a:r>
              <a:rPr lang="en-US" sz="4400" dirty="0" smtClean="0">
                <a:solidFill>
                  <a:schemeClr val="tx1"/>
                </a:solidFill>
                <a:effectLst>
                  <a:glow rad="139700">
                    <a:schemeClr val="accent5">
                      <a:satMod val="175000"/>
                      <a:alpha val="40000"/>
                    </a:schemeClr>
                  </a:glow>
                </a:effectLst>
                <a:latin typeface="Goudita SF" pitchFamily="2" charset="0"/>
              </a:rPr>
              <a:t>Babylonian wise men / pagan priest</a:t>
            </a:r>
            <a:endParaRPr lang="en-US" sz="4400" dirty="0">
              <a:solidFill>
                <a:schemeClr val="tx1"/>
              </a:solidFill>
              <a:effectLst>
                <a:glow rad="139700">
                  <a:schemeClr val="accent5">
                    <a:satMod val="175000"/>
                    <a:alpha val="40000"/>
                  </a:schemeClr>
                </a:glow>
              </a:effectLst>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Pictures\Prophecy pictures\revation\prayer.jpg"/>
          <p:cNvPicPr>
            <a:picLocks noChangeAspect="1" noChangeArrowheads="1"/>
          </p:cNvPicPr>
          <p:nvPr/>
        </p:nvPicPr>
        <p:blipFill>
          <a:blip r:embed="rId3"/>
          <a:srcRect/>
          <a:stretch>
            <a:fillRect/>
          </a:stretch>
        </p:blipFill>
        <p:spPr bwMode="auto">
          <a:xfrm>
            <a:off x="-152400" y="0"/>
            <a:ext cx="9296400" cy="7848600"/>
          </a:xfrm>
          <a:prstGeom prst="rect">
            <a:avLst/>
          </a:prstGeom>
          <a:noFill/>
        </p:spPr>
      </p:pic>
      <p:sp>
        <p:nvSpPr>
          <p:cNvPr id="2" name="Title 1"/>
          <p:cNvSpPr>
            <a:spLocks noGrp="1"/>
          </p:cNvSpPr>
          <p:nvPr>
            <p:ph type="ctrTitle"/>
          </p:nvPr>
        </p:nvSpPr>
        <p:spPr>
          <a:xfrm>
            <a:off x="685800" y="609600"/>
            <a:ext cx="7772400" cy="5334000"/>
          </a:xfrm>
        </p:spPr>
        <p:txBody>
          <a:bodyPr>
            <a:normAutofit fontScale="90000"/>
          </a:bodyPr>
          <a:lstStyle/>
          <a:p>
            <a:r>
              <a:rPr lang="en-US" dirty="0" smtClean="0">
                <a:effectLst>
                  <a:glow rad="139700">
                    <a:schemeClr val="accent2">
                      <a:satMod val="175000"/>
                      <a:alpha val="40000"/>
                    </a:schemeClr>
                  </a:glow>
                </a:effectLst>
              </a:rPr>
              <a:t>“</a:t>
            </a:r>
            <a:r>
              <a:rPr lang="en-US" b="1" i="1" dirty="0" smtClean="0">
                <a:effectLst>
                  <a:glow rad="139700">
                    <a:schemeClr val="accent2">
                      <a:satMod val="175000"/>
                      <a:alpha val="40000"/>
                    </a:schemeClr>
                  </a:glow>
                </a:effectLst>
              </a:rPr>
              <a:t>But the natural man receiveth not the things of the Spirit of “God: for they are foolishness unto him: neither can he know the, because they are spiritually discerned…But God hath revealed them unto us by His Spirit.” (I Corinthians 2:10, 14)</a:t>
            </a:r>
            <a:endParaRPr lang="en-US" b="1" i="1" dirty="0">
              <a:effectLst>
                <a:glow rad="139700">
                  <a:schemeClr val="accent2">
                    <a:satMod val="175000"/>
                    <a:alpha val="40000"/>
                  </a:schemeClr>
                </a:glo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Pictures\Prophecy pictures\Dan Whites\scan0077.jpg"/>
          <p:cNvPicPr>
            <a:picLocks noChangeAspect="1" noChangeArrowheads="1"/>
          </p:cNvPicPr>
          <p:nvPr/>
        </p:nvPicPr>
        <p:blipFill>
          <a:blip r:embed="rId3"/>
          <a:srcRect/>
          <a:stretch>
            <a:fillRect/>
          </a:stretch>
        </p:blipFill>
        <p:spPr bwMode="auto">
          <a:xfrm>
            <a:off x="304800" y="0"/>
            <a:ext cx="8392446" cy="6858000"/>
          </a:xfrm>
          <a:prstGeom prst="rect">
            <a:avLst/>
          </a:prstGeom>
          <a:ln>
            <a:noFill/>
          </a:ln>
          <a:effectLst>
            <a:softEdge rad="112500"/>
          </a:effec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Ptr. Daniel White\Pictures\1-Bib Pics-Ot\Nebuchadnezzar\Astrologers fail to interpret dream 1414-9a.jpg"/>
          <p:cNvPicPr>
            <a:picLocks noChangeAspect="1" noChangeArrowheads="1"/>
          </p:cNvPicPr>
          <p:nvPr/>
        </p:nvPicPr>
        <p:blipFill>
          <a:blip r:embed="rId3"/>
          <a:srcRect/>
          <a:stretch>
            <a:fillRect/>
          </a:stretch>
        </p:blipFill>
        <p:spPr bwMode="auto">
          <a:xfrm>
            <a:off x="1711325" y="23813"/>
            <a:ext cx="5461000" cy="6858000"/>
          </a:xfrm>
          <a:prstGeom prst="rect">
            <a:avLst/>
          </a:prstGeom>
          <a:ln>
            <a:noFill/>
          </a:ln>
          <a:effectLst>
            <a:softEdge rad="112500"/>
          </a:effec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Dan Whites\scan0078.jpg"/>
          <p:cNvPicPr>
            <a:picLocks noChangeAspect="1" noChangeArrowheads="1"/>
          </p:cNvPicPr>
          <p:nvPr/>
        </p:nvPicPr>
        <p:blipFill>
          <a:blip r:embed="rId3">
            <a:lum bright="-40000"/>
          </a:blip>
          <a:srcRect/>
          <a:stretch>
            <a:fillRect/>
          </a:stretch>
        </p:blipFill>
        <p:spPr bwMode="auto">
          <a:xfrm>
            <a:off x="-228600" y="0"/>
            <a:ext cx="9146345" cy="6858001"/>
          </a:xfrm>
          <a:prstGeom prst="rect">
            <a:avLst/>
          </a:prstGeom>
          <a:noFill/>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descr="C:\Users\Ptr. Daniel White\Pictures\1-Bib Pics-Ot\Daniel &amp; Bab Captvty\Daniel Interprets Dream\Dan  pleads for time 20-868.jpg"/>
          <p:cNvPicPr>
            <a:picLocks noChangeAspect="1" noChangeArrowheads="1"/>
          </p:cNvPicPr>
          <p:nvPr/>
        </p:nvPicPr>
        <p:blipFill>
          <a:blip r:embed="rId3">
            <a:lum bright="-20000"/>
          </a:blip>
          <a:srcRect/>
          <a:stretch>
            <a:fillRect/>
          </a:stretch>
        </p:blipFill>
        <p:spPr bwMode="auto">
          <a:xfrm>
            <a:off x="838200" y="1"/>
            <a:ext cx="7467600" cy="6857999"/>
          </a:xfrm>
          <a:prstGeom prst="rect">
            <a:avLst/>
          </a:prstGeom>
          <a:noFill/>
        </p:spPr>
      </p:pic>
      <p:sp>
        <p:nvSpPr>
          <p:cNvPr id="5" name="Title 4"/>
          <p:cNvSpPr>
            <a:spLocks noGrp="1"/>
          </p:cNvSpPr>
          <p:nvPr>
            <p:ph type="ctrTitle"/>
          </p:nvPr>
        </p:nvSpPr>
        <p:spPr/>
        <p:txBody>
          <a:bodyPr/>
          <a:lstStyle/>
          <a:p>
            <a:r>
              <a:rPr lang="en-US" dirty="0" smtClean="0">
                <a:ln>
                  <a:solidFill>
                    <a:schemeClr val="bg1"/>
                  </a:solidFill>
                </a:ln>
                <a:effectLst>
                  <a:glow rad="101600">
                    <a:schemeClr val="accent6">
                      <a:satMod val="175000"/>
                      <a:alpha val="40000"/>
                    </a:schemeClr>
                  </a:glow>
                </a:effectLst>
                <a:latin typeface="Goudita SF" pitchFamily="2" charset="0"/>
              </a:rPr>
              <a:t>Daniel exercise prudence</a:t>
            </a:r>
            <a:endParaRPr lang="en-US" dirty="0">
              <a:ln>
                <a:solidFill>
                  <a:schemeClr val="bg1"/>
                </a:solidFill>
              </a:ln>
              <a:effectLst>
                <a:glow rad="101600">
                  <a:schemeClr val="accent6">
                    <a:satMod val="175000"/>
                    <a:alpha val="40000"/>
                  </a:schemeClr>
                </a:glow>
              </a:effectLst>
              <a:latin typeface="Goudita SF" pitchFamily="2" charset="0"/>
            </a:endParaRPr>
          </a:p>
        </p:txBody>
      </p:sp>
      <p:sp>
        <p:nvSpPr>
          <p:cNvPr id="6" name="Subtitle 5"/>
          <p:cNvSpPr>
            <a:spLocks noGrp="1"/>
          </p:cNvSpPr>
          <p:nvPr>
            <p:ph type="subTitle" idx="1"/>
          </p:nvPr>
        </p:nvSpPr>
        <p:spPr/>
        <p:txBody>
          <a:bodyPr>
            <a:normAutofit/>
          </a:bodyPr>
          <a:lstStyle/>
          <a:p>
            <a:r>
              <a:rPr lang="en-US" sz="4000" i="1" dirty="0" smtClean="0">
                <a:ln>
                  <a:solidFill>
                    <a:schemeClr val="bg1"/>
                  </a:solidFill>
                </a:ln>
                <a:solidFill>
                  <a:schemeClr val="tx1"/>
                </a:solidFill>
                <a:effectLst>
                  <a:glow rad="139700">
                    <a:schemeClr val="accent6">
                      <a:satMod val="175000"/>
                      <a:alpha val="40000"/>
                    </a:schemeClr>
                  </a:glow>
                </a:effectLst>
                <a:latin typeface="Goudita SF" pitchFamily="2" charset="0"/>
              </a:rPr>
              <a:t>Daniel 2:14-16</a:t>
            </a:r>
            <a:endParaRPr lang="en-US" sz="4000" i="1" dirty="0">
              <a:ln>
                <a:solidFill>
                  <a:schemeClr val="bg1"/>
                </a:solidFill>
              </a:ln>
              <a:solidFill>
                <a:schemeClr val="tx1"/>
              </a:solidFill>
              <a:effectLst>
                <a:glow rad="139700">
                  <a:schemeClr val="accent6">
                    <a:satMod val="175000"/>
                    <a:alpha val="40000"/>
                  </a:schemeClr>
                </a:glow>
              </a:effectLst>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1-Bib Pics-Ot\Daniel &amp; Bab Captvty\Daniel In Lions Den\Dan Praying H-roll-83.jpg"/>
          <p:cNvPicPr>
            <a:picLocks noChangeAspect="1" noChangeArrowheads="1"/>
          </p:cNvPicPr>
          <p:nvPr/>
        </p:nvPicPr>
        <p:blipFill>
          <a:blip r:embed="rId3">
            <a:lum bright="-20000"/>
          </a:blip>
          <a:srcRect/>
          <a:stretch>
            <a:fillRect/>
          </a:stretch>
        </p:blipFill>
        <p:spPr bwMode="auto">
          <a:xfrm>
            <a:off x="-1295400" y="-411163"/>
            <a:ext cx="11496676" cy="7269163"/>
          </a:xfrm>
          <a:prstGeom prst="rect">
            <a:avLst/>
          </a:prstGeom>
          <a:noFill/>
        </p:spPr>
      </p:pic>
      <p:sp>
        <p:nvSpPr>
          <p:cNvPr id="3" name="Title 2"/>
          <p:cNvSpPr>
            <a:spLocks noGrp="1"/>
          </p:cNvSpPr>
          <p:nvPr>
            <p:ph type="ctrTitle"/>
          </p:nvPr>
        </p:nvSpPr>
        <p:spPr/>
        <p:txBody>
          <a:bodyPr>
            <a:normAutofit fontScale="90000"/>
          </a:bodyPr>
          <a:lstStyle/>
          <a:p>
            <a:r>
              <a:rPr lang="en-US" sz="6600" dirty="0" smtClean="0">
                <a:ln>
                  <a:solidFill>
                    <a:schemeClr val="bg1"/>
                  </a:solidFill>
                </a:ln>
                <a:effectLst>
                  <a:glow rad="228600">
                    <a:schemeClr val="accent6">
                      <a:satMod val="175000"/>
                      <a:alpha val="40000"/>
                    </a:schemeClr>
                  </a:glow>
                </a:effectLst>
                <a:latin typeface="Goudita SF" pitchFamily="2" charset="0"/>
              </a:rPr>
              <a:t>Daniel exercise prayer</a:t>
            </a:r>
            <a:endParaRPr lang="en-US" sz="6600" dirty="0">
              <a:ln>
                <a:solidFill>
                  <a:schemeClr val="bg1"/>
                </a:solidFill>
              </a:ln>
              <a:effectLst>
                <a:glow rad="228600">
                  <a:schemeClr val="accent6">
                    <a:satMod val="175000"/>
                    <a:alpha val="40000"/>
                  </a:schemeClr>
                </a:glow>
              </a:effectLst>
              <a:latin typeface="Goudita SF" pitchFamily="2" charset="0"/>
            </a:endParaRPr>
          </a:p>
        </p:txBody>
      </p:sp>
      <p:sp>
        <p:nvSpPr>
          <p:cNvPr id="4" name="Subtitle 3"/>
          <p:cNvSpPr>
            <a:spLocks noGrp="1"/>
          </p:cNvSpPr>
          <p:nvPr>
            <p:ph type="subTitle" idx="1"/>
          </p:nvPr>
        </p:nvSpPr>
        <p:spPr/>
        <p:txBody>
          <a:bodyPr>
            <a:normAutofit/>
          </a:bodyPr>
          <a:lstStyle/>
          <a:p>
            <a:r>
              <a:rPr lang="en-US" sz="6000" i="1" dirty="0" smtClean="0">
                <a:ln>
                  <a:solidFill>
                    <a:schemeClr val="bg1"/>
                  </a:solidFill>
                </a:ln>
                <a:solidFill>
                  <a:schemeClr val="tx1"/>
                </a:solidFill>
                <a:effectLst>
                  <a:glow rad="228600">
                    <a:schemeClr val="accent6">
                      <a:satMod val="175000"/>
                      <a:alpha val="40000"/>
                    </a:schemeClr>
                  </a:glow>
                </a:effectLst>
                <a:latin typeface="Goudita SF" pitchFamily="2" charset="0"/>
              </a:rPr>
              <a:t>Daniel 2:17-19</a:t>
            </a:r>
            <a:endParaRPr lang="en-US" sz="6000" i="1" dirty="0">
              <a:ln>
                <a:solidFill>
                  <a:schemeClr val="bg1"/>
                </a:solidFill>
              </a:ln>
              <a:solidFill>
                <a:schemeClr val="tx1"/>
              </a:solidFill>
              <a:effectLst>
                <a:glow rad="228600">
                  <a:schemeClr val="accent6">
                    <a:satMod val="175000"/>
                    <a:alpha val="40000"/>
                  </a:schemeClr>
                </a:glow>
              </a:effectLst>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Ptr. Daniel White\Pictures\1-Bib Pics-Ot\Daniel &amp; Bab Captvty\Daniel In Lions Den\Daniel praying C-723.jpg"/>
          <p:cNvPicPr>
            <a:picLocks noChangeAspect="1" noChangeArrowheads="1"/>
          </p:cNvPicPr>
          <p:nvPr/>
        </p:nvPicPr>
        <p:blipFill>
          <a:blip r:embed="rId3"/>
          <a:srcRect/>
          <a:stretch>
            <a:fillRect/>
          </a:stretch>
        </p:blipFill>
        <p:spPr bwMode="auto">
          <a:xfrm>
            <a:off x="1885950" y="-76200"/>
            <a:ext cx="5526088" cy="6858000"/>
          </a:xfrm>
          <a:prstGeom prst="ellipse">
            <a:avLst/>
          </a:prstGeom>
          <a:ln>
            <a:noFill/>
          </a:ln>
          <a:effectLst>
            <a:softEdge rad="112500"/>
          </a:effectLst>
        </p:spPr>
      </p:pic>
      <p:sp>
        <p:nvSpPr>
          <p:cNvPr id="3" name="Title 2"/>
          <p:cNvSpPr>
            <a:spLocks noGrp="1"/>
          </p:cNvSpPr>
          <p:nvPr>
            <p:ph type="ctrTitle"/>
          </p:nvPr>
        </p:nvSpPr>
        <p:spPr/>
        <p:txBody>
          <a:bodyPr>
            <a:normAutofit/>
          </a:bodyPr>
          <a:lstStyle/>
          <a:p>
            <a:r>
              <a:rPr lang="en-US" sz="6000" dirty="0" smtClean="0">
                <a:ln>
                  <a:solidFill>
                    <a:schemeClr val="bg1"/>
                  </a:solidFill>
                </a:ln>
                <a:effectLst>
                  <a:glow rad="101600">
                    <a:schemeClr val="accent5">
                      <a:satMod val="175000"/>
                      <a:alpha val="40000"/>
                    </a:schemeClr>
                  </a:glow>
                </a:effectLst>
                <a:latin typeface="Goudita SF" pitchFamily="2" charset="0"/>
              </a:rPr>
              <a:t>Daniel exercise praise</a:t>
            </a:r>
            <a:endParaRPr lang="en-US" sz="6000" dirty="0">
              <a:ln>
                <a:solidFill>
                  <a:schemeClr val="bg1"/>
                </a:solidFill>
              </a:ln>
              <a:effectLst>
                <a:glow rad="101600">
                  <a:schemeClr val="accent5">
                    <a:satMod val="175000"/>
                    <a:alpha val="40000"/>
                  </a:schemeClr>
                </a:glow>
              </a:effectLst>
              <a:latin typeface="Goudita SF" pitchFamily="2" charset="0"/>
            </a:endParaRPr>
          </a:p>
        </p:txBody>
      </p:sp>
      <p:sp>
        <p:nvSpPr>
          <p:cNvPr id="4" name="Subtitle 3"/>
          <p:cNvSpPr>
            <a:spLocks noGrp="1"/>
          </p:cNvSpPr>
          <p:nvPr>
            <p:ph type="subTitle" idx="1"/>
          </p:nvPr>
        </p:nvSpPr>
        <p:spPr/>
        <p:txBody>
          <a:bodyPr>
            <a:normAutofit/>
          </a:bodyPr>
          <a:lstStyle/>
          <a:p>
            <a:r>
              <a:rPr lang="en-US" sz="5400" i="1" dirty="0" smtClean="0">
                <a:ln>
                  <a:solidFill>
                    <a:schemeClr val="bg1"/>
                  </a:solidFill>
                </a:ln>
                <a:solidFill>
                  <a:schemeClr val="tx1"/>
                </a:solidFill>
                <a:effectLst>
                  <a:glow rad="101600">
                    <a:schemeClr val="accent5">
                      <a:satMod val="175000"/>
                      <a:alpha val="40000"/>
                    </a:schemeClr>
                  </a:glow>
                </a:effectLst>
                <a:latin typeface="Goudita SF" pitchFamily="2" charset="0"/>
              </a:rPr>
              <a:t>Daniel 2:19-23</a:t>
            </a:r>
            <a:endParaRPr lang="en-US" sz="5400" i="1" dirty="0">
              <a:ln>
                <a:solidFill>
                  <a:schemeClr val="bg1"/>
                </a:solidFill>
              </a:ln>
              <a:solidFill>
                <a:schemeClr val="tx1"/>
              </a:solidFill>
              <a:effectLst>
                <a:glow rad="101600">
                  <a:schemeClr val="accent5">
                    <a:satMod val="175000"/>
                    <a:alpha val="40000"/>
                  </a:schemeClr>
                </a:glow>
              </a:effectLst>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fontScale="90000"/>
          </a:bodyPr>
          <a:lstStyle/>
          <a:p>
            <a:r>
              <a:rPr lang="en-US" dirty="0" smtClean="0">
                <a:ln>
                  <a:solidFill>
                    <a:schemeClr val="accent6">
                      <a:lumMod val="75000"/>
                    </a:schemeClr>
                  </a:solidFill>
                </a:ln>
                <a:solidFill>
                  <a:schemeClr val="bg1"/>
                </a:solidFill>
                <a:latin typeface="Goudita SF" pitchFamily="2" charset="0"/>
              </a:rPr>
              <a:t>Daniel’s Appeal</a:t>
            </a:r>
            <a:br>
              <a:rPr lang="en-US" dirty="0" smtClean="0">
                <a:ln>
                  <a:solidFill>
                    <a:schemeClr val="accent6">
                      <a:lumMod val="75000"/>
                    </a:schemeClr>
                  </a:solidFill>
                </a:ln>
                <a:solidFill>
                  <a:schemeClr val="bg1"/>
                </a:solidFill>
                <a:latin typeface="Goudita SF" pitchFamily="2" charset="0"/>
              </a:rPr>
            </a:br>
            <a:r>
              <a:rPr lang="en-US" sz="3600" dirty="0" smtClean="0">
                <a:ln>
                  <a:solidFill>
                    <a:schemeClr val="accent6">
                      <a:lumMod val="75000"/>
                    </a:schemeClr>
                  </a:solidFill>
                </a:ln>
                <a:solidFill>
                  <a:schemeClr val="bg1"/>
                </a:solidFill>
                <a:latin typeface="Goudita SF" pitchFamily="2" charset="0"/>
              </a:rPr>
              <a:t>Daniel 2:24-30</a:t>
            </a:r>
            <a:endParaRPr lang="en-US" sz="3600" dirty="0">
              <a:ln>
                <a:solidFill>
                  <a:schemeClr val="accent6">
                    <a:lumMod val="75000"/>
                  </a:schemeClr>
                </a:solidFill>
              </a:ln>
              <a:solidFill>
                <a:schemeClr val="bg1"/>
              </a:solidFill>
              <a:latin typeface="Goudita SF" pitchFamily="2" charset="0"/>
            </a:endParaRPr>
          </a:p>
        </p:txBody>
      </p:sp>
      <p:sp>
        <p:nvSpPr>
          <p:cNvPr id="5" name="Content Placeholder 4"/>
          <p:cNvSpPr>
            <a:spLocks noGrp="1"/>
          </p:cNvSpPr>
          <p:nvPr>
            <p:ph idx="1"/>
          </p:nvPr>
        </p:nvSpPr>
        <p:spPr>
          <a:xfrm>
            <a:off x="457200" y="1600200"/>
            <a:ext cx="8229600" cy="5257800"/>
          </a:xfrm>
        </p:spPr>
        <p:txBody>
          <a:bodyPr>
            <a:normAutofit lnSpcReduction="10000"/>
          </a:bodyPr>
          <a:lstStyle/>
          <a:p>
            <a:r>
              <a:rPr lang="en-US" dirty="0" smtClean="0">
                <a:ln>
                  <a:solidFill>
                    <a:schemeClr val="accent6">
                      <a:lumMod val="75000"/>
                    </a:schemeClr>
                  </a:solidFill>
                </a:ln>
                <a:solidFill>
                  <a:schemeClr val="bg1"/>
                </a:solidFill>
                <a:latin typeface="Goudita SF" pitchFamily="2" charset="0"/>
              </a:rPr>
              <a:t>Daniel appeals to Arioch (the royal executioner) – vs. 24</a:t>
            </a:r>
          </a:p>
          <a:p>
            <a:r>
              <a:rPr lang="en-US" dirty="0" smtClean="0">
                <a:ln>
                  <a:solidFill>
                    <a:schemeClr val="accent6">
                      <a:lumMod val="75000"/>
                    </a:schemeClr>
                  </a:solidFill>
                </a:ln>
                <a:solidFill>
                  <a:schemeClr val="bg1"/>
                </a:solidFill>
                <a:latin typeface="Goudita SF" pitchFamily="2" charset="0"/>
              </a:rPr>
              <a:t>Arioch presents Daniel to the King – vs. 25</a:t>
            </a:r>
          </a:p>
          <a:p>
            <a:r>
              <a:rPr lang="en-US" dirty="0" smtClean="0">
                <a:ln>
                  <a:solidFill>
                    <a:schemeClr val="accent6">
                      <a:lumMod val="75000"/>
                    </a:schemeClr>
                  </a:solidFill>
                </a:ln>
                <a:solidFill>
                  <a:schemeClr val="bg1"/>
                </a:solidFill>
                <a:latin typeface="Goudita SF" pitchFamily="2" charset="0"/>
              </a:rPr>
              <a:t>Nebuchadnezzar ask Daniel to reveal to him the dream and its interpretation – vs. 26</a:t>
            </a:r>
          </a:p>
          <a:p>
            <a:r>
              <a:rPr lang="en-US" dirty="0" smtClean="0">
                <a:ln>
                  <a:solidFill>
                    <a:schemeClr val="accent6">
                      <a:lumMod val="75000"/>
                    </a:schemeClr>
                  </a:solidFill>
                </a:ln>
                <a:solidFill>
                  <a:schemeClr val="bg1"/>
                </a:solidFill>
                <a:latin typeface="Goudita SF" pitchFamily="2" charset="0"/>
              </a:rPr>
              <a:t>Daniel gives praise and glory to God – vs. 27-28</a:t>
            </a:r>
          </a:p>
          <a:p>
            <a:r>
              <a:rPr lang="en-US" dirty="0" smtClean="0">
                <a:ln>
                  <a:solidFill>
                    <a:schemeClr val="accent6">
                      <a:lumMod val="75000"/>
                    </a:schemeClr>
                  </a:solidFill>
                </a:ln>
                <a:solidFill>
                  <a:schemeClr val="bg1"/>
                </a:solidFill>
                <a:latin typeface="Goudita SF" pitchFamily="2" charset="0"/>
              </a:rPr>
              <a:t>Daniel gives the interpretation of the dream – vs. 29-30</a:t>
            </a:r>
          </a:p>
          <a:p>
            <a:endParaRPr lang="en-US" dirty="0" smtClean="0">
              <a:ln>
                <a:solidFill>
                  <a:schemeClr val="accent6">
                    <a:lumMod val="75000"/>
                  </a:schemeClr>
                </a:solidFill>
              </a:ln>
              <a:solidFill>
                <a:schemeClr val="bg1"/>
              </a:solidFill>
              <a:latin typeface="Goudita SF" pitchFamily="2" charset="0"/>
            </a:endParaRPr>
          </a:p>
          <a:p>
            <a:endParaRPr lang="en-US" dirty="0">
              <a:ln>
                <a:solidFill>
                  <a:schemeClr val="accent6">
                    <a:lumMod val="75000"/>
                  </a:schemeClr>
                </a:solidFill>
              </a:ln>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Pictures\BACKGROUNDS\007_blue_dwarf.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8194" name="Picture 2" descr="C:\Users\Ptr. Daniel White\Pictures\Prophecy pictures\Dan Whites\prophecy_statue.jpg"/>
          <p:cNvPicPr>
            <a:picLocks noChangeAspect="1" noChangeArrowheads="1"/>
          </p:cNvPicPr>
          <p:nvPr/>
        </p:nvPicPr>
        <p:blipFill>
          <a:blip r:embed="rId4"/>
          <a:srcRect/>
          <a:stretch>
            <a:fillRect/>
          </a:stretch>
        </p:blipFill>
        <p:spPr bwMode="auto">
          <a:xfrm rot="21163544">
            <a:off x="287582" y="534495"/>
            <a:ext cx="4495801" cy="5366827"/>
          </a:xfrm>
          <a:prstGeom prst="rect">
            <a:avLst/>
          </a:prstGeom>
          <a:noFill/>
          <a:ln>
            <a:solidFill>
              <a:schemeClr val="tx1">
                <a:lumMod val="95000"/>
                <a:lumOff val="5000"/>
              </a:schemeClr>
            </a:solidFill>
          </a:ln>
        </p:spPr>
      </p:pic>
      <p:pic>
        <p:nvPicPr>
          <p:cNvPr id="6147" name="Picture 3" descr="C:\Users\Ptr. Daniel White\Pictures\Prophecy pictures\Dan Whites\scan0023.jpg"/>
          <p:cNvPicPr>
            <a:picLocks noChangeAspect="1" noChangeArrowheads="1"/>
          </p:cNvPicPr>
          <p:nvPr/>
        </p:nvPicPr>
        <p:blipFill>
          <a:blip r:embed="rId5"/>
          <a:srcRect/>
          <a:stretch>
            <a:fillRect/>
          </a:stretch>
        </p:blipFill>
        <p:spPr bwMode="auto">
          <a:xfrm rot="1823211">
            <a:off x="5562466" y="4315237"/>
            <a:ext cx="2062162" cy="2399498"/>
          </a:xfrm>
          <a:prstGeom prst="rect">
            <a:avLst/>
          </a:prstGeom>
          <a:noFill/>
          <a:ln>
            <a:solidFill>
              <a:schemeClr val="bg2">
                <a:lumMod val="10000"/>
              </a:schemeClr>
            </a:solidFill>
          </a:ln>
        </p:spPr>
      </p:pic>
      <p:pic>
        <p:nvPicPr>
          <p:cNvPr id="6149" name="Picture 5" descr="C:\Users\Ptr. Daniel White\Pictures\Prophecy pictures\Dan Whites\scan0025.jpg"/>
          <p:cNvPicPr>
            <a:picLocks noChangeAspect="1" noChangeArrowheads="1"/>
          </p:cNvPicPr>
          <p:nvPr/>
        </p:nvPicPr>
        <p:blipFill>
          <a:blip r:embed="rId6" cstate="print"/>
          <a:srcRect/>
          <a:stretch>
            <a:fillRect/>
          </a:stretch>
        </p:blipFill>
        <p:spPr bwMode="auto">
          <a:xfrm rot="585049">
            <a:off x="5848842" y="373571"/>
            <a:ext cx="2895600" cy="3904155"/>
          </a:xfrm>
          <a:prstGeom prst="rect">
            <a:avLst/>
          </a:prstGeom>
          <a:noFill/>
          <a:ln>
            <a:solidFill>
              <a:schemeClr val="tx1">
                <a:lumMod val="95000"/>
                <a:lumOff val="5000"/>
              </a:schemeClr>
            </a:solid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Ptr. Daniel White\Pictures\1-Bib Pics-Ot\Nebuchadnezzar\Babylon1.jpg"/>
          <p:cNvPicPr>
            <a:picLocks noChangeAspect="1" noChangeArrowheads="1"/>
          </p:cNvPicPr>
          <p:nvPr/>
        </p:nvPicPr>
        <p:blipFill>
          <a:blip r:embed="rId3"/>
          <a:srcRect/>
          <a:stretch>
            <a:fillRect/>
          </a:stretch>
        </p:blipFill>
        <p:spPr bwMode="auto">
          <a:xfrm>
            <a:off x="1604480" y="-29110"/>
            <a:ext cx="5978395" cy="688711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Ptr. Daniel White\Pictures\Prophecy pictures\revation\Statue.jpg"/>
          <p:cNvPicPr>
            <a:picLocks noChangeAspect="1" noChangeArrowheads="1"/>
          </p:cNvPicPr>
          <p:nvPr/>
        </p:nvPicPr>
        <p:blipFill>
          <a:blip r:embed="rId3"/>
          <a:srcRect/>
          <a:stretch>
            <a:fillRect/>
          </a:stretch>
        </p:blipFill>
        <p:spPr bwMode="auto">
          <a:xfrm>
            <a:off x="1524000" y="0"/>
            <a:ext cx="5562599" cy="6858000"/>
          </a:xfrm>
          <a:prstGeom prst="rect">
            <a:avLst/>
          </a:prstGeom>
          <a:noFill/>
        </p:spPr>
      </p:pic>
      <p:sp>
        <p:nvSpPr>
          <p:cNvPr id="2" name="Title 1"/>
          <p:cNvSpPr>
            <a:spLocks noGrp="1"/>
          </p:cNvSpPr>
          <p:nvPr>
            <p:ph type="title"/>
          </p:nvPr>
        </p:nvSpPr>
        <p:spPr/>
        <p:txBody>
          <a:bodyPr>
            <a:noAutofit/>
          </a:bodyPr>
          <a:lstStyle/>
          <a:p>
            <a:r>
              <a:rPr lang="en-US" b="1" dirty="0" smtClean="0">
                <a:ln>
                  <a:solidFill>
                    <a:schemeClr val="bg1"/>
                  </a:solidFill>
                </a:ln>
                <a:effectLst>
                  <a:glow rad="101600">
                    <a:schemeClr val="accent5">
                      <a:satMod val="175000"/>
                      <a:alpha val="40000"/>
                    </a:schemeClr>
                  </a:glow>
                </a:effectLst>
                <a:latin typeface="Goudita SF"/>
              </a:rPr>
              <a:t>The vision of the image</a:t>
            </a:r>
            <a:br>
              <a:rPr lang="en-US" b="1" dirty="0" smtClean="0">
                <a:ln>
                  <a:solidFill>
                    <a:schemeClr val="bg1"/>
                  </a:solidFill>
                </a:ln>
                <a:effectLst>
                  <a:glow rad="101600">
                    <a:schemeClr val="accent5">
                      <a:satMod val="175000"/>
                      <a:alpha val="40000"/>
                    </a:schemeClr>
                  </a:glow>
                </a:effectLst>
                <a:latin typeface="Goudita SF"/>
              </a:rPr>
            </a:br>
            <a:r>
              <a:rPr lang="en-US" b="1" i="1" dirty="0" smtClean="0">
                <a:ln>
                  <a:solidFill>
                    <a:schemeClr val="bg1"/>
                  </a:solidFill>
                </a:ln>
                <a:effectLst>
                  <a:glow rad="101600">
                    <a:schemeClr val="accent5">
                      <a:satMod val="175000"/>
                      <a:alpha val="40000"/>
                    </a:schemeClr>
                  </a:glow>
                </a:effectLst>
                <a:latin typeface="Goudita SF"/>
              </a:rPr>
              <a:t>Daniel 2:31-33</a:t>
            </a:r>
            <a:endParaRPr lang="en-US" b="1" i="1" dirty="0">
              <a:ln>
                <a:solidFill>
                  <a:schemeClr val="bg1"/>
                </a:solidFill>
              </a:ln>
              <a:effectLst>
                <a:glow rad="101600">
                  <a:schemeClr val="accent5">
                    <a:satMod val="175000"/>
                    <a:alpha val="40000"/>
                  </a:schemeClr>
                </a:glow>
              </a:effectLst>
              <a:latin typeface="Goudita SF"/>
            </a:endParaRPr>
          </a:p>
        </p:txBody>
      </p:sp>
      <p:sp>
        <p:nvSpPr>
          <p:cNvPr id="3" name="Content Placeholder 2"/>
          <p:cNvSpPr>
            <a:spLocks noGrp="1"/>
          </p:cNvSpPr>
          <p:nvPr>
            <p:ph idx="1"/>
          </p:nvPr>
        </p:nvSpPr>
        <p:spPr>
          <a:xfrm>
            <a:off x="457200" y="1600200"/>
            <a:ext cx="8229600" cy="5105400"/>
          </a:xfrm>
        </p:spPr>
        <p:txBody>
          <a:bodyPr>
            <a:noAutofit/>
          </a:bodyPr>
          <a:lstStyle/>
          <a:p>
            <a:r>
              <a:rPr lang="en-US" sz="3000" b="1" dirty="0" smtClean="0">
                <a:ln>
                  <a:solidFill>
                    <a:schemeClr val="bg1"/>
                  </a:solidFill>
                </a:ln>
                <a:effectLst>
                  <a:glow rad="101600">
                    <a:schemeClr val="accent5">
                      <a:satMod val="175000"/>
                      <a:alpha val="40000"/>
                    </a:schemeClr>
                  </a:glow>
                </a:effectLst>
                <a:latin typeface="Goudita SF"/>
              </a:rPr>
              <a:t>Great image – Refers to the size of he image; it was an immense statue</a:t>
            </a:r>
          </a:p>
          <a:p>
            <a:r>
              <a:rPr lang="en-US" sz="3000" b="1" dirty="0" smtClean="0">
                <a:ln>
                  <a:solidFill>
                    <a:schemeClr val="bg1"/>
                  </a:solidFill>
                </a:ln>
                <a:effectLst>
                  <a:glow rad="101600">
                    <a:schemeClr val="accent5">
                      <a:satMod val="175000"/>
                      <a:alpha val="40000"/>
                    </a:schemeClr>
                  </a:glow>
                </a:effectLst>
                <a:latin typeface="Goudita SF"/>
              </a:rPr>
              <a:t>Bright image – Refers to the extraordinary splendor of it’s shining metal</a:t>
            </a:r>
          </a:p>
          <a:p>
            <a:r>
              <a:rPr lang="en-US" sz="3000" b="1" dirty="0" smtClean="0">
                <a:ln>
                  <a:solidFill>
                    <a:schemeClr val="bg1"/>
                  </a:solidFill>
                </a:ln>
                <a:effectLst>
                  <a:glow rad="101600">
                    <a:schemeClr val="accent5">
                      <a:satMod val="175000"/>
                      <a:alpha val="40000"/>
                    </a:schemeClr>
                  </a:glow>
                </a:effectLst>
                <a:latin typeface="Goudita SF"/>
              </a:rPr>
              <a:t>Terrible image – Refers to the terrifying appearance of the image</a:t>
            </a:r>
          </a:p>
          <a:p>
            <a:r>
              <a:rPr lang="en-US" sz="3000" b="1" dirty="0" smtClean="0">
                <a:ln>
                  <a:solidFill>
                    <a:schemeClr val="bg1"/>
                  </a:solidFill>
                </a:ln>
                <a:effectLst>
                  <a:glow rad="101600">
                    <a:schemeClr val="accent5">
                      <a:satMod val="175000"/>
                      <a:alpha val="40000"/>
                    </a:schemeClr>
                  </a:glow>
                </a:effectLst>
                <a:latin typeface="Goudita SF"/>
              </a:rPr>
              <a:t>Manly image – Head of gold / chest and arms of silver / belly and thighs of brass / legs of iron/ feet mixed with iron and clay</a:t>
            </a:r>
            <a:endParaRPr lang="en-US" sz="3000" b="1" dirty="0">
              <a:ln>
                <a:solidFill>
                  <a:schemeClr val="bg1"/>
                </a:solidFill>
              </a:ln>
              <a:effectLst>
                <a:glow rad="101600">
                  <a:schemeClr val="accent5">
                    <a:satMod val="175000"/>
                    <a:alpha val="40000"/>
                  </a:schemeClr>
                </a:glow>
              </a:effectLst>
              <a:latin typeface="Goudita SF"/>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Prophecy pictures\Dan Whites\scan0066.jpg"/>
          <p:cNvPicPr>
            <a:picLocks noChangeAspect="1" noChangeArrowheads="1"/>
          </p:cNvPicPr>
          <p:nvPr/>
        </p:nvPicPr>
        <p:blipFill>
          <a:blip r:embed="rId3">
            <a:lum bright="-20000"/>
          </a:blip>
          <a:srcRect/>
          <a:stretch>
            <a:fillRect/>
          </a:stretch>
        </p:blipFill>
        <p:spPr bwMode="auto">
          <a:xfrm>
            <a:off x="762000" y="0"/>
            <a:ext cx="7560839"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Ptr. Daniel White\Pictures\Prophecy pictures\Dan Whites\scan0024.jpg"/>
          <p:cNvPicPr>
            <a:picLocks noChangeAspect="1" noChangeArrowheads="1"/>
          </p:cNvPicPr>
          <p:nvPr/>
        </p:nvPicPr>
        <p:blipFill>
          <a:blip r:embed="rId3"/>
          <a:srcRect/>
          <a:stretch>
            <a:fillRect/>
          </a:stretch>
        </p:blipFill>
        <p:spPr bwMode="auto">
          <a:xfrm>
            <a:off x="2362200" y="0"/>
            <a:ext cx="3733800" cy="5725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Users\Ptr. Daniel White\Pictures\Prophecy pictures\Dan Whites\History.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1752600" y="0"/>
            <a:ext cx="5029200" cy="6858000"/>
          </a:xfrm>
          <a:prstGeom prst="rect">
            <a:avLst/>
          </a:prstGeom>
          <a:ln>
            <a:noFill/>
          </a:ln>
          <a:effectLst>
            <a:softEdge rad="112500"/>
          </a:effec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Users\Ptr. Daniel White\Pictures\Prophecy pictures\Dan Whites\scan0075.jpg"/>
          <p:cNvPicPr>
            <a:picLocks noChangeAspect="1" noChangeArrowheads="1"/>
          </p:cNvPicPr>
          <p:nvPr/>
        </p:nvPicPr>
        <p:blipFill>
          <a:blip r:embed="rId3">
            <a:lum bright="-30000"/>
          </a:blip>
          <a:srcRect/>
          <a:stretch>
            <a:fillRect/>
          </a:stretch>
        </p:blipFill>
        <p:spPr bwMode="auto">
          <a:xfrm>
            <a:off x="2057400" y="1"/>
            <a:ext cx="5105400" cy="7010399"/>
          </a:xfrm>
          <a:prstGeom prst="rect">
            <a:avLst/>
          </a:prstGeom>
          <a:noFill/>
        </p:spPr>
      </p:pic>
      <p:sp>
        <p:nvSpPr>
          <p:cNvPr id="2" name="Title 1"/>
          <p:cNvSpPr>
            <a:spLocks noGrp="1"/>
          </p:cNvSpPr>
          <p:nvPr>
            <p:ph type="title"/>
          </p:nvPr>
        </p:nvSpPr>
        <p:spPr>
          <a:xfrm>
            <a:off x="457200" y="274638"/>
            <a:ext cx="8229600" cy="868362"/>
          </a:xfrm>
        </p:spPr>
        <p:txBody>
          <a:bodyPr>
            <a:noAutofit/>
          </a:bodyPr>
          <a:lstStyle/>
          <a:p>
            <a:r>
              <a:rPr lang="en-US" sz="3600" dirty="0" smtClean="0">
                <a:ln>
                  <a:solidFill>
                    <a:schemeClr val="bg1"/>
                  </a:solidFill>
                </a:ln>
                <a:effectLst>
                  <a:glow rad="63500">
                    <a:schemeClr val="accent6">
                      <a:satMod val="175000"/>
                      <a:alpha val="40000"/>
                    </a:schemeClr>
                  </a:glow>
                </a:effectLst>
                <a:latin typeface="Goudita SF" pitchFamily="2" charset="0"/>
              </a:rPr>
              <a:t>The vision of the stone</a:t>
            </a:r>
            <a:br>
              <a:rPr lang="en-US" sz="3600" dirty="0" smtClean="0">
                <a:ln>
                  <a:solidFill>
                    <a:schemeClr val="bg1"/>
                  </a:solidFill>
                </a:ln>
                <a:effectLst>
                  <a:glow rad="63500">
                    <a:schemeClr val="accent6">
                      <a:satMod val="175000"/>
                      <a:alpha val="40000"/>
                    </a:schemeClr>
                  </a:glow>
                </a:effectLst>
                <a:latin typeface="Goudita SF" pitchFamily="2" charset="0"/>
              </a:rPr>
            </a:br>
            <a:r>
              <a:rPr lang="en-US" sz="3600" i="1" dirty="0" smtClean="0">
                <a:ln>
                  <a:solidFill>
                    <a:schemeClr val="bg1"/>
                  </a:solidFill>
                </a:ln>
                <a:effectLst>
                  <a:glow rad="63500">
                    <a:schemeClr val="accent6">
                      <a:satMod val="175000"/>
                      <a:alpha val="40000"/>
                    </a:schemeClr>
                  </a:glow>
                </a:effectLst>
                <a:latin typeface="Goudita SF" pitchFamily="2" charset="0"/>
              </a:rPr>
              <a:t>Daniel 2:34-35</a:t>
            </a:r>
            <a:endParaRPr lang="en-US" sz="3600" i="1" dirty="0">
              <a:ln>
                <a:solidFill>
                  <a:schemeClr val="bg1"/>
                </a:solidFill>
              </a:ln>
              <a:effectLst>
                <a:glow rad="63500">
                  <a:schemeClr val="accent6">
                    <a:satMod val="175000"/>
                    <a:alpha val="40000"/>
                  </a:schemeClr>
                </a:glow>
              </a:effectLst>
              <a:latin typeface="Goudita SF" pitchFamily="2" charset="0"/>
            </a:endParaRPr>
          </a:p>
        </p:txBody>
      </p:sp>
      <p:sp>
        <p:nvSpPr>
          <p:cNvPr id="3" name="Content Placeholder 2"/>
          <p:cNvSpPr>
            <a:spLocks noGrp="1"/>
          </p:cNvSpPr>
          <p:nvPr>
            <p:ph idx="1"/>
          </p:nvPr>
        </p:nvSpPr>
        <p:spPr>
          <a:xfrm>
            <a:off x="457200" y="1447800"/>
            <a:ext cx="8229600" cy="4724400"/>
          </a:xfrm>
        </p:spPr>
        <p:txBody>
          <a:bodyPr>
            <a:noAutofit/>
          </a:bodyPr>
          <a:lstStyle/>
          <a:p>
            <a:r>
              <a:rPr lang="en-US" sz="2400" b="1" dirty="0" smtClean="0">
                <a:ln>
                  <a:solidFill>
                    <a:schemeClr val="bg1"/>
                  </a:solidFill>
                </a:ln>
                <a:effectLst>
                  <a:glow rad="63500">
                    <a:schemeClr val="accent6">
                      <a:satMod val="175000"/>
                      <a:alpha val="40000"/>
                    </a:schemeClr>
                  </a:glow>
                </a:effectLst>
                <a:latin typeface="Goudita SF" pitchFamily="2" charset="0"/>
              </a:rPr>
              <a:t>The stone was “cut out without hands” – This stone was formed by God without human power or assistance</a:t>
            </a:r>
          </a:p>
          <a:p>
            <a:r>
              <a:rPr lang="en-US" sz="2400" b="1" dirty="0" smtClean="0">
                <a:ln>
                  <a:solidFill>
                    <a:schemeClr val="bg1"/>
                  </a:solidFill>
                </a:ln>
                <a:effectLst>
                  <a:glow rad="63500">
                    <a:schemeClr val="accent6">
                      <a:satMod val="175000"/>
                      <a:alpha val="40000"/>
                    </a:schemeClr>
                  </a:glow>
                </a:effectLst>
                <a:latin typeface="Goudita SF" pitchFamily="2" charset="0"/>
              </a:rPr>
              <a:t>The stone struck the great image directly upon the feet of iron and clay</a:t>
            </a:r>
          </a:p>
          <a:p>
            <a:r>
              <a:rPr lang="en-US" sz="2400" b="1" dirty="0" smtClean="0">
                <a:ln>
                  <a:solidFill>
                    <a:schemeClr val="bg1"/>
                  </a:solidFill>
                </a:ln>
                <a:effectLst>
                  <a:glow rad="63500">
                    <a:schemeClr val="accent6">
                      <a:satMod val="175000"/>
                      <a:alpha val="40000"/>
                    </a:schemeClr>
                  </a:glow>
                </a:effectLst>
                <a:latin typeface="Goudita SF" pitchFamily="2" charset="0"/>
              </a:rPr>
              <a:t>The stone “break” (crushed) the image into pieces</a:t>
            </a:r>
          </a:p>
          <a:p>
            <a:r>
              <a:rPr lang="en-US" sz="2400" b="1" dirty="0" smtClean="0">
                <a:ln>
                  <a:solidFill>
                    <a:schemeClr val="bg1"/>
                  </a:solidFill>
                </a:ln>
                <a:effectLst>
                  <a:glow rad="63500">
                    <a:schemeClr val="accent6">
                      <a:satMod val="175000"/>
                      <a:alpha val="40000"/>
                    </a:schemeClr>
                  </a:glow>
                </a:effectLst>
                <a:latin typeface="Goudita SF" pitchFamily="2" charset="0"/>
              </a:rPr>
              <a:t>The stone reduced the metal to power – “like the chaff of the summer threshingfloors; and the wind carried them away; that no place was found for them.” (no trace left)</a:t>
            </a:r>
          </a:p>
          <a:p>
            <a:r>
              <a:rPr lang="en-US" sz="2400" b="1" dirty="0" smtClean="0">
                <a:ln>
                  <a:solidFill>
                    <a:schemeClr val="bg1"/>
                  </a:solidFill>
                </a:ln>
                <a:effectLst>
                  <a:glow rad="63500">
                    <a:schemeClr val="accent6">
                      <a:satMod val="175000"/>
                      <a:alpha val="40000"/>
                    </a:schemeClr>
                  </a:glow>
                </a:effectLst>
                <a:latin typeface="Goudita SF" pitchFamily="2" charset="0"/>
              </a:rPr>
              <a:t>The stone which had smitten the image grew to such a gigantic proportion that it became a huge mountain which filed the whole earth</a:t>
            </a:r>
            <a:endParaRPr lang="en-US" sz="2400" b="1" dirty="0">
              <a:ln>
                <a:solidFill>
                  <a:schemeClr val="bg1"/>
                </a:solidFill>
              </a:ln>
              <a:effectLst>
                <a:glow rad="63500">
                  <a:schemeClr val="accent6">
                    <a:satMod val="175000"/>
                    <a:alpha val="40000"/>
                  </a:schemeClr>
                </a:glow>
              </a:effectLst>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2"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2"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Users\Ptr. Daniel White\Pictures\Prophecy pictures\Dan Whites\Prophetic_Image.jpg"/>
          <p:cNvPicPr>
            <a:picLocks noChangeAspect="1" noChangeArrowheads="1"/>
          </p:cNvPicPr>
          <p:nvPr/>
        </p:nvPicPr>
        <p:blipFill>
          <a:blip r:embed="rId3"/>
          <a:srcRect/>
          <a:stretch>
            <a:fillRect/>
          </a:stretch>
        </p:blipFill>
        <p:spPr bwMode="auto">
          <a:xfrm>
            <a:off x="609600" y="0"/>
            <a:ext cx="26670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3657600" y="533400"/>
            <a:ext cx="5029200" cy="1752600"/>
          </a:xfrm>
        </p:spPr>
        <p:txBody>
          <a:bodyPr>
            <a:normAutofit fontScale="90000"/>
          </a:bodyPr>
          <a:lstStyle/>
          <a:p>
            <a:r>
              <a:rPr lang="en-US" dirty="0" smtClean="0">
                <a:solidFill>
                  <a:schemeClr val="bg1"/>
                </a:solidFill>
                <a:latin typeface="Goudita SF" pitchFamily="2" charset="0"/>
              </a:rPr>
              <a:t>Feet of iron </a:t>
            </a:r>
            <a:br>
              <a:rPr lang="en-US" dirty="0" smtClean="0">
                <a:solidFill>
                  <a:schemeClr val="bg1"/>
                </a:solidFill>
                <a:latin typeface="Goudita SF" pitchFamily="2" charset="0"/>
              </a:rPr>
            </a:br>
            <a:r>
              <a:rPr lang="en-US" dirty="0" smtClean="0">
                <a:solidFill>
                  <a:schemeClr val="bg1"/>
                </a:solidFill>
                <a:latin typeface="Goudita SF" pitchFamily="2" charset="0"/>
              </a:rPr>
              <a:t>and clay </a:t>
            </a:r>
            <a:br>
              <a:rPr lang="en-US" dirty="0" smtClean="0">
                <a:solidFill>
                  <a:schemeClr val="bg1"/>
                </a:solidFill>
                <a:latin typeface="Goudita SF" pitchFamily="2" charset="0"/>
              </a:rPr>
            </a:br>
            <a:r>
              <a:rPr lang="en-US" sz="3600" i="1" dirty="0" smtClean="0">
                <a:solidFill>
                  <a:schemeClr val="bg1"/>
                </a:solidFill>
                <a:latin typeface="Goudita SF" pitchFamily="2" charset="0"/>
              </a:rPr>
              <a:t>Daniel 2:41-43</a:t>
            </a:r>
            <a:endParaRPr lang="en-US" sz="3600" i="1" dirty="0">
              <a:solidFill>
                <a:schemeClr val="bg1"/>
              </a:solidFill>
              <a:latin typeface="Goudita SF" pitchFamily="2" charset="0"/>
            </a:endParaRPr>
          </a:p>
        </p:txBody>
      </p:sp>
      <p:sp>
        <p:nvSpPr>
          <p:cNvPr id="4" name="Content Placeholder 3"/>
          <p:cNvSpPr>
            <a:spLocks noGrp="1"/>
          </p:cNvSpPr>
          <p:nvPr>
            <p:ph idx="1"/>
          </p:nvPr>
        </p:nvSpPr>
        <p:spPr>
          <a:xfrm>
            <a:off x="3505200" y="2667000"/>
            <a:ext cx="5181600" cy="3459163"/>
          </a:xfrm>
        </p:spPr>
        <p:txBody>
          <a:bodyPr>
            <a:normAutofit fontScale="92500" lnSpcReduction="10000"/>
          </a:bodyPr>
          <a:lstStyle/>
          <a:p>
            <a:r>
              <a:rPr lang="en-US" dirty="0" smtClean="0">
                <a:solidFill>
                  <a:schemeClr val="bg1"/>
                </a:solidFill>
                <a:latin typeface="Goudita SF" pitchFamily="2" charset="0"/>
              </a:rPr>
              <a:t>Revived Roman Empire</a:t>
            </a:r>
          </a:p>
          <a:p>
            <a:r>
              <a:rPr lang="en-US" dirty="0" smtClean="0">
                <a:solidFill>
                  <a:schemeClr val="bg1"/>
                </a:solidFill>
                <a:latin typeface="Goudita SF" pitchFamily="2" charset="0"/>
              </a:rPr>
              <a:t>10 Nation Federation over which the Anti-Christ will rule during the Tribulation </a:t>
            </a:r>
          </a:p>
          <a:p>
            <a:r>
              <a:rPr lang="en-US" dirty="0" smtClean="0">
                <a:solidFill>
                  <a:schemeClr val="bg1"/>
                </a:solidFill>
                <a:latin typeface="Goudita SF" pitchFamily="2" charset="0"/>
              </a:rPr>
              <a:t>Clay = weak nation</a:t>
            </a:r>
          </a:p>
          <a:p>
            <a:r>
              <a:rPr lang="en-US" dirty="0" smtClean="0">
                <a:solidFill>
                  <a:schemeClr val="bg1"/>
                </a:solidFill>
                <a:latin typeface="Goudita SF" pitchFamily="2" charset="0"/>
              </a:rPr>
              <a:t>Iron = strong nations</a:t>
            </a:r>
          </a:p>
          <a:p>
            <a:r>
              <a:rPr lang="en-US" i="1" dirty="0" smtClean="0">
                <a:solidFill>
                  <a:schemeClr val="bg1"/>
                </a:solidFill>
                <a:latin typeface="Goudita SF" pitchFamily="2" charset="0"/>
              </a:rPr>
              <a:t>(Revelation 13:1-2; 17:12)</a:t>
            </a:r>
            <a:endParaRPr lang="en-US" i="1" dirty="0">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Pictures\1-Bib Pics-Ot\Nebuchadnezzar\scan0076.jpg"/>
          <p:cNvPicPr>
            <a:picLocks noChangeAspect="1" noChangeArrowheads="1"/>
          </p:cNvPicPr>
          <p:nvPr/>
        </p:nvPicPr>
        <p:blipFill>
          <a:blip r:embed="rId3"/>
          <a:srcRect/>
          <a:stretch>
            <a:fillRect/>
          </a:stretch>
        </p:blipFill>
        <p:spPr bwMode="auto">
          <a:xfrm>
            <a:off x="1828800" y="381000"/>
            <a:ext cx="4876800" cy="6248400"/>
          </a:xfrm>
          <a:prstGeom prst="rect">
            <a:avLst/>
          </a:prstGeom>
          <a:noFill/>
        </p:spPr>
      </p:pic>
      <p:sp>
        <p:nvSpPr>
          <p:cNvPr id="2" name="Title 1"/>
          <p:cNvSpPr>
            <a:spLocks noGrp="1"/>
          </p:cNvSpPr>
          <p:nvPr>
            <p:ph type="ctrTitle"/>
          </p:nvPr>
        </p:nvSpPr>
        <p:spPr>
          <a:xfrm>
            <a:off x="685800" y="228601"/>
            <a:ext cx="7772400" cy="2133599"/>
          </a:xfrm>
        </p:spPr>
        <p:txBody>
          <a:bodyPr>
            <a:normAutofit fontScale="90000"/>
          </a:bodyPr>
          <a:lstStyle/>
          <a:p>
            <a:r>
              <a:rPr lang="en-US" b="1" dirty="0" smtClean="0">
                <a:ln>
                  <a:solidFill>
                    <a:schemeClr val="tx1"/>
                  </a:solidFill>
                </a:ln>
                <a:solidFill>
                  <a:schemeClr val="bg1"/>
                </a:solidFill>
                <a:latin typeface="Goudita SF" pitchFamily="2" charset="0"/>
              </a:rPr>
              <a:t>Explanation of Daniel 2:43</a:t>
            </a:r>
            <a:br>
              <a:rPr lang="en-US" b="1" dirty="0" smtClean="0">
                <a:ln>
                  <a:solidFill>
                    <a:schemeClr val="tx1"/>
                  </a:solidFill>
                </a:ln>
                <a:solidFill>
                  <a:schemeClr val="bg1"/>
                </a:solidFill>
                <a:latin typeface="Goudita SF" pitchFamily="2" charset="0"/>
              </a:rPr>
            </a:br>
            <a:r>
              <a:rPr lang="en-US" sz="3600" b="1" i="1" dirty="0" smtClean="0">
                <a:ln>
                  <a:solidFill>
                    <a:schemeClr val="tx1"/>
                  </a:solidFill>
                </a:ln>
                <a:solidFill>
                  <a:schemeClr val="bg1"/>
                </a:solidFill>
                <a:latin typeface="Goudita SF" pitchFamily="2" charset="0"/>
              </a:rPr>
              <a:t>“…they mingle themselves with the seed of men.”</a:t>
            </a:r>
            <a:r>
              <a:rPr lang="en-US" b="1" dirty="0" smtClean="0">
                <a:ln>
                  <a:solidFill>
                    <a:schemeClr val="tx1"/>
                  </a:solidFill>
                </a:ln>
                <a:solidFill>
                  <a:schemeClr val="bg1"/>
                </a:solidFill>
                <a:latin typeface="Goudita SF" pitchFamily="2" charset="0"/>
              </a:rPr>
              <a:t/>
            </a:r>
            <a:br>
              <a:rPr lang="en-US" b="1" dirty="0" smtClean="0">
                <a:ln>
                  <a:solidFill>
                    <a:schemeClr val="tx1"/>
                  </a:solidFill>
                </a:ln>
                <a:solidFill>
                  <a:schemeClr val="bg1"/>
                </a:solidFill>
                <a:latin typeface="Goudita SF" pitchFamily="2" charset="0"/>
              </a:rPr>
            </a:br>
            <a:endParaRPr lang="en-US" b="1" dirty="0">
              <a:ln>
                <a:solidFill>
                  <a:schemeClr val="tx1"/>
                </a:solidFill>
              </a:ln>
              <a:solidFill>
                <a:schemeClr val="bg1"/>
              </a:solidFill>
              <a:latin typeface="Goudita SF" pitchFamily="2" charset="0"/>
            </a:endParaRPr>
          </a:p>
        </p:txBody>
      </p:sp>
      <p:sp>
        <p:nvSpPr>
          <p:cNvPr id="3" name="Subtitle 2"/>
          <p:cNvSpPr>
            <a:spLocks noGrp="1"/>
          </p:cNvSpPr>
          <p:nvPr>
            <p:ph type="subTitle" idx="1"/>
          </p:nvPr>
        </p:nvSpPr>
        <p:spPr>
          <a:xfrm>
            <a:off x="304800" y="2286000"/>
            <a:ext cx="8534400" cy="4038600"/>
          </a:xfrm>
        </p:spPr>
        <p:txBody>
          <a:bodyPr>
            <a:normAutofit fontScale="92500" lnSpcReduction="10000"/>
          </a:bodyPr>
          <a:lstStyle/>
          <a:p>
            <a:r>
              <a:rPr lang="en-US" sz="3600" b="1" dirty="0" smtClean="0">
                <a:ln>
                  <a:solidFill>
                    <a:schemeClr val="tx1"/>
                  </a:solidFill>
                </a:ln>
                <a:solidFill>
                  <a:schemeClr val="bg1"/>
                </a:solidFill>
                <a:latin typeface="Goudita SF" pitchFamily="2" charset="0"/>
              </a:rPr>
              <a:t>The mingling is the uniting of governments with the </a:t>
            </a:r>
            <a:r>
              <a:rPr lang="en-US" sz="3600" b="1" i="1" dirty="0" smtClean="0">
                <a:ln>
                  <a:solidFill>
                    <a:schemeClr val="tx1"/>
                  </a:solidFill>
                </a:ln>
                <a:solidFill>
                  <a:schemeClr val="bg1"/>
                </a:solidFill>
                <a:latin typeface="Goudita SF" pitchFamily="2" charset="0"/>
              </a:rPr>
              <a:t>“seed of men”. </a:t>
            </a:r>
            <a:r>
              <a:rPr lang="en-US" sz="3600" b="1" dirty="0" smtClean="0">
                <a:ln>
                  <a:solidFill>
                    <a:schemeClr val="tx1"/>
                  </a:solidFill>
                </a:ln>
                <a:solidFill>
                  <a:schemeClr val="bg1"/>
                </a:solidFill>
                <a:latin typeface="Goudita SF" pitchFamily="2" charset="0"/>
              </a:rPr>
              <a:t>The seed refers to the sowing of a field with mixed seeds, and denotes the different nationalities that will be united together in the revived Roman Empire </a:t>
            </a:r>
          </a:p>
          <a:p>
            <a:r>
              <a:rPr lang="en-US" sz="3600" b="1" dirty="0" smtClean="0">
                <a:ln>
                  <a:solidFill>
                    <a:schemeClr val="tx1"/>
                  </a:solidFill>
                </a:ln>
                <a:solidFill>
                  <a:schemeClr val="bg1"/>
                </a:solidFill>
                <a:latin typeface="Goudita SF" pitchFamily="2" charset="0"/>
              </a:rPr>
              <a:t>(United Nations)</a:t>
            </a:r>
          </a:p>
          <a:p>
            <a:r>
              <a:rPr lang="en-US" sz="3600" b="1" dirty="0" smtClean="0">
                <a:ln>
                  <a:solidFill>
                    <a:schemeClr val="tx1"/>
                  </a:solidFill>
                </a:ln>
                <a:solidFill>
                  <a:schemeClr val="bg1"/>
                </a:solidFill>
                <a:latin typeface="Goudita SF" pitchFamily="2" charset="0"/>
              </a:rPr>
              <a:t>One world government.</a:t>
            </a:r>
            <a:endParaRPr lang="en-US" sz="3600" b="1" dirty="0">
              <a:ln>
                <a:solidFill>
                  <a:schemeClr val="tx1"/>
                </a:solidFill>
              </a:ln>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2000"/>
                                        <p:tgtEl>
                                          <p:spTgt spid="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3352800" y="304800"/>
            <a:ext cx="5105400" cy="3581400"/>
          </a:xfrm>
        </p:spPr>
        <p:txBody>
          <a:bodyPr>
            <a:normAutofit/>
          </a:bodyPr>
          <a:lstStyle/>
          <a:p>
            <a:r>
              <a:rPr lang="en-US" sz="3200" i="1" dirty="0" smtClean="0">
                <a:solidFill>
                  <a:schemeClr val="bg1"/>
                </a:solidFill>
                <a:latin typeface="Goudita SF" pitchFamily="2" charset="0"/>
              </a:rPr>
              <a:t>“Behold, a King shall reign in righteousness, and princes shall rule in judgment…as the shadow of a great rock in a weary land.” (Isaiah 32:1-2)</a:t>
            </a:r>
            <a:endParaRPr lang="en-US" sz="3200" i="1" dirty="0">
              <a:solidFill>
                <a:schemeClr val="bg1"/>
              </a:solidFill>
              <a:latin typeface="Goudita SF" pitchFamily="2" charset="0"/>
            </a:endParaRPr>
          </a:p>
        </p:txBody>
      </p:sp>
      <p:sp>
        <p:nvSpPr>
          <p:cNvPr id="5" name="Subtitle 4"/>
          <p:cNvSpPr>
            <a:spLocks noGrp="1"/>
          </p:cNvSpPr>
          <p:nvPr>
            <p:ph type="subTitle" idx="1"/>
          </p:nvPr>
        </p:nvSpPr>
        <p:spPr>
          <a:xfrm>
            <a:off x="0" y="4495800"/>
            <a:ext cx="9144000" cy="1905000"/>
          </a:xfrm>
        </p:spPr>
        <p:txBody>
          <a:bodyPr>
            <a:normAutofit/>
          </a:bodyPr>
          <a:lstStyle/>
          <a:p>
            <a:r>
              <a:rPr lang="en-US" i="1" dirty="0" smtClean="0">
                <a:solidFill>
                  <a:schemeClr val="bg1"/>
                </a:solidFill>
                <a:latin typeface="Goudita SF" pitchFamily="2" charset="0"/>
              </a:rPr>
              <a:t>“Upon this rock I will build my church; and the gates of hell shall not prevail against it.” </a:t>
            </a:r>
          </a:p>
          <a:p>
            <a:r>
              <a:rPr lang="en-US" i="1" dirty="0" smtClean="0">
                <a:solidFill>
                  <a:schemeClr val="bg1"/>
                </a:solidFill>
                <a:latin typeface="Goudita SF" pitchFamily="2" charset="0"/>
              </a:rPr>
              <a:t>(Matthew 16:18)</a:t>
            </a:r>
          </a:p>
        </p:txBody>
      </p:sp>
      <p:pic>
        <p:nvPicPr>
          <p:cNvPr id="18435" name="Picture 3" descr="C:\Users\Ptr. Daniel White\Pictures\Prophecy pictures\Dan Whites\scan0057.jpg"/>
          <p:cNvPicPr>
            <a:picLocks noChangeAspect="1" noChangeArrowheads="1"/>
          </p:cNvPicPr>
          <p:nvPr/>
        </p:nvPicPr>
        <p:blipFill>
          <a:blip r:embed="rId3" cstate="print"/>
          <a:srcRect/>
          <a:stretch>
            <a:fillRect/>
          </a:stretch>
        </p:blipFill>
        <p:spPr bwMode="auto">
          <a:xfrm>
            <a:off x="228599" y="1"/>
            <a:ext cx="3156625" cy="3904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amond(in)">
                                      <p:cBhvr>
                                        <p:cTn id="7" dur="20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C:\Users\Ptr. Daniel White\Pictures\Prophecy pictures\Dan Whites\the-crucifixion.jpg"/>
          <p:cNvPicPr>
            <a:picLocks noChangeAspect="1" noChangeArrowheads="1"/>
          </p:cNvPicPr>
          <p:nvPr/>
        </p:nvPicPr>
        <p:blipFill>
          <a:blip r:embed="rId3"/>
          <a:srcRect/>
          <a:stretch>
            <a:fillRect/>
          </a:stretch>
        </p:blipFill>
        <p:spPr bwMode="auto">
          <a:xfrm>
            <a:off x="457200" y="152400"/>
            <a:ext cx="4191000" cy="579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ctrTitle"/>
          </p:nvPr>
        </p:nvSpPr>
        <p:spPr>
          <a:xfrm>
            <a:off x="4953000" y="228600"/>
            <a:ext cx="4038600" cy="6400799"/>
          </a:xfrm>
        </p:spPr>
        <p:txBody>
          <a:bodyPr>
            <a:normAutofit/>
          </a:bodyPr>
          <a:lstStyle/>
          <a:p>
            <a:r>
              <a:rPr lang="en-US" sz="3200" i="1" dirty="0" smtClean="0">
                <a:solidFill>
                  <a:schemeClr val="bg1"/>
                </a:solidFill>
              </a:rPr>
              <a:t>“Weep not” behold the Lion of the tribe of Judah, the Root of David, hath prevailed…And (He) cried with a loud voice, as when a lion roareth…” </a:t>
            </a:r>
            <a:br>
              <a:rPr lang="en-US" sz="3200" i="1" dirty="0" smtClean="0">
                <a:solidFill>
                  <a:schemeClr val="bg1"/>
                </a:solidFill>
              </a:rPr>
            </a:br>
            <a:r>
              <a:rPr lang="en-US" sz="3200" i="1" dirty="0" smtClean="0">
                <a:solidFill>
                  <a:schemeClr val="bg1"/>
                </a:solidFill>
              </a:rPr>
              <a:t>(Revelation 5:5; 10:13)</a:t>
            </a:r>
            <a:endParaRPr lang="en-US" sz="3200" i="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Pictures\freefallbackgrounds\sun-rays-coming-out-of-the-clouds-in-a-blue-sky.jpg"/>
          <p:cNvPicPr>
            <a:picLocks noChangeAspect="1" noChangeArrowheads="1"/>
          </p:cNvPicPr>
          <p:nvPr/>
        </p:nvPicPr>
        <p:blipFill>
          <a:blip r:embed="rId3">
            <a:lum bright="-20000"/>
          </a:blip>
          <a:srcRect/>
          <a:stretch>
            <a:fillRect/>
          </a:stretch>
        </p:blipFill>
        <p:spPr bwMode="auto">
          <a:xfrm>
            <a:off x="-500063" y="-506413"/>
            <a:ext cx="9753601" cy="7364413"/>
          </a:xfrm>
          <a:prstGeom prst="rect">
            <a:avLst/>
          </a:prstGeom>
          <a:noFill/>
        </p:spPr>
      </p:pic>
      <p:sp>
        <p:nvSpPr>
          <p:cNvPr id="2" name="Title 1"/>
          <p:cNvSpPr>
            <a:spLocks noGrp="1"/>
          </p:cNvSpPr>
          <p:nvPr>
            <p:ph type="ctrTitle"/>
          </p:nvPr>
        </p:nvSpPr>
        <p:spPr>
          <a:xfrm>
            <a:off x="685800" y="381001"/>
            <a:ext cx="7772400" cy="6096000"/>
          </a:xfrm>
        </p:spPr>
        <p:txBody>
          <a:bodyPr>
            <a:normAutofit fontScale="90000"/>
          </a:bodyPr>
          <a:lstStyle/>
          <a:p>
            <a:r>
              <a:rPr lang="en-US" b="1" i="1" dirty="0" smtClean="0"/>
              <a:t>“Immediately after the tribulation of those days…then shall appear the sign of the Son of man in heaven: and then shall all the tribes of he earth mourn, and they shall see the Son of man coming in the clouds of heaven with power and great glory.” (Matthew 24:29-30)</a:t>
            </a:r>
            <a:endParaRPr lang="en-US" b="1" i="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Users\Ptr. Daniel White\Pictures\1-Bib Pics-Ot\Nebuchadnezzar\Boasting Greatness 85-297.jpg"/>
          <p:cNvPicPr>
            <a:picLocks noChangeAspect="1" noChangeArrowheads="1"/>
          </p:cNvPicPr>
          <p:nvPr/>
        </p:nvPicPr>
        <p:blipFill>
          <a:blip r:embed="rId3"/>
          <a:srcRect/>
          <a:stretch>
            <a:fillRect/>
          </a:stretch>
        </p:blipFill>
        <p:spPr bwMode="auto">
          <a:xfrm>
            <a:off x="1447800" y="0"/>
            <a:ext cx="5980112"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8" name="Picture 6" descr="C:\Users\Ptr. Daniel White\Pictures\Prophecy pictures\Dan Whites\scan0155.jpg"/>
          <p:cNvPicPr>
            <a:picLocks noChangeAspect="1" noChangeArrowheads="1"/>
          </p:cNvPicPr>
          <p:nvPr/>
        </p:nvPicPr>
        <p:blipFill>
          <a:blip r:embed="rId3"/>
          <a:srcRect/>
          <a:stretch>
            <a:fillRect/>
          </a:stretch>
        </p:blipFill>
        <p:spPr bwMode="auto">
          <a:xfrm>
            <a:off x="5714999" y="3777979"/>
            <a:ext cx="3429001" cy="2851421"/>
          </a:xfrm>
          <a:prstGeom prst="rect">
            <a:avLst/>
          </a:prstGeom>
          <a:ln>
            <a:noFill/>
          </a:ln>
          <a:effectLst>
            <a:softEdge rad="112500"/>
          </a:effectLst>
        </p:spPr>
      </p:pic>
      <p:pic>
        <p:nvPicPr>
          <p:cNvPr id="13315" name="Picture 3" descr="C:\Users\Ptr. Daniel White\Pictures\Prophecy pictures\revation\second-coming.jpg"/>
          <p:cNvPicPr>
            <a:picLocks noChangeAspect="1" noChangeArrowheads="1"/>
          </p:cNvPicPr>
          <p:nvPr/>
        </p:nvPicPr>
        <p:blipFill>
          <a:blip r:embed="rId4"/>
          <a:srcRect/>
          <a:stretch>
            <a:fillRect/>
          </a:stretch>
        </p:blipFill>
        <p:spPr bwMode="auto">
          <a:xfrm>
            <a:off x="0" y="0"/>
            <a:ext cx="3060440" cy="3657600"/>
          </a:xfrm>
          <a:prstGeom prst="rect">
            <a:avLst/>
          </a:prstGeom>
          <a:ln>
            <a:noFill/>
          </a:ln>
          <a:effectLst>
            <a:softEdge rad="112500"/>
          </a:effectLst>
        </p:spPr>
      </p:pic>
      <p:pic>
        <p:nvPicPr>
          <p:cNvPr id="13320" name="Picture 8" descr="C:\Users\Ptr. Daniel White\Pictures\Prophecy pictures\Dan Whites\LordHorse-19.jpg"/>
          <p:cNvPicPr>
            <a:picLocks noChangeAspect="1" noChangeArrowheads="1"/>
          </p:cNvPicPr>
          <p:nvPr/>
        </p:nvPicPr>
        <p:blipFill>
          <a:blip r:embed="rId5"/>
          <a:srcRect/>
          <a:stretch>
            <a:fillRect/>
          </a:stretch>
        </p:blipFill>
        <p:spPr bwMode="auto">
          <a:xfrm>
            <a:off x="2856467" y="228600"/>
            <a:ext cx="3620533" cy="3505200"/>
          </a:xfrm>
          <a:prstGeom prst="rect">
            <a:avLst/>
          </a:prstGeom>
          <a:ln>
            <a:noFill/>
          </a:ln>
          <a:effectLst>
            <a:softEdge rad="112500"/>
          </a:effectLst>
        </p:spPr>
      </p:pic>
      <p:pic>
        <p:nvPicPr>
          <p:cNvPr id="13321" name="Picture 9" descr="C:\Users\Ptr. Daniel White\Pictures\Prophecy pictures\Dan Whites\white_horse.jpg"/>
          <p:cNvPicPr>
            <a:picLocks noChangeAspect="1" noChangeArrowheads="1"/>
          </p:cNvPicPr>
          <p:nvPr/>
        </p:nvPicPr>
        <p:blipFill>
          <a:blip r:embed="rId6"/>
          <a:srcRect/>
          <a:stretch>
            <a:fillRect/>
          </a:stretch>
        </p:blipFill>
        <p:spPr bwMode="auto">
          <a:xfrm>
            <a:off x="49212" y="3431951"/>
            <a:ext cx="2541588" cy="3356199"/>
          </a:xfrm>
          <a:prstGeom prst="rect">
            <a:avLst/>
          </a:prstGeom>
          <a:ln>
            <a:noFill/>
          </a:ln>
          <a:effectLst>
            <a:softEdge rad="112500"/>
          </a:effectLst>
        </p:spPr>
      </p:pic>
      <p:pic>
        <p:nvPicPr>
          <p:cNvPr id="13316" name="Picture 4" descr="C:\Users\Ptr. Daniel White\Pictures\Prophecy pictures\Dan Whites\Return_Christ.jpg"/>
          <p:cNvPicPr>
            <a:picLocks noChangeAspect="1" noChangeArrowheads="1"/>
          </p:cNvPicPr>
          <p:nvPr/>
        </p:nvPicPr>
        <p:blipFill>
          <a:blip r:embed="rId7"/>
          <a:srcRect/>
          <a:stretch>
            <a:fillRect/>
          </a:stretch>
        </p:blipFill>
        <p:spPr bwMode="auto">
          <a:xfrm>
            <a:off x="6172200" y="63499"/>
            <a:ext cx="2514600" cy="4056289"/>
          </a:xfrm>
          <a:prstGeom prst="rect">
            <a:avLst/>
          </a:prstGeom>
          <a:noFill/>
          <a:effectLst>
            <a:softEdge rad="317500"/>
          </a:effectLst>
        </p:spPr>
      </p:pic>
      <p:pic>
        <p:nvPicPr>
          <p:cNvPr id="13314" name="Picture 2" descr="C:\Users\Ptr. Daniel White\Pictures\Prophecy pictures\revation\TKC.jpg"/>
          <p:cNvPicPr>
            <a:picLocks noChangeAspect="1" noChangeArrowheads="1"/>
          </p:cNvPicPr>
          <p:nvPr/>
        </p:nvPicPr>
        <p:blipFill>
          <a:blip r:embed="rId8"/>
          <a:srcRect/>
          <a:stretch>
            <a:fillRect/>
          </a:stretch>
        </p:blipFill>
        <p:spPr bwMode="auto">
          <a:xfrm>
            <a:off x="2295974" y="3505200"/>
            <a:ext cx="3824378" cy="28956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C:\Users\Ptr. Daniel White\Pictures\Prophecy pictures\Dan Whites\scan0127.jpg"/>
          <p:cNvPicPr>
            <a:picLocks noChangeAspect="1" noChangeArrowheads="1"/>
          </p:cNvPicPr>
          <p:nvPr/>
        </p:nvPicPr>
        <p:blipFill>
          <a:blip r:embed="rId3">
            <a:lum bright="-20000"/>
          </a:blip>
          <a:srcRect/>
          <a:stretch>
            <a:fillRect/>
          </a:stretch>
        </p:blipFill>
        <p:spPr bwMode="auto">
          <a:xfrm>
            <a:off x="0" y="457200"/>
            <a:ext cx="9141177" cy="5257800"/>
          </a:xfrm>
          <a:prstGeom prst="rect">
            <a:avLst/>
          </a:prstGeom>
          <a:noFill/>
        </p:spPr>
      </p:pic>
      <p:sp>
        <p:nvSpPr>
          <p:cNvPr id="3" name="Title 2"/>
          <p:cNvSpPr>
            <a:spLocks noGrp="1"/>
          </p:cNvSpPr>
          <p:nvPr>
            <p:ph type="ctrTitle"/>
          </p:nvPr>
        </p:nvSpPr>
        <p:spPr>
          <a:xfrm>
            <a:off x="609600" y="381000"/>
            <a:ext cx="7772400" cy="5562600"/>
          </a:xfrm>
        </p:spPr>
        <p:txBody>
          <a:bodyPr>
            <a:normAutofit/>
          </a:bodyPr>
          <a:lstStyle/>
          <a:p>
            <a:r>
              <a:rPr lang="en-US" sz="2800" b="1" i="1" dirty="0" smtClean="0">
                <a:ln>
                  <a:solidFill>
                    <a:schemeClr val="accent6">
                      <a:lumMod val="75000"/>
                    </a:schemeClr>
                  </a:solidFill>
                </a:ln>
                <a:latin typeface="Goudita SF" pitchFamily="2" charset="0"/>
              </a:rPr>
              <a:t>“The kings of the earth set themselves, and the rulers take counsel together, against the Lord, and against His Anointed, saying , let us break their bands asunder, and cast away their cords from us. He that sitteth in the heavens shall laugh: the Lord shall have them in derision. Then shall He speak to them in his wrath…thou shalt break them with a rod of iron; thou shalt dash them in pieces like a potter’s vessel.” </a:t>
            </a:r>
            <a:br>
              <a:rPr lang="en-US" sz="2800" b="1" i="1" dirty="0" smtClean="0">
                <a:ln>
                  <a:solidFill>
                    <a:schemeClr val="accent6">
                      <a:lumMod val="75000"/>
                    </a:schemeClr>
                  </a:solidFill>
                </a:ln>
                <a:latin typeface="Goudita SF" pitchFamily="2" charset="0"/>
              </a:rPr>
            </a:br>
            <a:r>
              <a:rPr lang="en-US" sz="2800" b="1" i="1" dirty="0" smtClean="0">
                <a:ln>
                  <a:solidFill>
                    <a:schemeClr val="accent6">
                      <a:lumMod val="75000"/>
                    </a:schemeClr>
                  </a:solidFill>
                </a:ln>
                <a:latin typeface="Goudita SF" pitchFamily="2" charset="0"/>
              </a:rPr>
              <a:t>(Psalms 2:2-5, 9)</a:t>
            </a:r>
            <a:endParaRPr lang="en-US" sz="2800" b="1" i="1" dirty="0">
              <a:ln>
                <a:solidFill>
                  <a:schemeClr val="accent6">
                    <a:lumMod val="75000"/>
                  </a:schemeClr>
                </a:solidFill>
              </a:ln>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Users\Ptr. Daniel White\Pictures\Prophecy pictures\Dan Whites\white_horse.jpg"/>
          <p:cNvPicPr>
            <a:picLocks noChangeAspect="1" noChangeArrowheads="1"/>
          </p:cNvPicPr>
          <p:nvPr/>
        </p:nvPicPr>
        <p:blipFill>
          <a:blip r:embed="rId3">
            <a:lum bright="-20000"/>
          </a:blip>
          <a:srcRect/>
          <a:stretch>
            <a:fillRect/>
          </a:stretch>
        </p:blipFill>
        <p:spPr bwMode="auto">
          <a:xfrm>
            <a:off x="228600" y="228600"/>
            <a:ext cx="3505199"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p:cNvSpPr>
            <a:spLocks noGrp="1"/>
          </p:cNvSpPr>
          <p:nvPr>
            <p:ph type="ctrTitle"/>
          </p:nvPr>
        </p:nvSpPr>
        <p:spPr>
          <a:xfrm>
            <a:off x="4114800" y="609599"/>
            <a:ext cx="4343400" cy="5334001"/>
          </a:xfrm>
        </p:spPr>
        <p:txBody>
          <a:bodyPr>
            <a:normAutofit fontScale="90000"/>
          </a:bodyPr>
          <a:lstStyle/>
          <a:p>
            <a:r>
              <a:rPr lang="en-US" sz="3400" b="1" i="1" dirty="0" smtClean="0">
                <a:solidFill>
                  <a:schemeClr val="bg1"/>
                </a:solidFill>
                <a:latin typeface="Goudita SF" pitchFamily="2" charset="0"/>
              </a:rPr>
              <a:t>“These </a:t>
            </a:r>
            <a:r>
              <a:rPr lang="en-US" sz="3400" b="1" dirty="0" smtClean="0">
                <a:solidFill>
                  <a:schemeClr val="bg1"/>
                </a:solidFill>
                <a:latin typeface="Goudita SF" pitchFamily="2" charset="0"/>
              </a:rPr>
              <a:t>(Anti-Christ and kings of the earth) </a:t>
            </a:r>
            <a:r>
              <a:rPr lang="en-US" sz="3400" b="1" i="1" dirty="0" smtClean="0">
                <a:solidFill>
                  <a:schemeClr val="bg1"/>
                </a:solidFill>
                <a:latin typeface="Goudita SF" pitchFamily="2" charset="0"/>
              </a:rPr>
              <a:t>shall make war with the Lamb, and the Lamb shall overcome them: For He is the Lord of lords and King of kings;  and they that are with Him are called, and chosen, and faithful.” (Revelation 17:14)</a:t>
            </a:r>
            <a:endParaRPr lang="en-US" sz="3400" b="1" i="1" dirty="0">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ation\Wormwood-fall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itle 3"/>
          <p:cNvSpPr>
            <a:spLocks noGrp="1"/>
          </p:cNvSpPr>
          <p:nvPr>
            <p:ph type="ctrTitle"/>
          </p:nvPr>
        </p:nvSpPr>
        <p:spPr>
          <a:xfrm>
            <a:off x="685800" y="1295400"/>
            <a:ext cx="7772400" cy="4114800"/>
          </a:xfrm>
        </p:spPr>
        <p:txBody>
          <a:bodyPr>
            <a:normAutofit fontScale="90000"/>
          </a:bodyPr>
          <a:lstStyle/>
          <a:p>
            <a:r>
              <a:rPr lang="en-US" b="1" i="1" dirty="0" smtClean="0">
                <a:effectLst>
                  <a:glow rad="139700">
                    <a:schemeClr val="accent5">
                      <a:satMod val="175000"/>
                      <a:alpha val="40000"/>
                    </a:schemeClr>
                  </a:glow>
                </a:effectLst>
                <a:latin typeface="Goudita SF" pitchFamily="2" charset="0"/>
              </a:rPr>
              <a:t>“The kingdoms of this world are become the kingdoms of our Lord, and of His Christ; and He </a:t>
            </a:r>
            <a:br>
              <a:rPr lang="en-US" b="1" i="1" dirty="0" smtClean="0">
                <a:effectLst>
                  <a:glow rad="139700">
                    <a:schemeClr val="accent5">
                      <a:satMod val="175000"/>
                      <a:alpha val="40000"/>
                    </a:schemeClr>
                  </a:glow>
                </a:effectLst>
                <a:latin typeface="Goudita SF" pitchFamily="2" charset="0"/>
              </a:rPr>
            </a:br>
            <a:r>
              <a:rPr lang="en-US" b="1" i="1" dirty="0" smtClean="0">
                <a:effectLst>
                  <a:glow rad="139700">
                    <a:schemeClr val="accent5">
                      <a:satMod val="175000"/>
                      <a:alpha val="40000"/>
                    </a:schemeClr>
                  </a:glow>
                </a:effectLst>
                <a:latin typeface="Goudita SF" pitchFamily="2" charset="0"/>
              </a:rPr>
              <a:t>shall reign forever and ever…” </a:t>
            </a:r>
            <a:br>
              <a:rPr lang="en-US" b="1" i="1" dirty="0" smtClean="0">
                <a:effectLst>
                  <a:glow rad="139700">
                    <a:schemeClr val="accent5">
                      <a:satMod val="175000"/>
                      <a:alpha val="40000"/>
                    </a:schemeClr>
                  </a:glow>
                </a:effectLst>
                <a:latin typeface="Goudita SF" pitchFamily="2" charset="0"/>
              </a:rPr>
            </a:br>
            <a:r>
              <a:rPr lang="en-US" b="1" i="1" dirty="0" smtClean="0">
                <a:effectLst>
                  <a:glow rad="139700">
                    <a:schemeClr val="accent5">
                      <a:satMod val="175000"/>
                      <a:alpha val="40000"/>
                    </a:schemeClr>
                  </a:glow>
                </a:effectLst>
                <a:latin typeface="Goudita SF" pitchFamily="2" charset="0"/>
              </a:rPr>
              <a:t>(Revelation 11:15)</a:t>
            </a:r>
            <a:endParaRPr lang="en-US" b="1" i="1" dirty="0">
              <a:effectLst>
                <a:glow rad="139700">
                  <a:schemeClr val="accent5">
                    <a:satMod val="175000"/>
                    <a:alpha val="40000"/>
                  </a:schemeClr>
                </a:glow>
              </a:effectLst>
              <a:latin typeface="Goudita SF" pitchFamily="2" charset="0"/>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4" descr="C:\Users\Ptr. Daniel White\Pictures\1-Bib Pics-Ot\Daniel &amp; Bab Captvty\Daniel Interprets Dream\King gives Daniel gifts 1414-10a.jpg"/>
          <p:cNvPicPr>
            <a:picLocks noChangeAspect="1" noChangeArrowheads="1"/>
          </p:cNvPicPr>
          <p:nvPr/>
        </p:nvPicPr>
        <p:blipFill>
          <a:blip r:embed="rId3"/>
          <a:srcRect/>
          <a:stretch>
            <a:fillRect/>
          </a:stretch>
        </p:blipFill>
        <p:spPr bwMode="auto">
          <a:xfrm>
            <a:off x="1" y="1"/>
            <a:ext cx="3810000" cy="5105399"/>
          </a:xfrm>
          <a:prstGeom prst="rect">
            <a:avLst/>
          </a:prstGeom>
          <a:ln>
            <a:noFill/>
          </a:ln>
          <a:effectLst>
            <a:softEdge rad="112500"/>
          </a:effectLst>
        </p:spPr>
      </p:pic>
      <p:sp>
        <p:nvSpPr>
          <p:cNvPr id="5" name="Title 4"/>
          <p:cNvSpPr>
            <a:spLocks noGrp="1"/>
          </p:cNvSpPr>
          <p:nvPr>
            <p:ph type="ctrTitle"/>
          </p:nvPr>
        </p:nvSpPr>
        <p:spPr>
          <a:xfrm>
            <a:off x="3886200" y="0"/>
            <a:ext cx="4953000" cy="6858000"/>
          </a:xfrm>
        </p:spPr>
        <p:txBody>
          <a:bodyPr>
            <a:normAutofit/>
          </a:bodyPr>
          <a:lstStyle/>
          <a:p>
            <a:r>
              <a:rPr lang="en-US" dirty="0" smtClean="0">
                <a:solidFill>
                  <a:schemeClr val="bg1"/>
                </a:solidFill>
                <a:latin typeface="Goudita SF" pitchFamily="2" charset="0"/>
              </a:rPr>
              <a:t>Nebuchadnezzar worship Daniel and makes him ruler over the whole province of Babylon and chief over all the wise men.</a:t>
            </a:r>
            <a:endParaRPr lang="en-US" dirty="0">
              <a:solidFill>
                <a:schemeClr val="bg1"/>
              </a:solidFill>
              <a:latin typeface="Goudita SF" pitchFamily="2" charset="0"/>
            </a:endParaRPr>
          </a:p>
        </p:txBody>
      </p:sp>
      <p:sp>
        <p:nvSpPr>
          <p:cNvPr id="7" name="Subtitle 6"/>
          <p:cNvSpPr>
            <a:spLocks noGrp="1"/>
          </p:cNvSpPr>
          <p:nvPr>
            <p:ph type="subTitle" idx="1"/>
          </p:nvPr>
        </p:nvSpPr>
        <p:spPr>
          <a:xfrm>
            <a:off x="0" y="5562600"/>
            <a:ext cx="3810000" cy="1066800"/>
          </a:xfrm>
        </p:spPr>
        <p:txBody>
          <a:bodyPr/>
          <a:lstStyle/>
          <a:p>
            <a:r>
              <a:rPr lang="en-US" b="1" i="1" dirty="0" smtClean="0">
                <a:solidFill>
                  <a:schemeClr val="bg1"/>
                </a:solidFill>
                <a:latin typeface="Goudita SF" pitchFamily="2" charset="0"/>
              </a:rPr>
              <a:t>Daniel 2:46-48</a:t>
            </a:r>
            <a:endParaRPr lang="en-US" b="1" i="1" dirty="0">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linds(horizontal)">
                                      <p:cBhvr>
                                        <p:cTn id="7"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C:\Users\Ptr. Daniel White\Pictures\1-Bib Pics-Ot\Daniel &amp; Bab Captvty\Daniel Interprets Dream\3 Heb Before Neb 1144-128.jpg"/>
          <p:cNvPicPr>
            <a:picLocks noChangeAspect="1" noChangeArrowheads="1"/>
          </p:cNvPicPr>
          <p:nvPr/>
        </p:nvPicPr>
        <p:blipFill>
          <a:blip r:embed="rId3"/>
          <a:srcRect/>
          <a:stretch>
            <a:fillRect/>
          </a:stretch>
        </p:blipFill>
        <p:spPr bwMode="auto">
          <a:xfrm>
            <a:off x="1" y="-1"/>
            <a:ext cx="3962400" cy="5181601"/>
          </a:xfrm>
          <a:prstGeom prst="rect">
            <a:avLst/>
          </a:prstGeom>
          <a:noFill/>
          <a:effectLst>
            <a:softEdge rad="127000"/>
          </a:effectLst>
        </p:spPr>
      </p:pic>
      <p:sp>
        <p:nvSpPr>
          <p:cNvPr id="3" name="Title 2"/>
          <p:cNvSpPr>
            <a:spLocks noGrp="1"/>
          </p:cNvSpPr>
          <p:nvPr>
            <p:ph type="ctrTitle"/>
          </p:nvPr>
        </p:nvSpPr>
        <p:spPr>
          <a:xfrm>
            <a:off x="4114800" y="0"/>
            <a:ext cx="4648200" cy="6553200"/>
          </a:xfrm>
        </p:spPr>
        <p:txBody>
          <a:bodyPr>
            <a:normAutofit/>
          </a:bodyPr>
          <a:lstStyle/>
          <a:p>
            <a:r>
              <a:rPr lang="en-US" dirty="0" smtClean="0">
                <a:solidFill>
                  <a:schemeClr val="bg1"/>
                </a:solidFill>
                <a:latin typeface="Goudita SF" pitchFamily="2" charset="0"/>
              </a:rPr>
              <a:t>Daniel request that Shadrach, Meshach, and Abednego, be set over the affairs of the province of Babylon…and Daniel sat at the gate of the King.</a:t>
            </a:r>
            <a:endParaRPr lang="en-US" dirty="0">
              <a:solidFill>
                <a:schemeClr val="bg1"/>
              </a:solidFill>
              <a:latin typeface="Goudita SF" pitchFamily="2" charset="0"/>
            </a:endParaRPr>
          </a:p>
        </p:txBody>
      </p:sp>
      <p:sp>
        <p:nvSpPr>
          <p:cNvPr id="4" name="Subtitle 3"/>
          <p:cNvSpPr>
            <a:spLocks noGrp="1"/>
          </p:cNvSpPr>
          <p:nvPr>
            <p:ph type="subTitle" idx="1"/>
          </p:nvPr>
        </p:nvSpPr>
        <p:spPr>
          <a:xfrm>
            <a:off x="0" y="5562600"/>
            <a:ext cx="3886200" cy="914400"/>
          </a:xfrm>
        </p:spPr>
        <p:txBody>
          <a:bodyPr/>
          <a:lstStyle/>
          <a:p>
            <a:r>
              <a:rPr lang="en-US" b="1" i="1" dirty="0" smtClean="0">
                <a:solidFill>
                  <a:schemeClr val="bg1"/>
                </a:solidFill>
                <a:latin typeface="Goudita SF" pitchFamily="2" charset="0"/>
              </a:rPr>
              <a:t>Daniel 2:49</a:t>
            </a:r>
            <a:endParaRPr lang="en-US" b="1" i="1" dirty="0">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heel(4)">
                                      <p:cBhvr>
                                        <p:cTn id="7" dur="20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Ptr. Daniel White\Pictures\1-Bib Pics-Ot\Nebuchadnezzar\scan0069.jpg"/>
          <p:cNvPicPr>
            <a:picLocks noChangeAspect="1" noChangeArrowheads="1"/>
          </p:cNvPicPr>
          <p:nvPr/>
        </p:nvPicPr>
        <p:blipFill>
          <a:blip r:embed="rId3">
            <a:lum bright="-20000"/>
          </a:blip>
          <a:srcRect/>
          <a:stretch>
            <a:fillRect/>
          </a:stretch>
        </p:blipFill>
        <p:spPr bwMode="auto">
          <a:xfrm>
            <a:off x="1828800" y="0"/>
            <a:ext cx="5562601" cy="6858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Pictures\freefallbackgrounds\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098" name="Picture 2" descr="C:\Users\Ptr. Daniel White\Pictures\1-Bib Pics-Ot\Rehoboam\Rehoboam's threat 1153 vol 5-806.jpg"/>
          <p:cNvPicPr>
            <a:picLocks noChangeAspect="1" noChangeArrowheads="1"/>
          </p:cNvPicPr>
          <p:nvPr/>
        </p:nvPicPr>
        <p:blipFill>
          <a:blip r:embed="rId4">
            <a:duotone>
              <a:prstClr val="black"/>
              <a:schemeClr val="accent2">
                <a:tint val="45000"/>
                <a:satMod val="400000"/>
              </a:schemeClr>
            </a:duotone>
          </a:blip>
          <a:stretch>
            <a:fillRect/>
          </a:stretch>
        </p:blipFill>
        <p:spPr bwMode="auto">
          <a:xfrm>
            <a:off x="457199" y="609600"/>
            <a:ext cx="8305801" cy="54864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Pictures\1-Bib Pics-Ot\Nebuchadnezzar\scan0074.jpg"/>
          <p:cNvPicPr>
            <a:picLocks noChangeAspect="1" noChangeArrowheads="1"/>
          </p:cNvPicPr>
          <p:nvPr/>
        </p:nvPicPr>
        <p:blipFill>
          <a:blip r:embed="rId3">
            <a:lum bright="-20000"/>
          </a:blip>
          <a:srcRect/>
          <a:stretch>
            <a:fillRect/>
          </a:stretch>
        </p:blipFill>
        <p:spPr bwMode="auto">
          <a:xfrm>
            <a:off x="1828800" y="0"/>
            <a:ext cx="4572000" cy="6926570"/>
          </a:xfrm>
          <a:prstGeom prst="rect">
            <a:avLst/>
          </a:prstGeom>
          <a:noFill/>
          <a:effectLst>
            <a:softEdge rad="317500"/>
          </a:effectLst>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Ptr. Daniel White\Pictures\1-Bib Pics-Ot\Nebuchadnezzar\scan0070.jpg"/>
          <p:cNvPicPr>
            <a:picLocks noChangeAspect="1" noChangeArrowheads="1"/>
          </p:cNvPicPr>
          <p:nvPr/>
        </p:nvPicPr>
        <p:blipFill>
          <a:blip r:embed="rId3">
            <a:lum bright="-20000"/>
          </a:blip>
          <a:srcRect/>
          <a:stretch>
            <a:fillRect/>
          </a:stretch>
        </p:blipFill>
        <p:spPr bwMode="auto">
          <a:xfrm>
            <a:off x="1981200" y="0"/>
            <a:ext cx="4953000" cy="6870291"/>
          </a:xfrm>
          <a:prstGeom prst="rect">
            <a:avLst/>
          </a:prstGeom>
          <a:noFill/>
          <a:effectLst>
            <a:softEdge rad="317500"/>
          </a:effectLst>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1-Bib Pics-Ot\Nebuchadnezzar\scan0069.jpg"/>
          <p:cNvPicPr>
            <a:picLocks noChangeAspect="1" noChangeArrowheads="1"/>
          </p:cNvPicPr>
          <p:nvPr/>
        </p:nvPicPr>
        <p:blipFill>
          <a:blip r:embed="rId3"/>
          <a:srcRect/>
          <a:stretch>
            <a:fillRect/>
          </a:stretch>
        </p:blipFill>
        <p:spPr bwMode="auto">
          <a:xfrm>
            <a:off x="14288" y="-20216"/>
            <a:ext cx="4329112" cy="6878216"/>
          </a:xfrm>
          <a:prstGeom prst="rect">
            <a:avLst/>
          </a:prstGeom>
          <a:noFill/>
        </p:spPr>
      </p:pic>
      <p:pic>
        <p:nvPicPr>
          <p:cNvPr id="1027" name="Picture 3" descr="C:\Users\Ptr. Daniel White\Pictures\1-Bib Pics-Ot\Nebuchadnezzar\scan0070.jpg"/>
          <p:cNvPicPr>
            <a:picLocks noChangeAspect="1" noChangeArrowheads="1"/>
          </p:cNvPicPr>
          <p:nvPr/>
        </p:nvPicPr>
        <p:blipFill>
          <a:blip r:embed="rId4"/>
          <a:srcRect/>
          <a:stretch>
            <a:fillRect/>
          </a:stretch>
        </p:blipFill>
        <p:spPr bwMode="auto">
          <a:xfrm>
            <a:off x="4267200" y="0"/>
            <a:ext cx="4876800" cy="6888163"/>
          </a:xfrm>
          <a:prstGeom prst="rect">
            <a:avLst/>
          </a:prstGeom>
          <a:noFill/>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Users\Ptr. Daniel White\Pictures\1-Bib Pics-Ot\Daniel &amp; Bab Captvty\Daniel Refuses Meat\Dan &amp; Friends before Neb 26-345.jpg"/>
          <p:cNvPicPr>
            <a:picLocks noChangeAspect="1" noChangeArrowheads="1"/>
          </p:cNvPicPr>
          <p:nvPr/>
        </p:nvPicPr>
        <p:blipFill>
          <a:blip r:embed="rId3"/>
          <a:srcRect/>
          <a:stretch>
            <a:fillRect/>
          </a:stretch>
        </p:blipFill>
        <p:spPr bwMode="auto">
          <a:xfrm>
            <a:off x="1752600" y="0"/>
            <a:ext cx="5715000" cy="6857999"/>
          </a:xfrm>
          <a:prstGeom prst="rect">
            <a:avLst/>
          </a:prstGeom>
          <a:noFill/>
          <a:effectLst>
            <a:softEdge rad="317500"/>
          </a:effectLst>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jesus_king_1.jpg"/>
          <p:cNvPicPr>
            <a:picLocks noChangeAspect="1" noChangeArrowheads="1"/>
          </p:cNvPicPr>
          <p:nvPr/>
        </p:nvPicPr>
        <p:blipFill>
          <a:blip r:embed="rId3">
            <a:lum bright="-20000" contrast="30000"/>
          </a:blip>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scan0071.jpg"/>
          <p:cNvPicPr>
            <a:picLocks noChangeAspect="1" noChangeArrowheads="1"/>
          </p:cNvPicPr>
          <p:nvPr/>
        </p:nvPicPr>
        <p:blipFill>
          <a:blip r:embed="rId3"/>
          <a:srcRect/>
          <a:stretch>
            <a:fillRect/>
          </a:stretch>
        </p:blipFill>
        <p:spPr bwMode="auto">
          <a:xfrm>
            <a:off x="0" y="0"/>
            <a:ext cx="5257800" cy="6857999"/>
          </a:xfrm>
          <a:prstGeom prst="rect">
            <a:avLst/>
          </a:prstGeom>
          <a:noFill/>
        </p:spPr>
      </p:pic>
      <p:pic>
        <p:nvPicPr>
          <p:cNvPr id="2051" name="Picture 3" descr="C:\Users\Ptr. Daniel White\Pictures\1-Bib Pics-Ot\Nebuchadnezzar\Neb &amp; Dream of tree-stump_1049-141.jpg"/>
          <p:cNvPicPr>
            <a:picLocks noChangeAspect="1" noChangeArrowheads="1"/>
          </p:cNvPicPr>
          <p:nvPr/>
        </p:nvPicPr>
        <p:blipFill>
          <a:blip r:embed="rId4" cstate="print"/>
          <a:srcRect/>
          <a:stretch>
            <a:fillRect/>
          </a:stretch>
        </p:blipFill>
        <p:spPr bwMode="auto">
          <a:xfrm>
            <a:off x="5486400" y="4114800"/>
            <a:ext cx="3657600" cy="2743200"/>
          </a:xfrm>
          <a:prstGeom prst="rect">
            <a:avLst/>
          </a:prstGeom>
          <a:noFill/>
        </p:spPr>
      </p:pic>
      <p:pic>
        <p:nvPicPr>
          <p:cNvPr id="2052" name="Picture 4" descr="C:\Users\Ptr. Daniel White\Desktop\scan0073.jpg"/>
          <p:cNvPicPr>
            <a:picLocks noChangeAspect="1" noChangeArrowheads="1"/>
          </p:cNvPicPr>
          <p:nvPr/>
        </p:nvPicPr>
        <p:blipFill>
          <a:blip r:embed="rId5"/>
          <a:srcRect/>
          <a:stretch>
            <a:fillRect/>
          </a:stretch>
        </p:blipFill>
        <p:spPr bwMode="auto">
          <a:xfrm>
            <a:off x="5257800" y="0"/>
            <a:ext cx="3886200" cy="3719513"/>
          </a:xfrm>
          <a:prstGeom prst="rect">
            <a:avLst/>
          </a:prstGeom>
          <a:noFill/>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Prophecy pictures\revation\chBab-Neb_Dream_DLong.jpg"/>
          <p:cNvPicPr>
            <a:picLocks noChangeAspect="1" noChangeArrowheads="1"/>
          </p:cNvPicPr>
          <p:nvPr/>
        </p:nvPicPr>
        <p:blipFill>
          <a:blip r:embed="rId3"/>
          <a:srcRect/>
          <a:stretch>
            <a:fillRect/>
          </a:stretch>
        </p:blipFill>
        <p:spPr bwMode="auto">
          <a:xfrm>
            <a:off x="1600200" y="228600"/>
            <a:ext cx="5862697" cy="6248400"/>
          </a:xfrm>
          <a:prstGeom prst="rect">
            <a:avLst/>
          </a:prstGeom>
          <a:ln>
            <a:noFill/>
          </a:ln>
          <a:effectLst>
            <a:softEdge rad="112500"/>
          </a:effectLst>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5" name="Picture 3" descr="C:\Users\Ptr. Daniel White\Pictures\2-Bible Pics-Nt\Satan&amp;Demons\Satan in council 1194-4.jpg"/>
          <p:cNvPicPr>
            <a:picLocks noChangeAspect="1" noChangeArrowheads="1"/>
          </p:cNvPicPr>
          <p:nvPr/>
        </p:nvPicPr>
        <p:blipFill>
          <a:blip r:embed="rId3"/>
          <a:srcRect/>
          <a:stretch>
            <a:fillRect/>
          </a:stretch>
        </p:blipFill>
        <p:spPr bwMode="auto">
          <a:xfrm>
            <a:off x="381000" y="-76200"/>
            <a:ext cx="8534400" cy="6934200"/>
          </a:xfrm>
          <a:prstGeom prst="rect">
            <a:avLst/>
          </a:prstGeom>
          <a:ln>
            <a:noFill/>
          </a:ln>
          <a:effectLst>
            <a:softEdge rad="112500"/>
          </a:effectLst>
        </p:spPr>
      </p:pic>
      <p:sp>
        <p:nvSpPr>
          <p:cNvPr id="2" name="Title 1"/>
          <p:cNvSpPr>
            <a:spLocks noGrp="1"/>
          </p:cNvSpPr>
          <p:nvPr>
            <p:ph type="ctrTitle"/>
          </p:nvPr>
        </p:nvSpPr>
        <p:spPr>
          <a:xfrm>
            <a:off x="609600" y="2133600"/>
            <a:ext cx="7772400" cy="1470025"/>
          </a:xfrm>
        </p:spPr>
        <p:txBody>
          <a:bodyPr>
            <a:normAutofit/>
          </a:bodyPr>
          <a:lstStyle/>
          <a:p>
            <a:r>
              <a:rPr lang="en-US" sz="6600" b="1" dirty="0" smtClean="0">
                <a:ln>
                  <a:solidFill>
                    <a:schemeClr val="accent6">
                      <a:lumMod val="50000"/>
                    </a:schemeClr>
                  </a:solidFill>
                </a:ln>
                <a:solidFill>
                  <a:schemeClr val="bg1"/>
                </a:solidFill>
                <a:effectLst>
                  <a:glow rad="101600">
                    <a:schemeClr val="accent1">
                      <a:satMod val="175000"/>
                      <a:alpha val="40000"/>
                    </a:schemeClr>
                  </a:glow>
                </a:effectLst>
                <a:latin typeface="Goudita SF"/>
              </a:rPr>
              <a:t>Magicians</a:t>
            </a:r>
            <a:endParaRPr lang="en-US" sz="6600" b="1" dirty="0">
              <a:ln>
                <a:solidFill>
                  <a:schemeClr val="accent6">
                    <a:lumMod val="50000"/>
                  </a:schemeClr>
                </a:solidFill>
              </a:ln>
              <a:solidFill>
                <a:schemeClr val="bg1"/>
              </a:solidFill>
              <a:effectLst>
                <a:glow rad="101600">
                  <a:schemeClr val="accent1">
                    <a:satMod val="175000"/>
                    <a:alpha val="40000"/>
                  </a:schemeClr>
                </a:glow>
              </a:effectLst>
              <a:latin typeface="Goudita SF"/>
            </a:endParaRPr>
          </a:p>
        </p:txBody>
      </p:sp>
      <p:sp>
        <p:nvSpPr>
          <p:cNvPr id="3" name="Subtitle 2"/>
          <p:cNvSpPr>
            <a:spLocks noGrp="1"/>
          </p:cNvSpPr>
          <p:nvPr>
            <p:ph type="subTitle" idx="1"/>
          </p:nvPr>
        </p:nvSpPr>
        <p:spPr/>
        <p:txBody>
          <a:bodyPr>
            <a:normAutofit fontScale="77500" lnSpcReduction="20000"/>
          </a:bodyPr>
          <a:lstStyle/>
          <a:p>
            <a:r>
              <a:rPr lang="en-US" sz="4400" b="1" dirty="0" smtClean="0">
                <a:ln>
                  <a:solidFill>
                    <a:schemeClr val="accent6">
                      <a:lumMod val="50000"/>
                    </a:schemeClr>
                  </a:solidFill>
                </a:ln>
                <a:solidFill>
                  <a:schemeClr val="bg1"/>
                </a:solidFill>
                <a:effectLst>
                  <a:glow rad="101600">
                    <a:schemeClr val="accent1">
                      <a:satMod val="175000"/>
                      <a:alpha val="40000"/>
                    </a:schemeClr>
                  </a:glow>
                </a:effectLst>
                <a:latin typeface="Goudita SF"/>
              </a:rPr>
              <a:t>Experts in Magic; supernatural power to produce baffling effects or illusions by sleight of hand</a:t>
            </a:r>
            <a:endParaRPr lang="en-US" sz="4400" b="1" dirty="0">
              <a:ln>
                <a:solidFill>
                  <a:schemeClr val="accent6">
                    <a:lumMod val="50000"/>
                  </a:schemeClr>
                </a:solidFill>
              </a:ln>
              <a:solidFill>
                <a:schemeClr val="bg1"/>
              </a:solidFill>
              <a:effectLst>
                <a:glow rad="101600">
                  <a:schemeClr val="accent1">
                    <a:satMod val="175000"/>
                    <a:alpha val="40000"/>
                  </a:schemeClr>
                </a:glow>
              </a:effectLst>
              <a:latin typeface="Goudita SF"/>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C:\Users\Ptr. Daniel White\Pictures\freefallbackgrounds\majesty.jpg"/>
          <p:cNvPicPr>
            <a:picLocks noChangeAspect="1" noChangeArrowheads="1"/>
          </p:cNvPicPr>
          <p:nvPr/>
        </p:nvPicPr>
        <p:blipFill>
          <a:blip r:embed="rId3"/>
          <a:srcRect/>
          <a:stretch>
            <a:fillRect/>
          </a:stretch>
        </p:blipFill>
        <p:spPr bwMode="auto">
          <a:xfrm>
            <a:off x="-1143000" y="-609600"/>
            <a:ext cx="10972800" cy="8229600"/>
          </a:xfrm>
          <a:prstGeom prst="rect">
            <a:avLst/>
          </a:prstGeom>
          <a:noFill/>
        </p:spPr>
      </p:pic>
      <p:sp>
        <p:nvSpPr>
          <p:cNvPr id="2" name="Title 1"/>
          <p:cNvSpPr>
            <a:spLocks noGrp="1"/>
          </p:cNvSpPr>
          <p:nvPr>
            <p:ph type="ctrTitle"/>
          </p:nvPr>
        </p:nvSpPr>
        <p:spPr/>
        <p:txBody>
          <a:bodyPr>
            <a:normAutofit/>
          </a:bodyPr>
          <a:lstStyle/>
          <a:p>
            <a:r>
              <a:rPr lang="en-US" dirty="0" smtClean="0">
                <a:solidFill>
                  <a:schemeClr val="bg1"/>
                </a:solidFill>
                <a:latin typeface="Goudita SF" pitchFamily="2" charset="0"/>
              </a:rPr>
              <a:t>Astrologer</a:t>
            </a:r>
            <a:endParaRPr lang="en-US" dirty="0">
              <a:solidFill>
                <a:schemeClr val="bg1"/>
              </a:solidFill>
              <a:latin typeface="Goudita SF" pitchFamily="2" charset="0"/>
            </a:endParaRPr>
          </a:p>
        </p:txBody>
      </p:sp>
      <p:sp>
        <p:nvSpPr>
          <p:cNvPr id="3" name="Subtitle 2"/>
          <p:cNvSpPr>
            <a:spLocks noGrp="1"/>
          </p:cNvSpPr>
          <p:nvPr>
            <p:ph type="subTitle" idx="1"/>
          </p:nvPr>
        </p:nvSpPr>
        <p:spPr/>
        <p:txBody>
          <a:bodyPr>
            <a:normAutofit fontScale="92500" lnSpcReduction="10000"/>
          </a:bodyPr>
          <a:lstStyle/>
          <a:p>
            <a:r>
              <a:rPr lang="en-US" dirty="0" smtClean="0">
                <a:solidFill>
                  <a:schemeClr val="bg1"/>
                </a:solidFill>
                <a:latin typeface="Goudita SF" pitchFamily="2" charset="0"/>
              </a:rPr>
              <a:t>One who professes to interpret the influence of the stars on the affairs of men; foretells events by the positions of the stars</a:t>
            </a:r>
            <a:endParaRPr lang="en-US" dirty="0">
              <a:solidFill>
                <a:schemeClr val="bg1"/>
              </a:solidFill>
              <a:latin typeface="Goudita SF"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Users\Ptr. Daniel White\Pictures\Prophecy pictures\revation\dragon_5.jpg"/>
          <p:cNvPicPr>
            <a:picLocks noChangeAspect="1" noChangeArrowheads="1"/>
          </p:cNvPicPr>
          <p:nvPr/>
        </p:nvPicPr>
        <p:blipFill>
          <a:blip r:embed="rId3"/>
          <a:srcRect/>
          <a:stretch>
            <a:fillRect/>
          </a:stretch>
        </p:blipFill>
        <p:spPr bwMode="auto">
          <a:xfrm>
            <a:off x="762000" y="0"/>
            <a:ext cx="7848600" cy="6858000"/>
          </a:xfrm>
          <a:prstGeom prst="rect">
            <a:avLst/>
          </a:prstGeom>
          <a:ln>
            <a:noFill/>
          </a:ln>
          <a:effectLst>
            <a:softEdge rad="112500"/>
          </a:effectLst>
        </p:spPr>
      </p:pic>
      <p:sp>
        <p:nvSpPr>
          <p:cNvPr id="2" name="Title 1"/>
          <p:cNvSpPr>
            <a:spLocks noGrp="1"/>
          </p:cNvSpPr>
          <p:nvPr>
            <p:ph type="ctrTitle"/>
          </p:nvPr>
        </p:nvSpPr>
        <p:spPr/>
        <p:txBody>
          <a:bodyPr/>
          <a:lstStyle/>
          <a:p>
            <a:r>
              <a:rPr lang="en-US" dirty="0" smtClean="0">
                <a:solidFill>
                  <a:schemeClr val="bg1"/>
                </a:solidFill>
                <a:effectLst>
                  <a:glow rad="139700">
                    <a:schemeClr val="accent3">
                      <a:satMod val="175000"/>
                      <a:alpha val="40000"/>
                    </a:schemeClr>
                  </a:glow>
                </a:effectLst>
                <a:latin typeface="Rory Extended" pitchFamily="2" charset="0"/>
              </a:rPr>
              <a:t>Sorcerer</a:t>
            </a:r>
            <a:endParaRPr lang="en-US" dirty="0">
              <a:solidFill>
                <a:schemeClr val="bg1"/>
              </a:solidFill>
              <a:effectLst>
                <a:glow rad="139700">
                  <a:schemeClr val="accent3">
                    <a:satMod val="175000"/>
                    <a:alpha val="40000"/>
                  </a:schemeClr>
                </a:glow>
              </a:effectLst>
              <a:latin typeface="Rory Extended" pitchFamily="2" charset="0"/>
            </a:endParaRPr>
          </a:p>
        </p:txBody>
      </p:sp>
      <p:sp>
        <p:nvSpPr>
          <p:cNvPr id="3" name="Subtitle 2"/>
          <p:cNvSpPr>
            <a:spLocks noGrp="1"/>
          </p:cNvSpPr>
          <p:nvPr>
            <p:ph type="subTitle" idx="1"/>
          </p:nvPr>
        </p:nvSpPr>
        <p:spPr/>
        <p:txBody>
          <a:bodyPr>
            <a:normAutofit fontScale="92500" lnSpcReduction="10000"/>
          </a:bodyPr>
          <a:lstStyle/>
          <a:p>
            <a:r>
              <a:rPr lang="en-US" dirty="0" smtClean="0">
                <a:solidFill>
                  <a:schemeClr val="bg1"/>
                </a:solidFill>
                <a:effectLst>
                  <a:glow rad="63500">
                    <a:schemeClr val="accent3">
                      <a:satMod val="175000"/>
                      <a:alpha val="40000"/>
                    </a:schemeClr>
                  </a:glow>
                </a:effectLst>
                <a:latin typeface="Rory Extended" pitchFamily="2" charset="0"/>
              </a:rPr>
              <a:t>An enchanter; one who is invested with the power to cast magical spells or charms.</a:t>
            </a:r>
            <a:endParaRPr lang="en-US" dirty="0">
              <a:solidFill>
                <a:schemeClr val="bg1"/>
              </a:solidFill>
              <a:effectLst>
                <a:glow rad="63500">
                  <a:schemeClr val="accent3">
                    <a:satMod val="175000"/>
                    <a:alpha val="40000"/>
                  </a:schemeClr>
                </a:glow>
              </a:effectLst>
              <a:latin typeface="Rory Extended"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3535</TotalTime>
  <Words>879</Words>
  <Application>Microsoft Office PowerPoint</Application>
  <PresentationFormat>On-screen Show (4:3)</PresentationFormat>
  <Paragraphs>97</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The Vision of Nebuchadnezzar’s </vt:lpstr>
      <vt:lpstr>Slide 2</vt:lpstr>
      <vt:lpstr>Slide 3</vt:lpstr>
      <vt:lpstr>Slide 4</vt:lpstr>
      <vt:lpstr>Slide 5</vt:lpstr>
      <vt:lpstr>Slide 6</vt:lpstr>
      <vt:lpstr>Magicians</vt:lpstr>
      <vt:lpstr>Astrologer</vt:lpstr>
      <vt:lpstr>Sorcerer</vt:lpstr>
      <vt:lpstr>Chaldeans</vt:lpstr>
      <vt:lpstr>“But the natural man receiveth not the things of the Spirit of “God: for they are foolishness unto him: neither can he know the, because they are spiritually discerned…But God hath revealed them unto us by His Spirit.” (I Corinthians 2:10, 14)</vt:lpstr>
      <vt:lpstr>Slide 12</vt:lpstr>
      <vt:lpstr>Slide 13</vt:lpstr>
      <vt:lpstr>Slide 14</vt:lpstr>
      <vt:lpstr>Daniel exercise prudence</vt:lpstr>
      <vt:lpstr>Daniel exercise prayer</vt:lpstr>
      <vt:lpstr>Daniel exercise praise</vt:lpstr>
      <vt:lpstr>Daniel’s Appeal Daniel 2:24-30</vt:lpstr>
      <vt:lpstr>Slide 19</vt:lpstr>
      <vt:lpstr>The vision of the image Daniel 2:31-33</vt:lpstr>
      <vt:lpstr>Slide 21</vt:lpstr>
      <vt:lpstr>Slide 22</vt:lpstr>
      <vt:lpstr>Slide 23</vt:lpstr>
      <vt:lpstr>The vision of the stone Daniel 2:34-35</vt:lpstr>
      <vt:lpstr>Feet of iron  and clay  Daniel 2:41-43</vt:lpstr>
      <vt:lpstr>Explanation of Daniel 2:43 “…they mingle themselves with the seed of men.” </vt:lpstr>
      <vt:lpstr>“Behold, a King shall reign in righteousness, and princes shall rule in judgment…as the shadow of a great rock in a weary land.” (Isaiah 32:1-2)</vt:lpstr>
      <vt:lpstr>“Weep not” behold the Lion of the tribe of Judah, the Root of David, hath prevailed…And (He) cried with a loud voice, as when a lion roareth…”  (Revelation 5:5; 10:13)</vt:lpstr>
      <vt:lpstr>“Immediately after the tribulation of those days…then shall appear the sign of the Son of man in heaven: and then shall all the tribes of he earth mourn, and they shall see the Son of man coming in the clouds of heaven with power and great glory.” (Matthew 24:29-30)</vt:lpstr>
      <vt:lpstr>Slide 30</vt:lpstr>
      <vt:lpstr>“The kings of the earth set themselves, and the rulers take counsel together, against the Lord, and against His Anointed, saying , let us break their bands asunder, and cast away their cords from us. He that sitteth in the heavens shall laugh: the Lord shall have them in derision. Then shall He speak to them in his wrath…thou shalt break them with a rod of iron; thou shalt dash them in pieces like a potter’s vessel.”  (Psalms 2:2-5, 9)</vt:lpstr>
      <vt:lpstr>“These (Anti-Christ and kings of the earth) shall make war with the Lamb, and the Lamb shall overcome them: For He is the Lord of lords and King of kings;  and they that are with Him are called, and chosen, and faithful.” (Revelation 17:14)</vt:lpstr>
      <vt:lpstr>“The kingdoms of this world are become the kingdoms of our Lord, and of His Christ; and He  shall reign forever and ever…”  (Revelation 11:15)</vt:lpstr>
      <vt:lpstr>Nebuchadnezzar worship Daniel and makes him ruler over the whole province of Babylon and chief over all the wise men.</vt:lpstr>
      <vt:lpstr>Daniel request that Shadrach, Meshach, and Abednego, be set over the affairs of the province of Babylon…and Daniel sat at the gate of the King.</vt:lpstr>
      <vt:lpstr>Slide 36</vt:lpstr>
      <vt:lpstr>Slide 37</vt:lpstr>
      <vt:lpstr>Slide 38</vt:lpstr>
      <vt:lpstr>Slide 39</vt:lpstr>
      <vt:lpstr>Slide 40</vt:lpstr>
      <vt:lpstr>Slide 41</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Vision of Nebuchadnezzar’s</dc:title>
  <dc:creator>Ptr. Daniel White</dc:creator>
  <cp:lastModifiedBy>Ptr. Daniel White</cp:lastModifiedBy>
  <cp:revision>121</cp:revision>
  <dcterms:created xsi:type="dcterms:W3CDTF">2009-01-15T22:01:52Z</dcterms:created>
  <dcterms:modified xsi:type="dcterms:W3CDTF">2009-02-25T15:15:36Z</dcterms:modified>
</cp:coreProperties>
</file>