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259" r:id="rId4"/>
    <p:sldId id="260" r:id="rId5"/>
    <p:sldId id="261" r:id="rId6"/>
    <p:sldId id="262" r:id="rId7"/>
    <p:sldId id="263" r:id="rId8"/>
    <p:sldId id="264" r:id="rId9"/>
    <p:sldId id="265" r:id="rId10"/>
    <p:sldId id="267" r:id="rId11"/>
    <p:sldId id="266" r:id="rId12"/>
    <p:sldId id="268" r:id="rId13"/>
    <p:sldId id="269" r:id="rId14"/>
    <p:sldId id="270" r:id="rId15"/>
    <p:sldId id="271" r:id="rId16"/>
    <p:sldId id="272" r:id="rId17"/>
    <p:sldId id="273" r:id="rId18"/>
    <p:sldId id="274" r:id="rId19"/>
    <p:sldId id="275" r:id="rId20"/>
    <p:sldId id="276" r:id="rId21"/>
    <p:sldId id="277" r:id="rId22"/>
    <p:sldId id="309" r:id="rId23"/>
    <p:sldId id="310" r:id="rId24"/>
    <p:sldId id="311"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12" r:id="rId53"/>
    <p:sldId id="305" r:id="rId54"/>
    <p:sldId id="306" r:id="rId55"/>
    <p:sldId id="313" r:id="rId56"/>
    <p:sldId id="30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02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94966-3B6A-472A-AC08-3CD0CDF26D7F}" type="datetimeFigureOut">
              <a:rPr lang="en-US" smtClean="0"/>
              <a:t>12/16/2015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A4125B-1A29-4981-A6FF-913897C124C4}" type="slidenum">
              <a:rPr lang="en-US" smtClean="0"/>
              <a:t>‹#›</a:t>
            </a:fld>
            <a:endParaRPr lang="en-US"/>
          </a:p>
        </p:txBody>
      </p:sp>
    </p:spTree>
    <p:extLst>
      <p:ext uri="{BB962C8B-B14F-4D97-AF65-F5344CB8AC3E}">
        <p14:creationId xmlns:p14="http://schemas.microsoft.com/office/powerpoint/2010/main" val="38403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41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42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48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49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50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51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53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54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23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49B109-4BF3-4AEE-95BB-1014CC1AB791}" type="datetimeFigureOut">
              <a:rPr lang="en-US" smtClean="0"/>
              <a:t>12/16/2015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7841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49B109-4BF3-4AEE-95BB-1014CC1AB791}" type="datetimeFigureOut">
              <a:rPr lang="en-US" smtClean="0"/>
              <a:t>12/16/2015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101181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49B109-4BF3-4AEE-95BB-1014CC1AB791}" type="datetimeFigureOut">
              <a:rPr lang="en-US" smtClean="0"/>
              <a:t>12/16/2015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413668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49B109-4BF3-4AEE-95BB-1014CC1AB791}" type="datetimeFigureOut">
              <a:rPr lang="en-US" smtClean="0"/>
              <a:t>12/16/2015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858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49B109-4BF3-4AEE-95BB-1014CC1AB791}" type="datetimeFigureOut">
              <a:rPr lang="en-US" smtClean="0"/>
              <a:t>12/16/2015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411959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49B109-4BF3-4AEE-95BB-1014CC1AB791}" type="datetimeFigureOut">
              <a:rPr lang="en-US" smtClean="0"/>
              <a:t>12/16/2015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93125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49B109-4BF3-4AEE-95BB-1014CC1AB791}" type="datetimeFigureOut">
              <a:rPr lang="en-US" smtClean="0"/>
              <a:t>12/16/2015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163488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49B109-4BF3-4AEE-95BB-1014CC1AB791}" type="datetimeFigureOut">
              <a:rPr lang="en-US" smtClean="0"/>
              <a:t>12/16/2015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107946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9B109-4BF3-4AEE-95BB-1014CC1AB791}" type="datetimeFigureOut">
              <a:rPr lang="en-US" smtClean="0"/>
              <a:t>12/16/2015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94705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9B109-4BF3-4AEE-95BB-1014CC1AB791}" type="datetimeFigureOut">
              <a:rPr lang="en-US" smtClean="0"/>
              <a:t>12/16/2015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46947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9B109-4BF3-4AEE-95BB-1014CC1AB791}" type="datetimeFigureOut">
              <a:rPr lang="en-US" smtClean="0"/>
              <a:t>12/16/2015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125550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9B109-4BF3-4AEE-95BB-1014CC1AB791}" type="datetimeFigureOut">
              <a:rPr lang="en-US" smtClean="0"/>
              <a:t>12/16/2015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ECA9D-645A-4241-8D7B-4CD572C333CE}" type="slidenum">
              <a:rPr lang="en-US" smtClean="0"/>
              <a:t>‹#›</a:t>
            </a:fld>
            <a:endParaRPr lang="en-US"/>
          </a:p>
        </p:txBody>
      </p:sp>
    </p:spTree>
    <p:extLst>
      <p:ext uri="{BB962C8B-B14F-4D97-AF65-F5344CB8AC3E}">
        <p14:creationId xmlns:p14="http://schemas.microsoft.com/office/powerpoint/2010/main" val="98579071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29984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296"/>
            <a:ext cx="7772400" cy="212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920" t="31698" r="18536"/>
          <a:stretch/>
        </p:blipFill>
        <p:spPr bwMode="auto">
          <a:xfrm>
            <a:off x="1766843" y="1860225"/>
            <a:ext cx="5410200" cy="4997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1115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752600"/>
            <a:ext cx="9105900" cy="3352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46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0" y="685800"/>
            <a:ext cx="9053120" cy="563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29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95400"/>
            <a:ext cx="8763000" cy="3970318"/>
          </a:xfrm>
          <a:prstGeom prst="rect">
            <a:avLst/>
          </a:prstGeom>
        </p:spPr>
        <p:txBody>
          <a:bodyPr wrap="square">
            <a:spAutoFit/>
          </a:bodyPr>
          <a:lstStyle/>
          <a:p>
            <a:pPr algn="ctr"/>
            <a:r>
              <a:rPr lang="en-US" sz="3600" i="1" dirty="0" smtClean="0"/>
              <a:t>“And </a:t>
            </a:r>
            <a:r>
              <a:rPr lang="en-US" sz="3600" i="1" dirty="0"/>
              <a:t>when the thousand years are expired, Satan shall be loosed out of his prison, And shall go out to deceive the nations which are in the four quarters of the earth, Gog and </a:t>
            </a:r>
            <a:r>
              <a:rPr lang="en-US" sz="3600" i="1" dirty="0" err="1"/>
              <a:t>Magog</a:t>
            </a:r>
            <a:r>
              <a:rPr lang="en-US" sz="3600" i="1" dirty="0"/>
              <a:t>, to gather them together to battle: the number of whom is as the sand of the sea</a:t>
            </a:r>
            <a:r>
              <a:rPr lang="en-US" sz="3600" i="1" dirty="0" smtClean="0"/>
              <a:t>..” </a:t>
            </a:r>
            <a:r>
              <a:rPr lang="en-US" sz="3600" i="1" dirty="0"/>
              <a:t>(Revelation </a:t>
            </a:r>
            <a:r>
              <a:rPr lang="en-US" sz="3600" i="1" dirty="0" smtClean="0"/>
              <a:t>20:7-8) </a:t>
            </a:r>
            <a:endParaRPr lang="en-US" sz="3600" i="1" dirty="0"/>
          </a:p>
        </p:txBody>
      </p:sp>
    </p:spTree>
    <p:extLst>
      <p:ext uri="{BB962C8B-B14F-4D97-AF65-F5344CB8AC3E}">
        <p14:creationId xmlns:p14="http://schemas.microsoft.com/office/powerpoint/2010/main" val="32845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588"/>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24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 is Gog and </a:t>
            </a:r>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Magog</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68566"/>
            <a:ext cx="661416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4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7834"/>
            <a:ext cx="4344988" cy="677966"/>
          </a:xfrm>
        </p:spPr>
        <p:txBody>
          <a:bodyPr>
            <a:normAutofit lnSpcReduction="10000"/>
          </a:bodyPr>
          <a:lstStyle/>
          <a:p>
            <a:pPr algn="ctr"/>
            <a:r>
              <a:rPr lang="en-US" sz="4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Gog – 9 times</a:t>
            </a:r>
            <a:endParaRPr lang="en-US" sz="4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Content Placeholder 3"/>
          <p:cNvSpPr>
            <a:spLocks noGrp="1"/>
          </p:cNvSpPr>
          <p:nvPr>
            <p:ph sz="half" idx="2"/>
          </p:nvPr>
        </p:nvSpPr>
        <p:spPr>
          <a:xfrm>
            <a:off x="76200" y="762000"/>
            <a:ext cx="4421188" cy="6096000"/>
          </a:xfrm>
        </p:spPr>
        <p:txBody>
          <a:bodyPr>
            <a:noAutofit/>
          </a:bodyPr>
          <a:lstStyle/>
          <a:p>
            <a:r>
              <a:rPr lang="en-US" sz="2000" dirty="0"/>
              <a:t> </a:t>
            </a:r>
            <a:r>
              <a:rPr lang="en-US" sz="2000" i="1" dirty="0"/>
              <a:t>1Ch 5:4 The sons of Joel; Shemaiah his son, </a:t>
            </a:r>
            <a:r>
              <a:rPr lang="en-US" sz="2000" i="1" dirty="0">
                <a:solidFill>
                  <a:srgbClr val="FFFF00"/>
                </a:solidFill>
              </a:rPr>
              <a:t>Gog his son</a:t>
            </a:r>
            <a:r>
              <a:rPr lang="en-US" sz="2000" i="1" dirty="0"/>
              <a:t>, </a:t>
            </a:r>
            <a:r>
              <a:rPr lang="en-US" sz="2000" i="1" dirty="0" err="1"/>
              <a:t>Shimei</a:t>
            </a:r>
            <a:r>
              <a:rPr lang="en-US" sz="2000" i="1" dirty="0"/>
              <a:t> his son,</a:t>
            </a:r>
          </a:p>
          <a:p>
            <a:r>
              <a:rPr lang="en-US" sz="2000" i="1" dirty="0"/>
              <a:t> </a:t>
            </a:r>
            <a:r>
              <a:rPr lang="en-US" sz="2000" i="1" dirty="0" err="1"/>
              <a:t>Eze</a:t>
            </a:r>
            <a:r>
              <a:rPr lang="en-US" sz="2000" i="1" dirty="0"/>
              <a:t> 38:2 </a:t>
            </a:r>
            <a:r>
              <a:rPr lang="en-US" sz="2000" i="1" dirty="0">
                <a:solidFill>
                  <a:srgbClr val="FFFF00"/>
                </a:solidFill>
              </a:rPr>
              <a:t>Son of man, set thy face against Gog</a:t>
            </a:r>
            <a:r>
              <a:rPr lang="en-US" sz="2000" i="1" dirty="0"/>
              <a:t>, the land of </a:t>
            </a:r>
            <a:r>
              <a:rPr lang="en-US" sz="2000" i="1" dirty="0" err="1"/>
              <a:t>Magog</a:t>
            </a:r>
            <a:r>
              <a:rPr lang="en-US" sz="2000" i="1" dirty="0"/>
              <a:t>, </a:t>
            </a:r>
            <a:r>
              <a:rPr lang="en-US" sz="2000" i="1" dirty="0">
                <a:solidFill>
                  <a:srgbClr val="FFFF00"/>
                </a:solidFill>
              </a:rPr>
              <a:t>the chief prince of </a:t>
            </a:r>
            <a:r>
              <a:rPr lang="en-US" sz="2000" i="1" dirty="0" err="1">
                <a:solidFill>
                  <a:srgbClr val="FFFF00"/>
                </a:solidFill>
              </a:rPr>
              <a:t>Meshech</a:t>
            </a:r>
            <a:r>
              <a:rPr lang="en-US" sz="2000" i="1" dirty="0">
                <a:solidFill>
                  <a:srgbClr val="FFFF00"/>
                </a:solidFill>
              </a:rPr>
              <a:t> and Tubal</a:t>
            </a:r>
            <a:r>
              <a:rPr lang="en-US" sz="2000" i="1" dirty="0"/>
              <a:t>, and prophesy against him</a:t>
            </a:r>
            <a:r>
              <a:rPr lang="en-US" sz="2000" i="1" dirty="0" smtClean="0"/>
              <a:t>,</a:t>
            </a:r>
            <a:endParaRPr lang="en-US" sz="2000" i="1" dirty="0"/>
          </a:p>
          <a:p>
            <a:r>
              <a:rPr lang="en-US" sz="2000" i="1" dirty="0"/>
              <a:t> </a:t>
            </a:r>
            <a:r>
              <a:rPr lang="en-US" sz="2000" i="1" dirty="0" err="1"/>
              <a:t>Eze</a:t>
            </a:r>
            <a:r>
              <a:rPr lang="en-US" sz="2000" i="1" dirty="0"/>
              <a:t> 38:3 And say, Thus </a:t>
            </a:r>
            <a:r>
              <a:rPr lang="en-US" sz="2000" i="1" dirty="0" err="1"/>
              <a:t>saith</a:t>
            </a:r>
            <a:r>
              <a:rPr lang="en-US" sz="2000" i="1" dirty="0"/>
              <a:t> the Lord GOD; Behold, I am against thee, </a:t>
            </a:r>
            <a:r>
              <a:rPr lang="en-US" sz="2000" i="1" dirty="0">
                <a:solidFill>
                  <a:srgbClr val="FFFF00"/>
                </a:solidFill>
              </a:rPr>
              <a:t>O Gog, the chief prince </a:t>
            </a:r>
            <a:r>
              <a:rPr lang="en-US" sz="2000" i="1" dirty="0"/>
              <a:t>of </a:t>
            </a:r>
            <a:r>
              <a:rPr lang="en-US" sz="2000" i="1" dirty="0" err="1"/>
              <a:t>Meshech</a:t>
            </a:r>
            <a:r>
              <a:rPr lang="en-US" sz="2000" i="1" dirty="0"/>
              <a:t> and Tubal:</a:t>
            </a:r>
          </a:p>
          <a:p>
            <a:r>
              <a:rPr lang="en-US" sz="2000" i="1" dirty="0" smtClean="0"/>
              <a:t>Re </a:t>
            </a:r>
            <a:r>
              <a:rPr lang="en-US" sz="2000" i="1" dirty="0"/>
              <a:t>20:8 And shall go out to deceive the nations which are in the four quarters of the earth, </a:t>
            </a:r>
            <a:r>
              <a:rPr lang="en-US" sz="2000" i="1" dirty="0">
                <a:solidFill>
                  <a:srgbClr val="FFFF00"/>
                </a:solidFill>
              </a:rPr>
              <a:t>Gog and </a:t>
            </a:r>
            <a:r>
              <a:rPr lang="en-US" sz="2000" i="1" dirty="0" err="1">
                <a:solidFill>
                  <a:srgbClr val="FFFF00"/>
                </a:solidFill>
              </a:rPr>
              <a:t>Magog</a:t>
            </a:r>
            <a:r>
              <a:rPr lang="en-US" sz="2000" i="1" dirty="0"/>
              <a:t>, to gather them together to battle: the number of whom is as the sand of the sea.</a:t>
            </a:r>
          </a:p>
        </p:txBody>
      </p:sp>
      <p:sp>
        <p:nvSpPr>
          <p:cNvPr id="5" name="Text Placeholder 4"/>
          <p:cNvSpPr>
            <a:spLocks noGrp="1"/>
          </p:cNvSpPr>
          <p:nvPr>
            <p:ph type="body" sz="quarter" idx="3"/>
          </p:nvPr>
        </p:nvSpPr>
        <p:spPr>
          <a:xfrm>
            <a:off x="4645025" y="-1"/>
            <a:ext cx="4422775" cy="685801"/>
          </a:xfrm>
        </p:spPr>
        <p:txBody>
          <a:bodyPr>
            <a:normAutofit lnSpcReduction="10000"/>
          </a:bodyPr>
          <a:lstStyle/>
          <a:p>
            <a:pPr algn="ctr"/>
            <a:r>
              <a:rPr lang="en-US" sz="4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Magog</a:t>
            </a:r>
            <a:r>
              <a:rPr lang="en-US" sz="4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5 times</a:t>
            </a:r>
            <a:endParaRPr lang="en-US" sz="4000" dirty="0"/>
          </a:p>
        </p:txBody>
      </p:sp>
      <p:sp>
        <p:nvSpPr>
          <p:cNvPr id="6" name="Content Placeholder 5"/>
          <p:cNvSpPr>
            <a:spLocks noGrp="1"/>
          </p:cNvSpPr>
          <p:nvPr>
            <p:ph sz="quarter" idx="4"/>
          </p:nvPr>
        </p:nvSpPr>
        <p:spPr>
          <a:xfrm>
            <a:off x="4645025" y="762000"/>
            <a:ext cx="4422775" cy="6096000"/>
          </a:xfrm>
        </p:spPr>
        <p:txBody>
          <a:bodyPr>
            <a:normAutofit fontScale="92500" lnSpcReduction="20000"/>
          </a:bodyPr>
          <a:lstStyle/>
          <a:p>
            <a:r>
              <a:rPr lang="en-US" sz="2200" i="1" dirty="0" err="1" smtClean="0"/>
              <a:t>Eze</a:t>
            </a:r>
            <a:r>
              <a:rPr lang="en-US" sz="2200" i="1" dirty="0" smtClean="0"/>
              <a:t> </a:t>
            </a:r>
            <a:r>
              <a:rPr lang="en-US" sz="2200" i="1" dirty="0"/>
              <a:t>38:2 Son of man, set thy face against Gog, </a:t>
            </a:r>
            <a:r>
              <a:rPr lang="en-US" sz="2200" i="1" dirty="0">
                <a:solidFill>
                  <a:srgbClr val="FFFF00"/>
                </a:solidFill>
              </a:rPr>
              <a:t>the land of </a:t>
            </a:r>
            <a:r>
              <a:rPr lang="en-US" sz="2200" i="1" dirty="0" err="1">
                <a:solidFill>
                  <a:srgbClr val="FFFF00"/>
                </a:solidFill>
              </a:rPr>
              <a:t>Magog</a:t>
            </a:r>
            <a:r>
              <a:rPr lang="en-US" sz="2200" i="1" dirty="0">
                <a:solidFill>
                  <a:srgbClr val="FFFF00"/>
                </a:solidFill>
              </a:rPr>
              <a:t>, the chief prince of </a:t>
            </a:r>
            <a:r>
              <a:rPr lang="en-US" sz="2200" i="1" dirty="0" err="1">
                <a:solidFill>
                  <a:srgbClr val="FFFF00"/>
                </a:solidFill>
              </a:rPr>
              <a:t>Meshech</a:t>
            </a:r>
            <a:r>
              <a:rPr lang="en-US" sz="2200" i="1" dirty="0">
                <a:solidFill>
                  <a:srgbClr val="FFFF00"/>
                </a:solidFill>
              </a:rPr>
              <a:t> and Tubal</a:t>
            </a:r>
            <a:r>
              <a:rPr lang="en-US" sz="2200" i="1" dirty="0"/>
              <a:t>, and prophesy against him, </a:t>
            </a:r>
            <a:endParaRPr lang="en-US" sz="2200" i="1" dirty="0" smtClean="0"/>
          </a:p>
          <a:p>
            <a:r>
              <a:rPr lang="en-US" sz="2200" i="1" dirty="0" err="1" smtClean="0"/>
              <a:t>Eze</a:t>
            </a:r>
            <a:r>
              <a:rPr lang="en-US" sz="2200" i="1" dirty="0" smtClean="0"/>
              <a:t> </a:t>
            </a:r>
            <a:r>
              <a:rPr lang="en-US" sz="2200" i="1" dirty="0"/>
              <a:t>39:6 </a:t>
            </a:r>
            <a:r>
              <a:rPr lang="en-US" sz="2200" i="1" dirty="0">
                <a:solidFill>
                  <a:srgbClr val="FFFF00"/>
                </a:solidFill>
              </a:rPr>
              <a:t>And I will send a fire on </a:t>
            </a:r>
            <a:r>
              <a:rPr lang="en-US" sz="2200" i="1" dirty="0" err="1">
                <a:solidFill>
                  <a:srgbClr val="FFFF00"/>
                </a:solidFill>
              </a:rPr>
              <a:t>Magog</a:t>
            </a:r>
            <a:r>
              <a:rPr lang="en-US" sz="2200" i="1" dirty="0"/>
              <a:t>, and among them that dwell carelessly in the isles: and they shall know that I am the LORD. </a:t>
            </a:r>
          </a:p>
          <a:p>
            <a:r>
              <a:rPr lang="en-US" sz="2200" i="1" dirty="0" smtClean="0"/>
              <a:t>Re </a:t>
            </a:r>
            <a:r>
              <a:rPr lang="en-US" sz="2200" i="1" dirty="0"/>
              <a:t>20:8 And shall go out to deceive the nations which are in the four quarters of the earth,</a:t>
            </a:r>
            <a:r>
              <a:rPr lang="en-US" sz="2200" i="1" dirty="0">
                <a:solidFill>
                  <a:srgbClr val="FFFF00"/>
                </a:solidFill>
              </a:rPr>
              <a:t> Gog and </a:t>
            </a:r>
            <a:r>
              <a:rPr lang="en-US" sz="2200" i="1" dirty="0" err="1">
                <a:solidFill>
                  <a:srgbClr val="FFFF00"/>
                </a:solidFill>
              </a:rPr>
              <a:t>Magog</a:t>
            </a:r>
            <a:r>
              <a:rPr lang="en-US" sz="2200" i="1" dirty="0">
                <a:solidFill>
                  <a:srgbClr val="FFFF00"/>
                </a:solidFill>
              </a:rPr>
              <a:t>, </a:t>
            </a:r>
            <a:r>
              <a:rPr lang="en-US" sz="2200" i="1" dirty="0"/>
              <a:t>to gather them together to battle: the number of whom is as the sand of the sea</a:t>
            </a:r>
            <a:r>
              <a:rPr lang="en-US" sz="2200" i="1" dirty="0" smtClean="0"/>
              <a:t>.</a:t>
            </a:r>
          </a:p>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Gog</a:t>
            </a:r>
            <a:r>
              <a:rPr lang="en-US" sz="3200" dirty="0" smtClean="0"/>
              <a:t> </a:t>
            </a:r>
            <a:r>
              <a:rPr lang="en-US" sz="3200" dirty="0"/>
              <a:t>= </a:t>
            </a:r>
            <a:r>
              <a:rPr lang="en-US" sz="3200" dirty="0" smtClean="0"/>
              <a:t>A </a:t>
            </a:r>
            <a:r>
              <a:rPr lang="en-US" sz="3200" dirty="0"/>
              <a:t>symbolic name for some future </a:t>
            </a:r>
            <a:r>
              <a:rPr lang="en-US" sz="3200" dirty="0" smtClean="0"/>
              <a:t>Antichrist ruler.</a:t>
            </a:r>
          </a:p>
          <a:p>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Magog</a:t>
            </a:r>
            <a:r>
              <a:rPr lang="en-US" sz="3200" dirty="0" smtClean="0"/>
              <a:t> = </a:t>
            </a:r>
            <a:r>
              <a:rPr lang="en-US" sz="3200" dirty="0"/>
              <a:t> </a:t>
            </a:r>
            <a:r>
              <a:rPr lang="en-US" sz="3200" dirty="0" smtClean="0"/>
              <a:t>A barbarous </a:t>
            </a:r>
            <a:r>
              <a:rPr lang="en-US" sz="3200" dirty="0"/>
              <a:t>northern </a:t>
            </a:r>
            <a:r>
              <a:rPr lang="en-US" sz="3200" dirty="0" smtClean="0"/>
              <a:t>nation or region.</a:t>
            </a:r>
            <a:endParaRPr lang="en-US" sz="3200" dirty="0"/>
          </a:p>
        </p:txBody>
      </p:sp>
    </p:spTree>
    <p:extLst>
      <p:ext uri="{BB962C8B-B14F-4D97-AF65-F5344CB8AC3E}">
        <p14:creationId xmlns:p14="http://schemas.microsoft.com/office/powerpoint/2010/main" val="260362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321" y="2296591"/>
            <a:ext cx="7423447" cy="458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6902" y="-152400"/>
            <a:ext cx="8229600" cy="1143000"/>
          </a:xfrm>
        </p:spPr>
        <p:txBody>
          <a:bodyPr/>
          <a:lstStyle/>
          <a:p>
            <a:r>
              <a:rPr lang="en-US" i="1" dirty="0" smtClean="0"/>
              <a:t>“</a:t>
            </a:r>
            <a:r>
              <a:rPr lang="en-US" i="1" dirty="0" err="1" smtClean="0"/>
              <a:t>Meshech</a:t>
            </a:r>
            <a:r>
              <a:rPr lang="en-US" i="1" dirty="0" smtClean="0"/>
              <a:t> </a:t>
            </a:r>
            <a:r>
              <a:rPr lang="en-US" i="1" dirty="0"/>
              <a:t>and </a:t>
            </a:r>
            <a:r>
              <a:rPr lang="en-US" i="1" dirty="0" smtClean="0"/>
              <a:t>Tubal”</a:t>
            </a:r>
            <a:endParaRPr lang="en-US" i="1" dirty="0"/>
          </a:p>
        </p:txBody>
      </p:sp>
      <p:sp>
        <p:nvSpPr>
          <p:cNvPr id="3" name="Content Placeholder 2"/>
          <p:cNvSpPr>
            <a:spLocks noGrp="1"/>
          </p:cNvSpPr>
          <p:nvPr>
            <p:ph idx="1"/>
          </p:nvPr>
        </p:nvSpPr>
        <p:spPr>
          <a:xfrm>
            <a:off x="436902" y="914400"/>
            <a:ext cx="8229600" cy="4525963"/>
          </a:xfrm>
        </p:spPr>
        <p:txBody>
          <a:bodyPr/>
          <a:lstStyle/>
          <a:p>
            <a:r>
              <a:rPr lang="en-US" dirty="0" err="1" smtClean="0"/>
              <a:t>Meshech</a:t>
            </a:r>
            <a:r>
              <a:rPr lang="en-US" dirty="0" smtClean="0"/>
              <a:t> </a:t>
            </a:r>
            <a:r>
              <a:rPr lang="en-US" dirty="0"/>
              <a:t>= </a:t>
            </a:r>
            <a:r>
              <a:rPr lang="en-US" i="1" dirty="0"/>
              <a:t>who is drawn by force</a:t>
            </a:r>
            <a:endParaRPr lang="en-US" i="1" dirty="0" smtClean="0"/>
          </a:p>
          <a:p>
            <a:r>
              <a:rPr lang="en-US" dirty="0"/>
              <a:t>Tubal </a:t>
            </a:r>
            <a:r>
              <a:rPr lang="en-US" dirty="0" smtClean="0"/>
              <a:t>= </a:t>
            </a:r>
            <a:r>
              <a:rPr lang="en-US" i="1" dirty="0" smtClean="0"/>
              <a:t>world of confusion</a:t>
            </a:r>
            <a:endParaRPr lang="en-US" i="1" dirty="0"/>
          </a:p>
        </p:txBody>
      </p:sp>
      <p:sp>
        <p:nvSpPr>
          <p:cNvPr id="5" name="Rectangle 4"/>
          <p:cNvSpPr/>
          <p:nvPr/>
        </p:nvSpPr>
        <p:spPr>
          <a:xfrm>
            <a:off x="1244125" y="4596249"/>
            <a:ext cx="449580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err="1" smtClean="0"/>
              <a:t>Meshech</a:t>
            </a:r>
            <a:r>
              <a:rPr lang="en-US" sz="2400" dirty="0" smtClean="0"/>
              <a:t> </a:t>
            </a:r>
            <a:r>
              <a:rPr lang="en-US" sz="2400" dirty="0"/>
              <a:t>sixth son of </a:t>
            </a:r>
            <a:r>
              <a:rPr lang="en-US" sz="2400" dirty="0" smtClean="0"/>
              <a:t>Japheth</a:t>
            </a:r>
            <a:endParaRPr lang="en-US" sz="2400" dirty="0"/>
          </a:p>
        </p:txBody>
      </p:sp>
      <p:sp>
        <p:nvSpPr>
          <p:cNvPr id="7" name="Rectangle 6"/>
          <p:cNvSpPr/>
          <p:nvPr/>
        </p:nvSpPr>
        <p:spPr>
          <a:xfrm>
            <a:off x="4938044" y="5257799"/>
            <a:ext cx="334424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Tubal fifth son of Japheth</a:t>
            </a:r>
          </a:p>
        </p:txBody>
      </p:sp>
      <p:sp>
        <p:nvSpPr>
          <p:cNvPr id="8" name="Rectangle 7"/>
          <p:cNvSpPr/>
          <p:nvPr/>
        </p:nvSpPr>
        <p:spPr>
          <a:xfrm>
            <a:off x="2819400" y="3352800"/>
            <a:ext cx="3892476"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err="1"/>
              <a:t>Magog</a:t>
            </a:r>
            <a:r>
              <a:rPr lang="en-US" sz="2400" dirty="0"/>
              <a:t> second son of Japheth</a:t>
            </a:r>
          </a:p>
        </p:txBody>
      </p:sp>
    </p:spTree>
    <p:extLst>
      <p:ext uri="{BB962C8B-B14F-4D97-AF65-F5344CB8AC3E}">
        <p14:creationId xmlns:p14="http://schemas.microsoft.com/office/powerpoint/2010/main" val="375170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3" y="533400"/>
            <a:ext cx="9229003"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18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74364"/>
            <a:ext cx="6471744" cy="678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22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752600"/>
            <a:ext cx="6705600" cy="181588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20:1-10</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“Satan Bound for 1000 Years       in the Bottomless Pit”</a:t>
            </a:r>
          </a:p>
        </p:txBody>
      </p:sp>
    </p:spTree>
    <p:extLst>
      <p:ext uri="{BB962C8B-B14F-4D97-AF65-F5344CB8AC3E}">
        <p14:creationId xmlns:p14="http://schemas.microsoft.com/office/powerpoint/2010/main" val="37176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91600" cy="6494085"/>
          </a:xfrm>
          <a:prstGeom prst="rect">
            <a:avLst/>
          </a:prstGeom>
        </p:spPr>
        <p:txBody>
          <a:bodyPr wrap="square">
            <a:spAutoFit/>
          </a:bodyPr>
          <a:lstStyle/>
          <a:p>
            <a:pPr algn="ctr"/>
            <a:r>
              <a:rPr lang="en-US" sz="3200" i="1" dirty="0" smtClean="0"/>
              <a:t>“Because thy rage against me, and thy tumult, is come up into mine ears, therefore will I put my hook in thy </a:t>
            </a:r>
            <a:r>
              <a:rPr lang="en-US" sz="3200" i="1" dirty="0"/>
              <a:t>nose </a:t>
            </a:r>
            <a:r>
              <a:rPr lang="en-US" sz="3200" i="1" dirty="0" smtClean="0">
                <a:solidFill>
                  <a:srgbClr val="FFFF00"/>
                </a:solidFill>
              </a:rPr>
              <a:t>(</a:t>
            </a:r>
            <a:r>
              <a:rPr lang="en-US" sz="3200" i="1" dirty="0" err="1" smtClean="0">
                <a:solidFill>
                  <a:srgbClr val="FFFF00"/>
                </a:solidFill>
              </a:rPr>
              <a:t>Meshech</a:t>
            </a:r>
            <a:r>
              <a:rPr lang="en-US" sz="3200" i="1" dirty="0" smtClean="0">
                <a:solidFill>
                  <a:srgbClr val="FFFF00"/>
                </a:solidFill>
              </a:rPr>
              <a:t> </a:t>
            </a:r>
            <a:r>
              <a:rPr lang="en-US" sz="3200" i="1" dirty="0">
                <a:solidFill>
                  <a:srgbClr val="FFFF00"/>
                </a:solidFill>
              </a:rPr>
              <a:t>= who is drawn by </a:t>
            </a:r>
            <a:r>
              <a:rPr lang="en-US" sz="3200" i="1" dirty="0" smtClean="0">
                <a:solidFill>
                  <a:srgbClr val="FFFF00"/>
                </a:solidFill>
              </a:rPr>
              <a:t>force)</a:t>
            </a:r>
            <a:r>
              <a:rPr lang="en-US" sz="3200" i="1" dirty="0" smtClean="0"/>
              <a:t>, and my bridle in thy lips, and I will turn thee back by the way by which thou </a:t>
            </a:r>
            <a:r>
              <a:rPr lang="en-US" sz="3200" i="1" dirty="0" err="1" smtClean="0"/>
              <a:t>camest</a:t>
            </a:r>
            <a:r>
              <a:rPr lang="en-US" sz="3200" i="1" dirty="0" smtClean="0"/>
              <a:t>” Isa. 37:29 </a:t>
            </a:r>
          </a:p>
          <a:p>
            <a:pPr algn="ctr"/>
            <a:endParaRPr lang="en-US" sz="3200" i="1" dirty="0" smtClean="0"/>
          </a:p>
          <a:p>
            <a:r>
              <a:rPr lang="en-US" sz="3200" i="1" dirty="0"/>
              <a:t> “Therefore, thou son of man, prophesy against Gog, and say, Thus </a:t>
            </a:r>
            <a:r>
              <a:rPr lang="en-US" sz="3200" i="1" dirty="0" err="1"/>
              <a:t>saith</a:t>
            </a:r>
            <a:r>
              <a:rPr lang="en-US" sz="3200" i="1" dirty="0"/>
              <a:t> the Lord GOD; Behold, I am against thee, O Gog, the chief prince of </a:t>
            </a:r>
            <a:r>
              <a:rPr lang="en-US" sz="3200" i="1" dirty="0" err="1"/>
              <a:t>Meshech</a:t>
            </a:r>
            <a:r>
              <a:rPr lang="en-US" sz="3200" i="1" dirty="0"/>
              <a:t> and Tubal: </a:t>
            </a:r>
            <a:r>
              <a:rPr lang="en-US" sz="3200" i="1" dirty="0" smtClean="0"/>
              <a:t>I will </a:t>
            </a:r>
            <a:r>
              <a:rPr lang="en-US" sz="3200" i="1" dirty="0"/>
              <a:t>cause thee to come up from the north parts </a:t>
            </a:r>
            <a:r>
              <a:rPr lang="en-US" sz="3200" i="1" dirty="0">
                <a:solidFill>
                  <a:srgbClr val="FFFF00"/>
                </a:solidFill>
              </a:rPr>
              <a:t>(</a:t>
            </a:r>
            <a:r>
              <a:rPr lang="en-US" sz="3200" i="1" dirty="0" err="1">
                <a:solidFill>
                  <a:srgbClr val="FFFF00"/>
                </a:solidFill>
              </a:rPr>
              <a:t>Magog</a:t>
            </a:r>
            <a:r>
              <a:rPr lang="en-US" sz="3200" i="1" dirty="0">
                <a:solidFill>
                  <a:srgbClr val="FFFF00"/>
                </a:solidFill>
              </a:rPr>
              <a:t> =  A barbarous northern nation or </a:t>
            </a:r>
            <a:r>
              <a:rPr lang="en-US" sz="3200" i="1" dirty="0" smtClean="0">
                <a:solidFill>
                  <a:srgbClr val="FFFF00"/>
                </a:solidFill>
              </a:rPr>
              <a:t>region), </a:t>
            </a:r>
            <a:r>
              <a:rPr lang="en-US" sz="3200" i="1" dirty="0"/>
              <a:t>and will bring thee upon the mountains of </a:t>
            </a:r>
            <a:r>
              <a:rPr lang="en-US" sz="3200" i="1" dirty="0" smtClean="0"/>
              <a:t>Israel.”</a:t>
            </a:r>
            <a:r>
              <a:rPr lang="en-US" sz="3200" i="1" dirty="0"/>
              <a:t> Ezek. </a:t>
            </a:r>
            <a:r>
              <a:rPr lang="en-US" sz="3200" i="1" dirty="0" smtClean="0"/>
              <a:t>39:1-2 </a:t>
            </a:r>
            <a:endParaRPr lang="en-US" sz="3200" i="1" dirty="0"/>
          </a:p>
        </p:txBody>
      </p:sp>
    </p:spTree>
    <p:extLst>
      <p:ext uri="{BB962C8B-B14F-4D97-AF65-F5344CB8AC3E}">
        <p14:creationId xmlns:p14="http://schemas.microsoft.com/office/powerpoint/2010/main" val="17141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 y="0"/>
            <a:ext cx="8891885" cy="4247317"/>
          </a:xfrm>
          <a:prstGeom prst="rect">
            <a:avLst/>
          </a:prstGeom>
        </p:spPr>
        <p:txBody>
          <a:bodyPr wrap="square">
            <a:spAutoFit/>
          </a:bodyPr>
          <a:lstStyle/>
          <a:p>
            <a:pPr algn="ctr"/>
            <a:r>
              <a:rPr lang="en-US" sz="3000" i="1" dirty="0" smtClean="0"/>
              <a:t>“And </a:t>
            </a:r>
            <a:r>
              <a:rPr lang="en-US" sz="3000" i="1" dirty="0"/>
              <a:t>I will smite thy bow out of thy left hand, and will cause thine arrows to fall out of thy right hand. Thou shalt fall upon the mountains of Israel, thou, and all thy bands, and the people that is with thee: I will give thee unto the ravenous birds of every sort, and to the beasts of the field to be devoured. </a:t>
            </a:r>
            <a:r>
              <a:rPr lang="en-US" sz="3000" i="1" dirty="0" smtClean="0"/>
              <a:t>Thou </a:t>
            </a:r>
            <a:r>
              <a:rPr lang="en-US" sz="3000" i="1" dirty="0"/>
              <a:t>shalt fall upon the open field: for I have spoken it, </a:t>
            </a:r>
            <a:r>
              <a:rPr lang="en-US" sz="3000" i="1" dirty="0" err="1"/>
              <a:t>saith</a:t>
            </a:r>
            <a:r>
              <a:rPr lang="en-US" sz="3000" i="1" dirty="0"/>
              <a:t> the Lord </a:t>
            </a:r>
            <a:r>
              <a:rPr lang="en-US" sz="3000" i="1" dirty="0" smtClean="0"/>
              <a:t>GOD…and they shall burn them with fire seven years.”</a:t>
            </a:r>
          </a:p>
          <a:p>
            <a:pPr algn="ctr"/>
            <a:r>
              <a:rPr lang="en-US" sz="3000" i="1" dirty="0" smtClean="0"/>
              <a:t> (</a:t>
            </a:r>
            <a:r>
              <a:rPr lang="en-US" sz="3000" i="1" dirty="0"/>
              <a:t>Ezekiel </a:t>
            </a:r>
            <a:r>
              <a:rPr lang="en-US" sz="3000" i="1" dirty="0" smtClean="0"/>
              <a:t>39:3-5, 7) </a:t>
            </a:r>
            <a:endParaRPr lang="en-US" sz="3000" i="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4257633"/>
            <a:ext cx="4162425" cy="260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206035"/>
            <a:ext cx="3743756" cy="267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968" y="461105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87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31" y="1228397"/>
            <a:ext cx="4061167" cy="4401205"/>
          </a:xfrm>
          <a:prstGeom prst="rect">
            <a:avLst/>
          </a:prstGeom>
        </p:spPr>
        <p:txBody>
          <a:bodyPr wrap="square">
            <a:spAutoFit/>
          </a:bodyPr>
          <a:lstStyle/>
          <a:p>
            <a:pPr algn="ctr"/>
            <a:r>
              <a:rPr lang="en-US" sz="4000" i="1" dirty="0" smtClean="0"/>
              <a:t>“And </a:t>
            </a:r>
            <a:r>
              <a:rPr lang="en-US" sz="4000" i="1" dirty="0"/>
              <a:t>he was clothed with a vesture dipped in blood: and his name is called The Word of God</a:t>
            </a:r>
            <a:r>
              <a:rPr lang="en-US" sz="4000" i="1" dirty="0" smtClean="0"/>
              <a:t>.” (Rev</a:t>
            </a:r>
            <a:r>
              <a:rPr lang="en-US" sz="4000" i="1" dirty="0"/>
              <a:t>. </a:t>
            </a:r>
            <a:r>
              <a:rPr lang="en-US" sz="4000" i="1" dirty="0" smtClean="0"/>
              <a:t>19:13)</a:t>
            </a:r>
            <a:endParaRPr lang="en-US" sz="4000" i="1" dirty="0"/>
          </a:p>
        </p:txBody>
      </p:sp>
      <p:pic>
        <p:nvPicPr>
          <p:cNvPr id="8194" name="Picture 2" descr="C:\Users\Dan White\Pictures\Bible pictures\Prophecy pictures\prophecy pictures\rapture and second coming\Christ the Conquer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4698" y="0"/>
            <a:ext cx="5069302"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0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ible pictures\angels\scan0109.jpg"/>
          <p:cNvPicPr>
            <a:picLocks noChangeAspect="1" noChangeArrowheads="1"/>
          </p:cNvPicPr>
          <p:nvPr/>
        </p:nvPicPr>
        <p:blipFill>
          <a:blip r:embed="rId3" cstate="print"/>
          <a:srcRect/>
          <a:stretch>
            <a:fillRect/>
          </a:stretch>
        </p:blipFill>
        <p:spPr bwMode="auto">
          <a:xfrm>
            <a:off x="4724400" y="0"/>
            <a:ext cx="4419600" cy="6913159"/>
          </a:xfrm>
          <a:prstGeom prst="rect">
            <a:avLst/>
          </a:prstGeom>
          <a:noFill/>
        </p:spPr>
      </p:pic>
      <p:sp>
        <p:nvSpPr>
          <p:cNvPr id="4" name="Title 3"/>
          <p:cNvSpPr>
            <a:spLocks noGrp="1"/>
          </p:cNvSpPr>
          <p:nvPr>
            <p:ph type="title"/>
          </p:nvPr>
        </p:nvSpPr>
        <p:spPr>
          <a:xfrm>
            <a:off x="228600" y="0"/>
            <a:ext cx="4343400" cy="6858000"/>
          </a:xfrm>
        </p:spPr>
        <p:txBody>
          <a:bodyPr>
            <a:normAutofit fontScale="90000"/>
          </a:bodyPr>
          <a:lstStyle/>
          <a:p>
            <a:r>
              <a:rPr lang="en-US" i="1" dirty="0" smtClean="0"/>
              <a:t>“And I saw an angel standing in the sun; and he cried with a loud voice, saying to all the fowls that fly in the midst of heaven, Come and gather yourselves together unto </a:t>
            </a:r>
            <a:br>
              <a:rPr lang="en-US" i="1" dirty="0" smtClean="0"/>
            </a:br>
            <a:r>
              <a:rPr lang="en-US" i="1" dirty="0" smtClean="0"/>
              <a:t>the supper of the </a:t>
            </a:r>
            <a:br>
              <a:rPr lang="en-US" i="1" dirty="0" smtClean="0"/>
            </a:br>
            <a:r>
              <a:rPr lang="en-US" i="1" dirty="0" smtClean="0"/>
              <a:t>great God.”</a:t>
            </a:r>
            <a:endParaRPr lang="en-US" i="1" dirty="0"/>
          </a:p>
        </p:txBody>
      </p:sp>
    </p:spTree>
    <p:extLst>
      <p:ext uri="{BB962C8B-B14F-4D97-AF65-F5344CB8AC3E}">
        <p14:creationId xmlns:p14="http://schemas.microsoft.com/office/powerpoint/2010/main" val="339541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09.jpg"/>
          <p:cNvPicPr>
            <a:picLocks noChangeAspect="1" noChangeArrowheads="1"/>
          </p:cNvPicPr>
          <p:nvPr/>
        </p:nvPicPr>
        <p:blipFill>
          <a:blip r:embed="rId3" cstate="print"/>
          <a:srcRect/>
          <a:stretch>
            <a:fillRect/>
          </a:stretch>
        </p:blipFill>
        <p:spPr bwMode="auto">
          <a:xfrm>
            <a:off x="0" y="-55159"/>
            <a:ext cx="4419600" cy="6913159"/>
          </a:xfrm>
          <a:prstGeom prst="rect">
            <a:avLst/>
          </a:prstGeom>
          <a:noFill/>
        </p:spPr>
      </p:pic>
      <p:sp>
        <p:nvSpPr>
          <p:cNvPr id="3" name="Title 2"/>
          <p:cNvSpPr>
            <a:spLocks noGrp="1"/>
          </p:cNvSpPr>
          <p:nvPr>
            <p:ph type="title"/>
          </p:nvPr>
        </p:nvSpPr>
        <p:spPr>
          <a:xfrm>
            <a:off x="4572000" y="0"/>
            <a:ext cx="4572000" cy="6858000"/>
          </a:xfrm>
        </p:spPr>
        <p:txBody>
          <a:bodyPr>
            <a:normAutofit fontScale="90000"/>
          </a:bodyPr>
          <a:lstStyle/>
          <a:p>
            <a:r>
              <a:rPr lang="en-US" i="1" dirty="0" smtClean="0"/>
              <a:t>“That ye may eat the flesh of kings, and the flesh of captains, and the flesh of mighty men, and the flesh of horses, and of them that sit on them, and the flesh of all men, both free and bond, both small and great.”</a:t>
            </a:r>
            <a:endParaRPr lang="en-US" i="1" dirty="0"/>
          </a:p>
        </p:txBody>
      </p:sp>
    </p:spTree>
    <p:extLst>
      <p:ext uri="{BB962C8B-B14F-4D97-AF65-F5344CB8AC3E}">
        <p14:creationId xmlns:p14="http://schemas.microsoft.com/office/powerpoint/2010/main" val="16930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i.ytimg.com/vi/AzN4lUj2EO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7" y="685800"/>
            <a:ext cx="9144000" cy="514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8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483"/>
          <a:stretch/>
        </p:blipFill>
        <p:spPr bwMode="auto">
          <a:xfrm>
            <a:off x="0" y="533400"/>
            <a:ext cx="9144000" cy="543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985" y="2819400"/>
            <a:ext cx="1453475" cy="103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2514600"/>
            <a:ext cx="1662172" cy="104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9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fade">
                                      <p:cBhvr>
                                        <p:cTn id="7" dur="500"/>
                                        <p:tgtEl>
                                          <p:spTgt spid="24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588"/>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93" y="5029200"/>
            <a:ext cx="9144000" cy="1143000"/>
          </a:xfrm>
        </p:spPr>
        <p:txBody>
          <a:bodyPr>
            <a:noAutofit/>
          </a:bodyPr>
          <a:lstStyle/>
          <a:p>
            <a:r>
              <a:rPr lang="en-US" sz="3200" i="1" dirty="0" smtClean="0">
                <a:effectLst>
                  <a:glow rad="101600">
                    <a:schemeClr val="bg1">
                      <a:alpha val="60000"/>
                    </a:schemeClr>
                  </a:glow>
                </a:effectLst>
              </a:rPr>
              <a:t>“And </a:t>
            </a:r>
            <a:r>
              <a:rPr lang="en-US" sz="3200" i="1" dirty="0">
                <a:effectLst>
                  <a:glow rad="101600">
                    <a:schemeClr val="bg1">
                      <a:alpha val="60000"/>
                    </a:schemeClr>
                  </a:glow>
                </a:effectLst>
              </a:rPr>
              <a:t>they went up on the breadth of the earth, and compassed the camp of the saints about, and the beloved city: and fire came down from God out of heaven, and devoured them.”</a:t>
            </a:r>
            <a:br>
              <a:rPr lang="en-US" sz="3200" i="1" dirty="0">
                <a:effectLst>
                  <a:glow rad="101600">
                    <a:schemeClr val="bg1">
                      <a:alpha val="60000"/>
                    </a:schemeClr>
                  </a:glow>
                </a:effectLst>
              </a:rPr>
            </a:br>
            <a:r>
              <a:rPr lang="en-US" sz="3200" i="1" dirty="0">
                <a:effectLst>
                  <a:glow rad="101600">
                    <a:schemeClr val="bg1">
                      <a:alpha val="60000"/>
                    </a:schemeClr>
                  </a:glow>
                </a:effectLst>
              </a:rPr>
              <a:t>(Revelation </a:t>
            </a:r>
            <a:r>
              <a:rPr lang="en-US" sz="3200" i="1" dirty="0" smtClean="0">
                <a:effectLst>
                  <a:glow rad="101600">
                    <a:schemeClr val="bg1">
                      <a:alpha val="60000"/>
                    </a:schemeClr>
                  </a:glow>
                </a:effectLst>
              </a:rPr>
              <a:t>20:9) </a:t>
            </a:r>
            <a:endParaRPr lang="en-US" sz="3200" dirty="0">
              <a:effectLst>
                <a:glow rad="101600">
                  <a:schemeClr val="bg1">
                    <a:alpha val="60000"/>
                  </a:schemeClr>
                </a:glow>
              </a:effectLst>
            </a:endParaRPr>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949" y="1447800"/>
            <a:ext cx="3106812"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98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588"/>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28" t="1348" r="2852"/>
          <a:stretch/>
        </p:blipFill>
        <p:spPr bwMode="auto">
          <a:xfrm>
            <a:off x="-109538" y="1588"/>
            <a:ext cx="9364663" cy="68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descr="http://jamaicatakeout.com/wp-content/uploads/2015/06/fire-wallpaper-7.jpg"/>
          <p:cNvPicPr>
            <a:picLocks noChangeAspect="1" noChangeArrowheads="1"/>
          </p:cNvPicPr>
          <p:nvPr/>
        </p:nvPicPr>
        <p:blipFill rotWithShape="1">
          <a:blip r:embed="rId4">
            <a:extLst>
              <a:ext uri="{28A0092B-C50C-407E-A947-70E740481C1C}">
                <a14:useLocalDpi xmlns:a14="http://schemas.microsoft.com/office/drawing/2010/main" val="0"/>
              </a:ext>
            </a:extLst>
          </a:blip>
          <a:srcRect l="3783" t="-24" r="12613" b="1"/>
          <a:stretch/>
        </p:blipFill>
        <p:spPr bwMode="auto">
          <a:xfrm>
            <a:off x="-109538" y="0"/>
            <a:ext cx="936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1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hesidewalkhasnoend.files.wordpress.com/2015/10/2f798-lake-of-fire-mary-k-baxter-hell-tr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15" y="-76200"/>
            <a:ext cx="11201400" cy="7467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paradoxbrown.com/wp-content/uploads/2013/04/The-Dragon-cast-into-the-Lake-of-Fire.jpg"/>
          <p:cNvPicPr>
            <a:picLocks noChangeAspect="1" noChangeArrowheads="1"/>
          </p:cNvPicPr>
          <p:nvPr/>
        </p:nvPicPr>
        <p:blipFill rotWithShape="1">
          <a:blip r:embed="rId3">
            <a:extLst>
              <a:ext uri="{28A0092B-C50C-407E-A947-70E740481C1C}">
                <a14:useLocalDpi xmlns:a14="http://schemas.microsoft.com/office/drawing/2010/main" val="0"/>
              </a:ext>
            </a:extLst>
          </a:blip>
          <a:srcRect t="14241" r="-1410" b="23289"/>
          <a:stretch/>
        </p:blipFill>
        <p:spPr bwMode="auto">
          <a:xfrm>
            <a:off x="32047" y="2819400"/>
            <a:ext cx="4404645" cy="36832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47416" y="309195"/>
            <a:ext cx="9291416" cy="2308324"/>
          </a:xfrm>
          <a:prstGeom prst="rect">
            <a:avLst/>
          </a:prstGeom>
        </p:spPr>
        <p:txBody>
          <a:bodyPr wrap="square">
            <a:spAutoFit/>
          </a:bodyPr>
          <a:lstStyle/>
          <a:p>
            <a:pPr lvl="0" algn="ctr"/>
            <a:r>
              <a:rPr lang="en-US" sz="3600" i="1" dirty="0">
                <a:solidFill>
                  <a:prstClr val="white"/>
                </a:solidFill>
                <a:effectLst>
                  <a:glow rad="101600">
                    <a:prstClr val="black">
                      <a:alpha val="60000"/>
                    </a:prstClr>
                  </a:glow>
                </a:effectLst>
              </a:rPr>
              <a:t>“And the devil that deceived them was cast into the lake of fire and brimstone, where the beast and the false prophet are, and shall be tormented day and night for ever and ever.”</a:t>
            </a:r>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084" y="2890645"/>
            <a:ext cx="4239426" cy="354074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07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500"/>
                                        <p:tgtEl>
                                          <p:spTgt spid="4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Heaven_New 3.jpg"/>
          <p:cNvPicPr>
            <a:picLocks noChangeAspect="1" noChangeArrowheads="1"/>
          </p:cNvPicPr>
          <p:nvPr/>
        </p:nvPicPr>
        <p:blipFill>
          <a:blip r:embed="rId3" cstate="print">
            <a:lum bright="-20000" contrast="40000"/>
          </a:blip>
          <a:srcRect r="1333" b="8333"/>
          <a:stretch>
            <a:fillRect/>
          </a:stretch>
        </p:blipFill>
        <p:spPr bwMode="auto">
          <a:xfrm>
            <a:off x="-114462" y="9450"/>
            <a:ext cx="9227127" cy="6858000"/>
          </a:xfrm>
          <a:prstGeom prst="rect">
            <a:avLst/>
          </a:prstGeom>
          <a:noFill/>
        </p:spPr>
      </p:pic>
      <p:pic>
        <p:nvPicPr>
          <p:cNvPr id="83970" name="Picture 2" descr="http://www.temkit.com/08-Bible-Prophecy/Knowing-Prophecy/images/angelchainb.jpg"/>
          <p:cNvPicPr>
            <a:picLocks noChangeAspect="1" noChangeArrowheads="1"/>
          </p:cNvPicPr>
          <p:nvPr/>
        </p:nvPicPr>
        <p:blipFill>
          <a:blip r:embed="rId4" cstate="print"/>
          <a:srcRect/>
          <a:stretch>
            <a:fillRect/>
          </a:stretch>
        </p:blipFill>
        <p:spPr bwMode="auto">
          <a:xfrm>
            <a:off x="2286000" y="2438400"/>
            <a:ext cx="4648200" cy="3423336"/>
          </a:xfrm>
          <a:prstGeom prst="ellipse">
            <a:avLst/>
          </a:prstGeom>
          <a:ln>
            <a:noFill/>
          </a:ln>
          <a:effectLst>
            <a:softEdge rad="112500"/>
          </a:effectLst>
        </p:spPr>
      </p:pic>
      <p:sp>
        <p:nvSpPr>
          <p:cNvPr id="2" name="Rectangle 1"/>
          <p:cNvSpPr/>
          <p:nvPr/>
        </p:nvSpPr>
        <p:spPr>
          <a:xfrm>
            <a:off x="18968" y="152400"/>
            <a:ext cx="8960265" cy="1754326"/>
          </a:xfrm>
          <a:prstGeom prst="rect">
            <a:avLst/>
          </a:prstGeom>
        </p:spPr>
        <p:txBody>
          <a:bodyPr wrap="square">
            <a:spAutoFit/>
          </a:bodyPr>
          <a:lstStyle/>
          <a:p>
            <a:pPr algn="ctr"/>
            <a:r>
              <a:rPr lang="en-US" sz="3600" i="1" dirty="0">
                <a:solidFill>
                  <a:schemeClr val="bg1"/>
                </a:solidFill>
                <a:effectLst>
                  <a:glow rad="101600">
                    <a:schemeClr val="tx1">
                      <a:alpha val="60000"/>
                    </a:schemeClr>
                  </a:glow>
                </a:effectLst>
              </a:rPr>
              <a:t>“And I saw an angel come down from heaven, having the key of the bottomless pit and a great chain in his hand.”</a:t>
            </a:r>
          </a:p>
        </p:txBody>
      </p:sp>
    </p:spTree>
    <p:extLst>
      <p:ext uri="{BB962C8B-B14F-4D97-AF65-F5344CB8AC3E}">
        <p14:creationId xmlns:p14="http://schemas.microsoft.com/office/powerpoint/2010/main" val="61793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2000" fill="hold"/>
                                        <p:tgtEl>
                                          <p:spTgt spid="83970"/>
                                        </p:tgtEl>
                                        <p:attrNameLst>
                                          <p:attrName>ppt_w</p:attrName>
                                        </p:attrNameLst>
                                      </p:cBhvr>
                                      <p:tavLst>
                                        <p:tav tm="0">
                                          <p:val>
                                            <p:fltVal val="0"/>
                                          </p:val>
                                        </p:tav>
                                        <p:tav tm="100000">
                                          <p:val>
                                            <p:strVal val="#ppt_w"/>
                                          </p:val>
                                        </p:tav>
                                      </p:tavLst>
                                    </p:anim>
                                    <p:anim calcmode="lin" valueType="num">
                                      <p:cBhvr>
                                        <p:cTn id="8" dur="2000" fill="hold"/>
                                        <p:tgtEl>
                                          <p:spTgt spid="83970"/>
                                        </p:tgtEl>
                                        <p:attrNameLst>
                                          <p:attrName>ppt_h</p:attrName>
                                        </p:attrNameLst>
                                      </p:cBhvr>
                                      <p:tavLst>
                                        <p:tav tm="0">
                                          <p:val>
                                            <p:fltVal val="0"/>
                                          </p:val>
                                        </p:tav>
                                        <p:tav tm="100000">
                                          <p:val>
                                            <p:strVal val="#ppt_h"/>
                                          </p:val>
                                        </p:tav>
                                      </p:tavLst>
                                    </p:anim>
                                    <p:animEffect transition="in" filter="fade">
                                      <p:cBhvr>
                                        <p:cTn id="9"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201136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Revelation 20:4-6</a:t>
            </a:r>
            <a:endParaRPr lang="en-US" sz="8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2381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rapturewatcher.files.wordpress.com/2014/06/glorious-throne-of-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08" y="-304801"/>
            <a:ext cx="9258608" cy="74044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2057400"/>
          </a:xfrm>
        </p:spPr>
        <p:txBody>
          <a:bodyPr>
            <a:normAutofit/>
          </a:bodyPr>
          <a:lstStyle/>
          <a:p>
            <a:r>
              <a:rPr lang="en-US" sz="4000" i="1" dirty="0" smtClean="0">
                <a:effectLst>
                  <a:glow rad="101600">
                    <a:schemeClr val="bg1">
                      <a:alpha val="60000"/>
                    </a:schemeClr>
                  </a:glow>
                </a:effectLst>
              </a:rPr>
              <a:t>“And I saw thrones, and they sat upon them, and judgment was given unto them.”</a:t>
            </a:r>
            <a:endParaRPr lang="en-US" sz="4000" i="1" dirty="0">
              <a:effectLst>
                <a:glow rad="101600">
                  <a:schemeClr val="bg1">
                    <a:alpha val="60000"/>
                  </a:schemeClr>
                </a:glow>
              </a:effectLst>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8229600" cy="124301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7791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Bible pictures\heaven\ch6_pat_12_under altar_small.jpg"/>
          <p:cNvPicPr>
            <a:picLocks noChangeAspect="1" noChangeArrowheads="1"/>
          </p:cNvPicPr>
          <p:nvPr/>
        </p:nvPicPr>
        <p:blipFill>
          <a:blip r:embed="rId3" cstate="print">
            <a:lum bright="-10000"/>
          </a:blip>
          <a:srcRect r="-563" b="5556"/>
          <a:stretch>
            <a:fillRect/>
          </a:stretch>
        </p:blipFill>
        <p:spPr bwMode="auto">
          <a:xfrm>
            <a:off x="-1" y="0"/>
            <a:ext cx="9296401" cy="6858000"/>
          </a:xfrm>
          <a:prstGeom prst="rect">
            <a:avLst/>
          </a:prstGeom>
          <a:noFill/>
        </p:spPr>
      </p:pic>
      <p:sp>
        <p:nvSpPr>
          <p:cNvPr id="2" name="Rectangle 1"/>
          <p:cNvSpPr/>
          <p:nvPr/>
        </p:nvSpPr>
        <p:spPr>
          <a:xfrm>
            <a:off x="152400" y="914400"/>
            <a:ext cx="8686800" cy="5016758"/>
          </a:xfrm>
          <a:prstGeom prst="rect">
            <a:avLst/>
          </a:prstGeom>
        </p:spPr>
        <p:txBody>
          <a:bodyPr wrap="square">
            <a:spAutoFit/>
          </a:bodyPr>
          <a:lstStyle/>
          <a:p>
            <a:pPr algn="ctr"/>
            <a:r>
              <a:rPr lang="en-US" sz="4000" i="1" dirty="0" smtClean="0">
                <a:effectLst>
                  <a:glow rad="101600">
                    <a:schemeClr val="bg1">
                      <a:alpha val="60000"/>
                    </a:schemeClr>
                  </a:glow>
                </a:effectLst>
              </a:rPr>
              <a:t>“And I saw the souls of them that were beheaded for the witness of Jesus, and for the word of God, and which had not worshipped the beast, neither his image, neither had received his mark upon their foreheads, or in their hands; and they lived and reigned with Christ a    thousand years.”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79582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evelation\guillotine[1].jpg"/>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09600"/>
            <a:ext cx="2514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3564414"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22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5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fade">
                                      <p:cBhvr>
                                        <p:cTn id="1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 y="1"/>
            <a:ext cx="91575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6885" y="101185"/>
            <a:ext cx="8229600" cy="2697162"/>
          </a:xfrm>
        </p:spPr>
        <p:txBody>
          <a:bodyPr>
            <a:normAutofit/>
          </a:bodyPr>
          <a:lstStyle/>
          <a:p>
            <a:r>
              <a:rPr lang="en-US" sz="5400" dirty="0" smtClean="0">
                <a:solidFill>
                  <a:schemeClr val="bg1"/>
                </a:solidFill>
                <a:effectLst>
                  <a:glow rad="101600">
                    <a:schemeClr val="tx1">
                      <a:alpha val="60000"/>
                    </a:schemeClr>
                  </a:glow>
                </a:effectLst>
                <a:latin typeface="Algerian" panose="04020705040A02060702" pitchFamily="82" charset="0"/>
              </a:rPr>
              <a:t>Tribulation Saints</a:t>
            </a:r>
            <a:endParaRPr lang="en-US" sz="5400" dirty="0">
              <a:solidFill>
                <a:schemeClr val="bg1"/>
              </a:solidFill>
              <a:effectLst>
                <a:glow rad="101600">
                  <a:schemeClr val="tx1">
                    <a:alpha val="60000"/>
                  </a:schemeClr>
                </a:glow>
              </a:effectLst>
              <a:latin typeface="Algerian" panose="04020705040A02060702" pitchFamily="82" charset="0"/>
            </a:endParaRPr>
          </a:p>
        </p:txBody>
      </p:sp>
      <p:sp>
        <p:nvSpPr>
          <p:cNvPr id="3" name="AutoShape 2" descr="data:image/jpeg;base64,/9j/4AAQSkZJRgABAQAAAQABAAD/2wCEAAkGBxMTEhUUExQVFhUXGBUVGBcVFxUVGhgXFBQXFxgcGBUcHSggGBwlHBQVITEhJSkrLi4uFx8zODMsNygtLiwBCgoKDg0OFBAQFywcHBwsLCwsLCwsLCwsLCwsLCwsLCwsLCwsLCwsLCwsLCwsLCwsLCwsLCwrKzcuLCwrNyssK//AABEIALcBEwMBIgACEQEDEQH/xAAbAAABBQEBAAAAAAAAAAAAAAADAQIEBQYAB//EAFAQAAIBAwIDBQQFBwYLBwUAAAECAwAEERIhBTFBBgcTUWEicYGRFDKhscEIFSNCUrLRNnJ0s+HwFiQlMzQ1Q2JzgsImY5K0w+LxU1SDhKL/xAAXAQEBAQEAAAAAAAAAAAAAAAAAAQID/8QAHREBAQEBAQEBAQEBAAAAAAAAAAERAhIhUTFBE//aAAwDAQACEQMRAD8AznD7dSY44k8WeRtCorIu+hmPtMQvJTzNcOE3LXTWq2zm5XJMXiQ5ChEfOvXoIxInXrUrg0AhubSZNsXNvqUnYCSQRE/KQ1vbtfA43xC6zgRcO8X0ycb/ACtxXTrqxMedJwi6a4Nqtq30lckxeJBkKERtWvXoxiRevWlteE3khuAlo5NsSs36W3GghdRG8ntbD9XNel8GtdXaO4m/VNjE498hjX7oTVZ3bza4+NSHJDzTv66SJcb+7FT3TGBhcEKw6gN8xmitcbjYb1dycOtm7PRX6W0UE8boC0IYagLsQMGLMWcFd/aJ33qfe8ItrK34YXtYLmW9mgSeS4UyECYAt4W+I8agBjbbcE71r/omMppy3pSSxLkZ5VqeNdno7e/ltog3heHFMikligkaRWUMdyoMWRnlqxVNNxCwhspZiltdX5naJbefMgjjWYxgLCCNyq6s88t5YFL2Yr4oPIZXqKsPA1JiNMH1O59w61d9uezNvb3lgsUQjhupYRLCCdGRc26nSv6mVlYEDAOBtnOY3eTwSzsmlaBVS5/xZreJBIyoiSBpJXAyq6jqXLdIzjmanswbs9w8BMyEasHY+/yogYDbSOuc+dXF/wBmYYbuwtvoSXKTiX6TdSpJJKrKgKkTAgRZbO3LoMVS39oYJ7m2yzLE4EZY6m8N40kUMx5kFiMncgDO9Xnr6tVV3KATjb0FVzb1Jmg3ArnhxW7WEB4qY0HpVkLfamSpipoq3iwKF4hqZNkVEIqoNFcmpf0o4GOdVwFP351BKluKFPMWO9A1GuWgUina6aTTGarqDxihyTeVCjm86C7Zqaps0hokDZoXhE0aGCgOfdtQoYM70jGpMdxjpQPW1Uc8V3hBASMcts0EznOaBd3OayoV1OTzNQZGojmo0zZooRnrqA3Okqo31wjJAz4JWPS/XP6NhID/APzXq3eNZIlpe3SkiSe2itMbacPKyrgYzkm4I59BXnPCJA6MjjUjKRpP7LDBGfcTVyvBYWC5acqMNh7id1BUgqdDSFdiAdx0rn07Y2XY6JfosfEGY63sLeNwRsDbq7MfPJZ2/wDCKx/dDn6BxDVzMaE+82zE/fWU4gApdEeXwjkACadVIbOr2A+kA5O2Mbmo8cGM6XkUMAGEckqAgDA1BWAO229MZai2XPZAAdZAPnxMVcdp4HurXgUlujSqs9ozFFLaVCrktj6oGk5J5Yrz20tNhGGk8MEN4fiy+HkNrH6PVp+tvy51seFcGXA0vNEGySsM88KsTzOlHAyepxUvxZNTu2EqvxWYhtkhto2IPJw0zlT66ZEOP94VWXduy8EnvbdS140syNOqlpY4UuXQiM7mJQijOnGMlue9Xlr2cCgKiYXJORvuTk6idyx6k1V8U7LKquCZVWQnUiSyLG5PV41YK3TmOlTZSyxad4h1XPBj/wB7CfndWf8AGqDvguil/KACc2kHLyElwTgfOq664bGrqJHkbSBpLTzMV3VgUJf2CCinb9kVVaV8UsWeQnABkd5G0qTgamJPU7etakZr0ft/aXF5dcMW2kuVtplfxJbV3VQp8NgxdfZHs6saqzMNvFb3N3Es8k6pIq+JO/iOWWJAwL4GdLZX0046VUwoVGiOSeMHJKRTzRpvz9hWA+yhJF4Qxpwq7YFWTDVuWRjsckfjTjGOtBsJUK7c6KZBvk8q1rIE59Nqq7ubcDoKW74gSMVC1k4oJwUnGQADyz1pBa4J/GoTSknFEluCeZ5URzgDlvXAio0slOjYedUPZabn1oryVEkNQEZvKgs3Sk8SlXeqEI8q5VogFOG1AwGnJL0pzEUItjJqBk2xoQkxvSSS5oDy0BHuKCWPnQHkoJloJMslQpJaRpM0JjRXF66hE11B6j2UtwVYsemw36VdyXyhCgbP6p3+e9Zy0utKgjmfIeXnUe8u3k6Y/E1LHXTbtSDhdvx+dOhcgb05Ace186m2sWVbC5ONvf6Cs2pIHY5ZhgEn3YrecDnU6VZSCMZJ2GxrFTNJgEbafLr76s+FWd3MpxKOQxkbDHSuXf104WnbTtqbecQW7Bl0ZfSMkO3L2/vrFX/baeRvaO4GM4GOWMgedaqw7GM8mq4IjYbLpx7bZ251Vdr+yqwbqNXnjfSdifjvV4vP8Y6l/rNC8klO7DOMZ5VbcLg0ICVBI33P4VR25HLGMH47VOe/Zj7TbV3cliL8AtnBz0GOlVF5cs7ZJqOZdznlSSXK8hVxm1ZWMpzj40+7vuYNQorpadJg1MXTMjn9lOU75FBPkKWOTG1ApNAJI509j1zQZD8aBjuTTkfFNjJ8qkLFlcn4U0NM1DZqkLCACaYsVNAvvo8AO9CaIg1Lg3H2UATkUxmzU2SKo8jgcqKCM0GaTpXPITyoJGKIaynGajMal6SdqeLDrUFcUoZWrmW0AG3PltQW4eQNxRVQy0Mips6gVCegCaWkK11NMbH6QT1p4m29aNYcMLjIq3tOBOf1QfsqXqR0nNqutCx51puE3caI2freXOmxcF0+y3M7DG5FSJOErGF0nfct5muXV105lhi3i7syM3PGBgZ8smjcP4gzhVUmM5ZWQIWBDDbOfUbHNJCCciLOx2BGxrX8ItC0XtJg53Y7cvSuVreMle8F4joIa5LISNmIDADlv58qzB4pPIhg8bGknAJGMYwfa+fzr0Hi3BokbWxYtkEjUTyGBz6VkOLR22o+GjFjnIIA+Oa6cVy7jIvCVyaA84q+Xgr4yRseQFRZuCsPaPKu8rjYqfEJobqetTprYqNqEIm5k1rWcRlbFFW5PKknSovhGpqYn+IeeRQ9Y86jIcc96coB5c6KveDWli8QkveIGAsXCQwRGV1CMVLSkK2nOMgYG3nVqewcjDxIL+xltuZuGk8MovXXHuMgdMj1xWXsbNR8Tk+eT51Jl4GhbVoB68ufrWPrbrGMKp9vxBrlCuRjWocgMB0BABosUWetI5IGPKm6vI1Q6YAbUMEYp+RTgVPKqgY9aMLkBelQLiXeozz0E2S5yffS6aiw8/OpiIedByoKcYQSNq4LUiIY5mg57Y425+6jpCsY1PufI0N7vGwNQrq72571BIupF59fLlUG+vsgCoU83rUJ5c1QspzUVxRgR1yfuock46UACa6mmWlqD0/hqA+zqAA9cH+2rGXiSx4AbJHT8fdWeW1Gd856EdKsIbViPqqTjmcZNZsjtOqmyXc7kbjTzOk4z7vKrm3t10Y3BO+SSSM+VZ62JXAZD7J6cjvROI9qPDhdUX2tLYP7Jwcc+dZs/Flz+rqW5+j4KnBxsSMg0t52skEa6d26k8vgK7s/2OF9BBIeLMZXhjlaJFt2KF0UsCo3GC2NxUHtn2Ljs7eaT86Fpo01rCwgVm8hp57+6s+Il7Vk/HpJj5eZ3qK84O4+t76nw9in/Mx4h9LkDeAZvD8OLTkZ21Yzjasct5E2AsihjgY5c/XlXSSMWtHLxNsAE8vI1XT37Hqag3cJRclgB5sQBUCHiQB2ZT7jWvjO1YFmJ60d10++oK3RLZ3/AAFbfsR2KhvraGRuJaJ5Q36ECBmGlm2Cn2vqrnlS1JGJuZhuOtV0jmvWeM91ltArGTiZR9DOquIELYB5AkZ3GK82gkt2hVmlTXpGVyAc43ppYDYKG2NWsFsuoAHB92aoxNEJIw0xSMuutowHZUPMhep9Knce4jbxhfoV3PNkPrEsKR6cAaSMc98/KlpIuzGi77E+Q2FJJfhRtzq57wuxB4bapcLdySapY4yrpGow6sScj+bWC/OCHkwJqLVnNcZ586ELgCqd+IL+0KG18PMVUWst35UIXJFabuz7DLxUXDNcPF4TRqAiq2dak9fdWP4xb+BcXEOosIppYgxwCRHIVBI6ZxSUw+SekjcVA+kL51N4TZyXE8UEWkySsEXUdIyc8zvttV1E6GYCjC686Z2x7N3XDSi3PhgyK7LofX9TAOcgeYpnEhw9bfVBd3D3GE/RvCqpkkaxr9Bqx7qmxcoou6FPfetUkl0R1pFbUdjn+/lVFm1360CS7qP4K5wXUHqCcUZIoQfakHwOaIC0pNIZdqmNBGOT5Hp+FAlkB+qABVDWhGnJ2NAEGfQUYnzNNkfNABoxXUpA9K6s6uPSV0jGdz6VMhudPLFY0cWAPOjpxsedLG5010l9nnVZe3SHPsjfblmqg8VXHOop4h5GpiXpve5yJF4q+hQubVyQABv40dRO9SBG4tPrUNiK3xkA49l+X2UTuRuNfFJD5Wr/ANdHUHvhuNHFpvWKD91qn+m/G94fIF7LBioYCzc6TnBwGwDjfGfKndmWTiHAX+kRQnCXCYSMIoMJcIyqPqkYB26igW/8lD/Qn/Gn91Z/yA/uvP3nqKo+4zg0VyJLuZBI8XhQxawGCHwld2AO2olxv6Va93/F/wA9LfwX0UMkcbqEAQAqshlGzcwR4Yww3570P8nQ/wCI3H/HH9RFWc7K9oeO30s6Wc9uvhnLa4ok2Luq7iM5+ofnQZluGMrSRZ1eBNNBqPNvCkKgn4AVoewNkkfFrAqqglrjJUAE/wCKS86zkV1IklwtwwMwuJ/FK/VMniHWRsNtWegq+7vrgNxixx53H/lJaqLjvvt0e/tw4BH0ZzuM7+MKt+6/hyvwW4CRI0uu8WPKqfawQgzjbfFU3fpJpv7b+jv/AFtafuYb/JMh/wC+uT9tRWJ4jb2MfEuDWlo8UvgSaJyoB1SF01FzjDEkN545dKnflFWsaCz0Iq5+kZ0qFz7Kc8VguwOPp3D8f/cQ/ea9B/KT+rZf/sfupRGj78bvwuHQyBVYpcwsFdQykiOTGpTsw9Kjd5QS57OpdPGgkMVnMpUD2GmeEMFPMDEjCl/KB/1VH/SIf6uSmdr/AOSkX9F4d+/bUUzhFnH/AILM/hpq+h3B1aVzkeJvnGaJ3P2cbcELNGjHNzuVUnYnqRT+D/yUb+hXH/qUTubH+Q299195oKX8mz/NXn8+D9xqoexvC7Wbj1812Y/DimupFWVlCtIbllXIY4bAyce6r78mz/NXn8+D9xqy3AOxycT43fxysVijnuZH0Y1N/jLKFBIOBucmg9A7LdrXu+MXlgyQPaRxv4YVFP8Am2jX63JlOs7e7HrjbWzSw7U+DDFH4TPGqq66vDE0aSMY/wBghgwB6AkVpuwdzDDxufh9pAkMEMMgYgapJpFaLLSStlsAuwCg43J8sUfaP+VsP8+2/qaCX+UbfkC3h0REOrvrZMyLoZdkfPsg53HXFXPeZZxr2e1CNA3h2e4VQd3izvis3+Uj/nrT/hT/ALyVq+8/+Tv/AOOz/rIqCr7vOHR2fApeIrEjXTRXEwd11Y0FxGo8lwoJAxnJqZw2BeM8DM90kf0hVnKSogVleItpIxyGwyOR3p3Bz/2Tb+h3H3yU/ulP/Z9vdd/e9BX/AJP8KS21yzojEzLzUH/YpyzXdxd74jcQtnji0xyashACxkklDBz+sPZAGeQ2p35OH+h3P/GX+pSoncJ/pnFP56f1s9B5Z2ttFhvruJAFRLiZVUbBV1khR6AHFVBatB28z+cr7+ky/vVnmUnyres2GM/xpDJT/BbypPA6mppgBNJUoEeR+yupq/GiPBwRsy0M8LOMFwfhRC4I9liPtoLysPd6VdZNPCcZJIx8aG9niii4B2OaeAh3y2ahi27u+08fDbx55I5ZFaFo8Rhcgl1bfURthaB267Qx8QvZLiNJEVkiQCTSGygIPIkeVQXjB5EfOokkYHM0VvYu8OIcF/N/0e48X6O0OvEejUc751Zxv5U7sX3gxWfDGs5Le4aQicakEen9KWxzYHr5V56rY5HNI9wRUXWq7s+278KZxJE0kEukuqkB0dRjUudmyMAgkchvtvf8H7ecL4f9Jk4fb3bzXB1Yn0LGmCxABByFBcnGCT515pknqB8c0J4354yPSmJqXJdMzM8hy7s8jtyyzsWY/MmrbshxtLO+t7pkd0iMupUwW9uF4xjJA5uOtZyCOR3WNFZnchVQDJZmOAAK39v3PcVKhj9HQkZ0NKxYehKqVz7iapEfvE7XR8SuYpYopY1jiaM+LoGSX1baWPSrbsF3jwWFk1tJBO7F5m1II9OJOXNwfsrA8d4Xc2cxgukMcgAYDIIZSSAysNmBIPyI6VX6/wDeqGrPs5ei2uLWd1ZhDLHIyrjVheeMkDNaTvY7cRcUEAhhmj8Lxc+IEGdYUDGlj+zWFM2OtX0nZa7Fr9KPgeF4Ylx48ZfSQCP0ec535c6EbTt/3mWnELVLf6NcY8WN3JMaHQgbVobLYbfG6kYJofbjvKtbjhqWFnDMi4hQmUKuiOAqyqMMdRzGozXlxmNNJPlQ16t2R7yrSLhZ4feQzsAksQMIUh45NXUsNDDUR15Z9KH2I7y7WxsXtTBckl5yp/RvhZCdALZXJAxkhRvnavMbaCSQkRxu5AyQisxA8yBypkwZGKsGVhzVgVI67g7ihrf90/b+HhaTrNFM5laMjwwhxoUg51MPOh9jO3sdnxS6u2jkaG5eYlV0+IgkmMiHGcEjOCM9ee2+BBY0b6MwGo7AdaG16VB2+sIeMvfwwXWiSN1kB8PLSPo3VM+yvsb5Y5J5DFUnH+2Il4uvEoYm0o0DCOQhS3hrpYZXIGd996kcN7reIyRJK4ggD4CLcyGN2LfVGgKcE/snf0qk7QdnLixlEV0gjYgsrAhkkAOCUcc8dQcEZG29F+tP3odtbPikKFILpLiPIRj4ejS5XWHwxJ2XbGN6l9r+8uC74X9CSCdZNNuupwmjMTIW5MT+ocbV52ZVA3f5UF71egY+8/hQ16H2I7xYILB+HX0MjwMJUV4dJYJNqLKykjBBZiGB68ttzXfeLa2/DTw/hkdxhg6Ga50AgSklyAp9piCQNgBn0rzI3I/ZFD8dv7/wpia9L7re38HDIZopIZ31yB1MYQgAIq76mG+1Re7bt3Dw6e8klimcXDKVEegkYeRvayw6OOVeelmPPP3U0rTDV9x7ia3F1czqrKssryKrYBAY8jjIzVW8oAzigpnnTZgvU4opGnJ5n5U1rjy+2k0rSpF5At7skUDfHaupW1eg9Nq6gli7byFES6PuqB4nrSeKa0ytlmPMUrXjdRVT4xFFS9Yf271BNNyPdXa89RUccQzzUfKuEqnpigOuOo+RohQH9r8KEq+WPiPxp+tx10/A1FKkJFdkjl9jCmurHnKD8KHLbuBnII99Bq+66QDi9mX2GuQAkjGponC/bt7yK3ffKl3bcRs+JIjyW8AXIUkBWDsXDEA6A6lV1YxtivFbSKd5ESFZHlzlFiDM+pfayoXfIxnbyr2/sL3k3AljsOLwSJJLhI5JImjL6jpUSxsBnJ9nUBjPMczUWPOO8btweKvC/wBG8ExK64Evi69ZUj9RcYx6862fH+xXCuEW0DX8U11JKwVmSRo1UhcsVVSNh0ByT6VTd9/Y+GwnhmtV8NJ9eY15JJGVOUHQHUPZ5Ag422EztVwK4htY7njt3JMA36KzjILNIwzpabGEGAdRAO3I5xkoPe93dW9hHFc2pcRu/htG5LaSyllZWO+PZIIOelT7ru4sF4EL4LJ4/wBFSbPiHTrZVJ9nljJO1an8oH/VKf8AHh/cko19/JUf0CL9xaDG93fd7ZXfC3uplkMqmf6sjKP0edPsii91/YThnEuHszJMJ1Zo3kMhGHKhgY1B0lRqGzDOxzWm7mv9RP77n7jUP8m7/Qrj+kf+klBTfk7xxrc3anxPHVSpPs+H4auo/na9QPpiqzt5weC87Qi2iaVJJZFWdn0FRiFGzCBv9RT9br6VY9wv+s77+Y//AJgVnO33GXs+0M1zGAXilicA8iPAQMp8sgkZ9aDYcQ7K8Et+IQcNa3uGllQHx/HcaS2vTkBgCfYPIYGRzrCdtODR8K4rEmp5oVaC4GSC3hiTJQ/qk+wRnbmK9Jn/ADR2lVfbaC9VcAHAkAGTjB9mZASTtuP93JrynjXY17LiMNncYYPJCQ6EgPFJJpyBzU7MCOhHxoL3vO7wY+Jm1EMcsYhdmbXp3LlApGknlg/OvQvyg7ZW4ZE5HtJPHg9fbRwR8cD5VS9se73hNrdWSNK9qkplZpHfWrGExEIzOcR5DN7Xp607v07ZWkttFa280cz+KsrGNg6qsYYAF1yMknl6Gg8NFEX3VIFymd41z6EinGZM40n/AJWztV1nA10123SiNGnMMSPUE/OhKyci2fgfupoa0lMM2eVSSkZ8/k1K8CeZ9wBppiGuW2FHS3A+uce7elYHGFU49NqaLcn095qhdaLyGT5tv9lNmvWO2ce6l+iebAUojjX6zavQZppiLn1rqmG6jH+zFdRUMURUz+tUscPfyH20T83S52UE9QOnvogEVmT1IqaOEjTnLE9MUMxuvPFSY+JEbE/DlWmTbS3xthifdmnSQPnGkA/zalLxcAchvQDfajufhVQGaMDYtlvQVCJk8tvOrpbqEdM5ow4hbjbB9/X+FMJWeYNnnn4VNt+BzyDIXbzbYVZR3lsDnGccql3HGlI22GPPpTDUTsjM1hf29zIhKxPl9O/sMpRiB1IDE49K9f7ScGsuJ3tpfx8Qt1jh8MupZckRyeIMZYFCckHI2+yvEp+KDOx+0VBedM5Kgn3Cs2RqWvT+/Htbb3MttHbOsot2eSRlOV1MUwqtyY4U5xtuPXF1323trfcPhmgvLc+G5cIXy7h106VRQW15xsQAN8kYrxVrstsEGB0wBTPorn9TnUyLte2d9HaS0uOFRpFcwyyeLCxSORGbAjfJ0g5xk1IvO0tmezYgFzB430KNPD8RNeoIoK6c5z6V4b+b2HRfnyp8Fjny6/Z61MXXtPdR2js4eDNFNcwxyZuPYeRFb2ht7JOd6i9wfaC0trSdbi4hhZpgwWSRUJHhIMgE8sg15eAsQzsc+gI+6hTXGv8AVX5AfhVxNbnug7QW9rxK4eeVY45klVJGPsFhOGALclyucE7beopnbS5tYuOR3wmt7u3lkR3SMiYoiIkb60wQeZZR109KxUUWRgsMfsgb0+O2VdgrZPNjttUsNev3fBrGbilpxG0vLCK2iCGRA6xPlC52QADcMoOrBGOvKsd3ucatuIcSh8OUG3jEUDSjYEtMTIVY7FVVhvyyDWTjskJ2QH1IqTdwqgAKH1GPwqNJXeH2d4fZmD6Dd/SdfieJ+kik0adGn6gGM6m5+VY/wSeQPnVubdHYYjbPkNqsI+HyaceFjGD7WScedTUZf6O2P/mjwWMjjbJX0PL4GtGvD7gcwwzy9n7tqFNw2QjOXxy8hkegpopn4ZKPM4+Hyzzo1tZSH66n3nAqcOESEjOT5c6tLbsnMeasNs75FPUi4pfzdvtg+gNF/N+eQAPma1MXZ10TOAoHU/xoRsV6nPu2rPoxmBw0jctQp+Gk9fuFa2ThAAzz9Ac0yGxGd1+Gd6voxlY+DFiAMfeTT5OAaQSxIAONxzPpXqFhwcKoYDUdvYA3PxzsKr77hUsjcth+yPZGQee/ris/9GvLDQ2cWke2g9Dzrq0jdnwpx4iD0Ktt9lLWvcTK3cNvw9l9pcnnqwAeXLnVJNwy3JIXA2PP2vw2+FYw8SgYY+kuvvG371TOHTW22q6bb9jH45q5iaPddm0Y5yvPojYqm4l2cwfZ0n+au9ba1vbHGBcTg+ZKD/o3oc8tku6zSlvMPGR+6Ku38TI85/wec8lfPuNKOzU3kR7zj8K3Ms6yH/SGXy9kfgaabeIn27t8b/VQZ+07CrqMCODNkghjjyp35rXosgPXIrdw/Ro/q+JIerMRj5AfjSSXsR5kD4f200YqPgJOwBPryqyt+ymQMuQeuCT9laKK4h8mY+ZK7e4VY2UkbOAfZXO5A1Y+HWpbVkZG27ETSE+Gkku53EZwPe3KnXHYueJC7YAJ0jIHP3CvdOETIkIOWO2AWONs+VQ2u7diHkgV2B5kjO3I+VcvfTp5jxqz7LXONTJhc41rvnz2/srT2PYSVgcA6hzDnBUeZTmB6c/Sts3aCBG8SSMIx2GnDHAGxA2A6DrVGO1aRo+5WRtO6rnYc85IGT7utX11f8TOf1nRwRRjxQEUErqwdJI9elSLbhcBBA0knZSN8HnkZ/vvUa+4skjfrEb/AF8H5DpsB58quOz0qsytpVVTJHnk+Z642OKuVNi0s+zdqqqbmFyo2B3ALNjG+3lXcW7O8PRZUWLGSMMxzg7Ahd8jHOsxDxqGcyPPZy8QkEkoLTz+BFFGkjLGkCDYtoAJOOZ50aW94WYyv0viNvHuTZmPxXz1WKYqxAO++s8+lZ8X9a9T8SbDsXbSNqt5VcbqzAnAPQKcbnbGOlWt93cKo1JBllUkkP8AXPQDUc5GOXKqHsXx/wCjRtFpKQlpTGmzOiO7Mo1Z+sAQM71rrTtAssLiSR4iTlSpzuBtk4ySaxZ1v9XeROyvZ+K0UPKIzJ0xuV1Y+BNWXaLgVlMFeZWZtQOclWYIDtkb6azcVsHdma5kG4HIk43574PPHLrV+s0RGhWZyB9ZifX19aZ9EXg3ELeA+Fb2wCFtTM4BO+53O5xyGTVrHx2BGLCNdXnnOR03Pv5Vk7vAJAJ61Js7RcAn7fL3VbIy11rx1pQcDG+c+Qzyqq4leR6wohV8nUV0g5J68utRY7hVJA3+OBU22m05cAZPMjn8+lc66R1zw1SQ0duikfV5ZBIwcH3VVyKsRGoljk7LsB8eZrSWl6W2zv02GwNUnFrEgnc771mtRHiZJEIeNB5nYZ+HMnFV8vCIlXko65Pl0CjJ+2o8obG2Mjlg0BWJ5qCf539takSnmOJVxjLEbnyHp8vtpBOgUABzjnsANvQb1Fu209FH2/jVXcXrb4yPccV0k1i1Zy8e9rJHTAwSMUjdp304LLv/ALpbHuycVm5o2by+dBayk8vtFb88s+q0Z41B1Rs9fZj/ABrqzf0BvMfM11PPJtYPHr99N1CnBqd4lb2smqAf7ilAH9zS6xSlh/cVNqE1Y/WI+Joi3Mg/2jf+I0wEeQpcDyFPVBvp8v7ZPyNKOJydTn3io+B0FNxV9UyLKHjTDmPlir3hnaaFSNZI/wCUn7qx5HoKTFX1pPj1WfvFgK6AxA89LfwoCduLcfrk+mh/4V5jiuxWcjWttxLtMkjavE26AA1VtxFD/tPntWcxXYrUuM1qrRlcga81rYIisYROvP1rykZoqXcg5SOPczD8aW6SPSriEqNI29Btt/8AOajTQELkmvPTdydXY+9mP40ROIyj9dvmf41Fb62UBhk8hk1NnvPZQKdsmvORxib9v571JTtFMMfVOPMf20HoC8RfSQCdzWg7JI5Zi554ryaPtVKP1U+2rfhneNLE2fCRuW2phyrPU/Fj0DjDhX28yKj2Lu4IBNYq87xGkYsbdRk52cn/AKaSHvEdM6YF+LH7gN6zlxrY9UsOH7hmPvrQxKNJUda8isu9cZAkt8Lj9RsnPxq5i74bUDHgTA/8p/Gud56/G5Y9AgkCczuKfeShl+6vIrrvQVrhWVWEOW1LpBZgVGDnOxDZ+GKIe9GH/wCnMfgo/wCqp4p6jTcXcLuKz8tw2ciqe+7wIX5QSfFlH8aqm7aeUHzf/wBtdeecY6rSSSMaE2ayFr2lkTVtqDEkBj9XJycEAdTRv8LHx/m1z55Nbxlpjmk39Ky7dqpP2E+3+NDPaeX9lPkf40waoyGkrJ/4RS/sp8j/ABrqmUVNLj0H211dVZLn0pdQ8qSuoa4sPKl1CurqYrsik2pK6iOIpTjypK6g7b0pdvX7K6upg6kx611dRXEeppCopa6gTTXECurqBdBpMf32pa6mjgPIiuC5rq6lI4D1+ylKbV1dSqTVSV1dVQldXV1AuK7TS11QJXMK6uoEArsV1dVHaa6urqD/2Q=="/>
          <p:cNvSpPr>
            <a:spLocks noChangeAspect="1" noChangeArrowheads="1"/>
          </p:cNvSpPr>
          <p:nvPr/>
        </p:nvSpPr>
        <p:spPr bwMode="auto">
          <a:xfrm>
            <a:off x="155575" y="-1516063"/>
            <a:ext cx="4762500" cy="3171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646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media-cache-ak0.pinimg.com/736x/a9/bd/df/a9bddfd19ff2a7136fcf34414bf7008c.jpg"/>
          <p:cNvPicPr>
            <a:picLocks noChangeAspect="1" noChangeArrowheads="1"/>
          </p:cNvPicPr>
          <p:nvPr/>
        </p:nvPicPr>
        <p:blipFill rotWithShape="1">
          <a:blip r:embed="rId2">
            <a:extLst>
              <a:ext uri="{28A0092B-C50C-407E-A947-70E740481C1C}">
                <a14:useLocalDpi xmlns:a14="http://schemas.microsoft.com/office/drawing/2010/main" val="0"/>
              </a:ext>
            </a:extLst>
          </a:blip>
          <a:srcRect b="5695"/>
          <a:stretch/>
        </p:blipFill>
        <p:spPr bwMode="auto">
          <a:xfrm>
            <a:off x="-381000" y="1"/>
            <a:ext cx="96961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3684" y="1143000"/>
            <a:ext cx="8686800" cy="5016758"/>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ea typeface="+mj-ea"/>
                <a:cs typeface="+mj-cs"/>
              </a:rPr>
              <a:t>(Revelation 6:9-11) </a:t>
            </a:r>
            <a:br>
              <a:rPr lang="en-US" sz="4000" b="1" i="1" dirty="0">
                <a:solidFill>
                  <a:schemeClr val="bg1"/>
                </a:solidFill>
                <a:effectLst>
                  <a:glow rad="101600">
                    <a:schemeClr val="tx1">
                      <a:alpha val="60000"/>
                    </a:schemeClr>
                  </a:glow>
                </a:effectLst>
                <a:ea typeface="+mj-ea"/>
                <a:cs typeface="+mj-cs"/>
              </a:rPr>
            </a:br>
            <a:r>
              <a:rPr lang="en-US" sz="4000" b="1" i="1" dirty="0" smtClean="0">
                <a:solidFill>
                  <a:schemeClr val="bg1"/>
                </a:solidFill>
                <a:effectLst>
                  <a:glow rad="101600">
                    <a:schemeClr val="tx1">
                      <a:alpha val="60000"/>
                    </a:schemeClr>
                  </a:glow>
                </a:effectLst>
                <a:ea typeface="+mj-ea"/>
                <a:cs typeface="+mj-cs"/>
              </a:rPr>
              <a:t>“I </a:t>
            </a:r>
            <a:r>
              <a:rPr lang="en-US" sz="4000" b="1" i="1" dirty="0">
                <a:solidFill>
                  <a:schemeClr val="bg1"/>
                </a:solidFill>
                <a:effectLst>
                  <a:glow rad="101600">
                    <a:schemeClr val="tx1">
                      <a:alpha val="60000"/>
                    </a:schemeClr>
                  </a:glow>
                </a:effectLst>
                <a:ea typeface="+mj-ea"/>
                <a:cs typeface="+mj-cs"/>
              </a:rPr>
              <a:t>saw under the altar the souls of them that were slain for the word of God, and for the testimony which they held: And they cried with a loud voice, saying, How long, O Lord, holy and true, </a:t>
            </a:r>
            <a:r>
              <a:rPr lang="en-US" sz="4000" b="1" i="1" dirty="0" err="1">
                <a:solidFill>
                  <a:schemeClr val="bg1"/>
                </a:solidFill>
                <a:effectLst>
                  <a:glow rad="101600">
                    <a:schemeClr val="tx1">
                      <a:alpha val="60000"/>
                    </a:schemeClr>
                  </a:glow>
                </a:effectLst>
                <a:ea typeface="+mj-ea"/>
                <a:cs typeface="+mj-cs"/>
              </a:rPr>
              <a:t>dost</a:t>
            </a:r>
            <a:r>
              <a:rPr lang="en-US" sz="4000" b="1" i="1" dirty="0">
                <a:solidFill>
                  <a:schemeClr val="bg1"/>
                </a:solidFill>
                <a:effectLst>
                  <a:glow rad="101600">
                    <a:schemeClr val="tx1">
                      <a:alpha val="60000"/>
                    </a:schemeClr>
                  </a:glow>
                </a:effectLst>
                <a:ea typeface="+mj-ea"/>
                <a:cs typeface="+mj-cs"/>
              </a:rPr>
              <a:t> thou not judge and avenge our blood on them that dwell on the earth</a:t>
            </a:r>
            <a:r>
              <a:rPr lang="en-US" sz="4000" b="1" i="1" dirty="0" smtClean="0">
                <a:solidFill>
                  <a:schemeClr val="bg1"/>
                </a:solidFill>
                <a:effectLst>
                  <a:glow rad="101600">
                    <a:schemeClr val="tx1">
                      <a:alpha val="60000"/>
                    </a:schemeClr>
                  </a:glow>
                </a:effectLst>
                <a:ea typeface="+mj-ea"/>
                <a:cs typeface="+mj-cs"/>
              </a:rPr>
              <a:t>?”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7523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272" y="0"/>
            <a:ext cx="3697728" cy="6705600"/>
          </a:xfrm>
        </p:spPr>
        <p:txBody>
          <a:bodyPr>
            <a:normAutofit/>
          </a:bodyPr>
          <a:lstStyle/>
          <a:p>
            <a:r>
              <a:rPr lang="en-US" sz="3200" i="1" dirty="0" smtClean="0"/>
              <a:t>“And </a:t>
            </a:r>
            <a:r>
              <a:rPr lang="en-US" sz="3200" i="1" dirty="0"/>
              <a:t>white robes were given unto every one of them; and it was said unto them, that they should rest yet for a little season, until their </a:t>
            </a:r>
            <a:r>
              <a:rPr lang="en-US" sz="3200" i="1" dirty="0" smtClean="0"/>
              <a:t>fellow servants </a:t>
            </a:r>
            <a:r>
              <a:rPr lang="en-US" sz="3200" i="1" dirty="0"/>
              <a:t>also and their brethren, that should be killed as they were, should be fulfilled</a:t>
            </a:r>
            <a:r>
              <a:rPr lang="en-US" sz="3200" i="1" dirty="0" smtClean="0"/>
              <a:t>.”</a:t>
            </a:r>
            <a:endParaRPr lang="en-US" sz="3200" i="1" dirty="0"/>
          </a:p>
        </p:txBody>
      </p:sp>
      <p:pic>
        <p:nvPicPr>
          <p:cNvPr id="17410" name="Picture 2" descr="http://2.bp.blogspot.com/_WebnIkMGTz8/TRuQMYAtQ8I/AAAAAAAADio/maL3fsN-CgU/s1600/Big_Thr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 y="-1"/>
            <a:ext cx="5465500" cy="684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72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016"/>
          <a:stretch/>
        </p:blipFill>
        <p:spPr bwMode="auto">
          <a:xfrm>
            <a:off x="-1295400" y="304800"/>
            <a:ext cx="11747500" cy="631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49350" y="2126122"/>
            <a:ext cx="6858000" cy="1200329"/>
          </a:xfrm>
          <a:prstGeom prst="rect">
            <a:avLst/>
          </a:prstGeom>
        </p:spPr>
        <p:txBody>
          <a:bodyPr wrap="square">
            <a:spAutoFit/>
          </a:bodyPr>
          <a:lstStyle/>
          <a:p>
            <a:pPr algn="ctr"/>
            <a:r>
              <a:rPr lang="en-US" sz="3600" i="1" dirty="0" smtClean="0">
                <a:solidFill>
                  <a:schemeClr val="bg1"/>
                </a:solidFill>
                <a:effectLst>
                  <a:glow rad="101600">
                    <a:schemeClr val="tx1">
                      <a:alpha val="60000"/>
                    </a:schemeClr>
                  </a:glow>
                </a:effectLst>
              </a:rPr>
              <a:t>“And </a:t>
            </a:r>
            <a:r>
              <a:rPr lang="en-US" sz="3600" i="1" dirty="0">
                <a:solidFill>
                  <a:schemeClr val="bg1"/>
                </a:solidFill>
                <a:effectLst>
                  <a:glow rad="101600">
                    <a:schemeClr val="tx1">
                      <a:alpha val="60000"/>
                    </a:schemeClr>
                  </a:glow>
                </a:effectLst>
              </a:rPr>
              <a:t>they lived and reigned with Christ </a:t>
            </a:r>
            <a:r>
              <a:rPr lang="en-US" sz="3600" i="1" dirty="0" smtClean="0">
                <a:solidFill>
                  <a:schemeClr val="bg1"/>
                </a:solidFill>
                <a:effectLst>
                  <a:glow rad="101600">
                    <a:schemeClr val="tx1">
                      <a:alpha val="60000"/>
                    </a:schemeClr>
                  </a:glow>
                </a:effectLst>
              </a:rPr>
              <a:t>a thousand years.”</a:t>
            </a:r>
            <a:endParaRPr lang="en-US" sz="3600"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43019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Bible pictures\kingdom\scan0015.jpg"/>
          <p:cNvPicPr>
            <a:picLocks noChangeAspect="1" noChangeArrowheads="1"/>
          </p:cNvPicPr>
          <p:nvPr/>
        </p:nvPicPr>
        <p:blipFill>
          <a:blip r:embed="rId3" cstate="print"/>
          <a:srcRect/>
          <a:stretch>
            <a:fillRect/>
          </a:stretch>
        </p:blipFill>
        <p:spPr bwMode="auto">
          <a:xfrm>
            <a:off x="1800208" y="3581400"/>
            <a:ext cx="5057792" cy="3276600"/>
          </a:xfrm>
          <a:prstGeom prst="rect">
            <a:avLst/>
          </a:prstGeom>
          <a:ln>
            <a:noFill/>
          </a:ln>
          <a:effectLst>
            <a:softEdge rad="112500"/>
          </a:effectLst>
        </p:spPr>
      </p:pic>
      <p:pic>
        <p:nvPicPr>
          <p:cNvPr id="32771" name="Picture 3" descr="C:\Users\Ptr. Daniel White\Desktop\Bible pictures\kingdom\scan0002.jpg"/>
          <p:cNvPicPr>
            <a:picLocks noChangeAspect="1" noChangeArrowheads="1"/>
          </p:cNvPicPr>
          <p:nvPr/>
        </p:nvPicPr>
        <p:blipFill>
          <a:blip r:embed="rId4" cstate="print"/>
          <a:srcRect/>
          <a:stretch>
            <a:fillRect/>
          </a:stretch>
        </p:blipFill>
        <p:spPr bwMode="auto">
          <a:xfrm>
            <a:off x="0" y="0"/>
            <a:ext cx="5575755" cy="3810000"/>
          </a:xfrm>
          <a:prstGeom prst="rect">
            <a:avLst/>
          </a:prstGeom>
          <a:ln>
            <a:noFill/>
          </a:ln>
          <a:effectLst>
            <a:softEdge rad="112500"/>
          </a:effectLst>
        </p:spPr>
      </p:pic>
      <p:pic>
        <p:nvPicPr>
          <p:cNvPr id="32772" name="Picture 4" descr="C:\Users\Ptr. Daniel White\Desktop\Bible pictures\kingdom\scan0019.jpg"/>
          <p:cNvPicPr>
            <a:picLocks noChangeAspect="1" noChangeArrowheads="1"/>
          </p:cNvPicPr>
          <p:nvPr/>
        </p:nvPicPr>
        <p:blipFill>
          <a:blip r:embed="rId5" cstate="print"/>
          <a:srcRect/>
          <a:stretch>
            <a:fillRect/>
          </a:stretch>
        </p:blipFill>
        <p:spPr bwMode="auto">
          <a:xfrm>
            <a:off x="0" y="3505200"/>
            <a:ext cx="2514600" cy="3352800"/>
          </a:xfrm>
          <a:prstGeom prst="rect">
            <a:avLst/>
          </a:prstGeom>
          <a:ln>
            <a:noFill/>
          </a:ln>
          <a:effectLst>
            <a:softEdge rad="112500"/>
          </a:effectLst>
        </p:spPr>
      </p:pic>
      <p:pic>
        <p:nvPicPr>
          <p:cNvPr id="32773" name="Picture 5" descr="C:\Users\Ptr. Daniel White\Desktop\Bible pictures\kingdom\scan0014.jpg"/>
          <p:cNvPicPr>
            <a:picLocks noChangeAspect="1" noChangeArrowheads="1"/>
          </p:cNvPicPr>
          <p:nvPr/>
        </p:nvPicPr>
        <p:blipFill>
          <a:blip r:embed="rId6" cstate="print"/>
          <a:srcRect l="3394" r="7209" b="1275"/>
          <a:stretch>
            <a:fillRect/>
          </a:stretch>
        </p:blipFill>
        <p:spPr bwMode="auto">
          <a:xfrm>
            <a:off x="4419600" y="0"/>
            <a:ext cx="4724400" cy="3810000"/>
          </a:xfrm>
          <a:prstGeom prst="rect">
            <a:avLst/>
          </a:prstGeom>
          <a:ln>
            <a:noFill/>
          </a:ln>
          <a:effectLst>
            <a:softEdge rad="112500"/>
          </a:effectLst>
        </p:spPr>
      </p:pic>
      <p:pic>
        <p:nvPicPr>
          <p:cNvPr id="32774" name="Picture 6" descr="C:\Users\Ptr. Daniel White\Desktop\Bible pictures\kingdom\scan0118.jpg"/>
          <p:cNvPicPr>
            <a:picLocks noChangeAspect="1" noChangeArrowheads="1"/>
          </p:cNvPicPr>
          <p:nvPr/>
        </p:nvPicPr>
        <p:blipFill>
          <a:blip r:embed="rId7" cstate="print"/>
          <a:srcRect/>
          <a:stretch>
            <a:fillRect/>
          </a:stretch>
        </p:blipFill>
        <p:spPr bwMode="auto">
          <a:xfrm>
            <a:off x="6477001" y="3342968"/>
            <a:ext cx="2667000" cy="3515032"/>
          </a:xfrm>
          <a:prstGeom prst="rect">
            <a:avLst/>
          </a:prstGeom>
          <a:ln>
            <a:noFill/>
          </a:ln>
          <a:effectLst>
            <a:softEdge rad="112500"/>
          </a:effectLst>
        </p:spPr>
      </p:pic>
      <p:pic>
        <p:nvPicPr>
          <p:cNvPr id="32775" name="Picture 7" descr="C:\Users\Ptr. Daniel White\Desktop\Bible pictures\kingdom\scan0016.jpg"/>
          <p:cNvPicPr>
            <a:picLocks noChangeAspect="1" noChangeArrowheads="1"/>
          </p:cNvPicPr>
          <p:nvPr/>
        </p:nvPicPr>
        <p:blipFill>
          <a:blip r:embed="rId8" cstate="print"/>
          <a:srcRect/>
          <a:stretch>
            <a:fillRect/>
          </a:stretch>
        </p:blipFill>
        <p:spPr bwMode="auto">
          <a:xfrm>
            <a:off x="7239000" y="0"/>
            <a:ext cx="1905000" cy="1891990"/>
          </a:xfrm>
          <a:prstGeom prst="rect">
            <a:avLst/>
          </a:prstGeom>
          <a:ln>
            <a:noFill/>
          </a:ln>
          <a:effectLst>
            <a:softEdge rad="112500"/>
          </a:effectLst>
        </p:spPr>
      </p:pic>
      <p:sp>
        <p:nvSpPr>
          <p:cNvPr id="8" name="Rectangle 7"/>
          <p:cNvSpPr/>
          <p:nvPr/>
        </p:nvSpPr>
        <p:spPr>
          <a:xfrm>
            <a:off x="838200" y="838200"/>
            <a:ext cx="7696200" cy="5661600"/>
          </a:xfrm>
          <a:prstGeom prst="rect">
            <a:avLst/>
          </a:prstGeom>
        </p:spPr>
        <p:txBody>
          <a:bodyPr wrap="square">
            <a:spAutoFit/>
          </a:bodyPr>
          <a:lstStyle/>
          <a:p>
            <a:pPr algn="ctr"/>
            <a:r>
              <a:rPr lang="en-US" sz="4400" i="1" dirty="0" smtClean="0">
                <a:effectLst>
                  <a:glow rad="101600">
                    <a:schemeClr val="bg1">
                      <a:alpha val="60000"/>
                    </a:schemeClr>
                  </a:glow>
                </a:effectLst>
              </a:rPr>
              <a:t>“And he shall judge among the nations, and shall rebuke many people: and they shall beat their swords into plowshares, and their spears into </a:t>
            </a:r>
            <a:r>
              <a:rPr lang="en-US" sz="4400" i="1" dirty="0" err="1" smtClean="0">
                <a:effectLst>
                  <a:glow rad="101600">
                    <a:schemeClr val="bg1">
                      <a:alpha val="60000"/>
                    </a:schemeClr>
                  </a:glow>
                </a:effectLst>
              </a:rPr>
              <a:t>pruninghooks</a:t>
            </a:r>
            <a:r>
              <a:rPr lang="en-US" sz="4400" i="1" dirty="0" smtClean="0">
                <a:effectLst>
                  <a:glow rad="101600">
                    <a:schemeClr val="bg1">
                      <a:alpha val="60000"/>
                    </a:schemeClr>
                  </a:glow>
                </a:effectLst>
              </a:rPr>
              <a:t>: nation shall not lift up sword against nation, neither shall they learn war any more.”  Isa. 2:4 </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148928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kingdom\8bcb0a7ca07a6b8a.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Rectangle 2"/>
          <p:cNvSpPr/>
          <p:nvPr/>
        </p:nvSpPr>
        <p:spPr>
          <a:xfrm>
            <a:off x="228600" y="457200"/>
            <a:ext cx="8458200" cy="6186309"/>
          </a:xfrm>
          <a:prstGeom prst="rect">
            <a:avLst/>
          </a:prstGeom>
        </p:spPr>
        <p:txBody>
          <a:bodyPr wrap="square">
            <a:spAutoFit/>
          </a:bodyPr>
          <a:lstStyle/>
          <a:p>
            <a:pPr algn="ctr"/>
            <a:r>
              <a:rPr lang="en-US" sz="4400" i="1" dirty="0" smtClean="0">
                <a:effectLst>
                  <a:glow rad="101600">
                    <a:schemeClr val="bg1">
                      <a:alpha val="60000"/>
                    </a:schemeClr>
                  </a:glow>
                </a:effectLst>
              </a:rPr>
              <a:t>“The wolf also shall dwell with the lamb, and the leopard shall lie down with the kid; and the calf and the young lion and the fatling together; and a little child shall lead them. And the cow and the bear shall feed; their young ones shall lie down together: and the lion shall eat straw like the ox.” Isa.11:6 </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17429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Angel w dragon on chain 1365-NT-165.jpg"/>
          <p:cNvPicPr>
            <a:picLocks noChangeAspect="1" noChangeArrowheads="1"/>
          </p:cNvPicPr>
          <p:nvPr/>
        </p:nvPicPr>
        <p:blipFill>
          <a:blip r:embed="rId3" cstate="print">
            <a:duotone>
              <a:prstClr val="black"/>
              <a:srgbClr val="C00000">
                <a:tint val="45000"/>
                <a:satMod val="400000"/>
              </a:srgbClr>
            </a:duotone>
          </a:blip>
          <a:srcRect/>
          <a:stretch>
            <a:fillRect/>
          </a:stretch>
        </p:blipFill>
        <p:spPr bwMode="auto">
          <a:xfrm>
            <a:off x="0" y="1"/>
            <a:ext cx="9144000" cy="6858000"/>
          </a:xfrm>
          <a:prstGeom prst="rect">
            <a:avLst/>
          </a:prstGeom>
          <a:noFill/>
        </p:spPr>
      </p:pic>
      <p:sp>
        <p:nvSpPr>
          <p:cNvPr id="2" name="Rectangle 1"/>
          <p:cNvSpPr/>
          <p:nvPr/>
        </p:nvSpPr>
        <p:spPr>
          <a:xfrm>
            <a:off x="114300" y="4800600"/>
            <a:ext cx="8915400" cy="1323439"/>
          </a:xfrm>
          <a:prstGeom prst="rect">
            <a:avLst/>
          </a:prstGeom>
        </p:spPr>
        <p:txBody>
          <a:bodyPr wrap="square">
            <a:spAutoFit/>
          </a:bodyPr>
          <a:lstStyle/>
          <a:p>
            <a:pPr algn="ctr"/>
            <a:r>
              <a:rPr lang="en-US" sz="4000" i="1" dirty="0">
                <a:solidFill>
                  <a:prstClr val="white"/>
                </a:solidFill>
                <a:effectLst>
                  <a:glow rad="101600">
                    <a:schemeClr val="bg1">
                      <a:alpha val="60000"/>
                    </a:schemeClr>
                  </a:glow>
                </a:effectLst>
                <a:ea typeface="+mj-ea"/>
                <a:cs typeface="+mj-cs"/>
              </a:rPr>
              <a:t>“And he laid hold on the dragon, that old serpent, which is the Devil, and </a:t>
            </a:r>
            <a:r>
              <a:rPr lang="en-US" sz="4000" i="1" dirty="0" smtClean="0">
                <a:solidFill>
                  <a:prstClr val="white"/>
                </a:solidFill>
                <a:effectLst>
                  <a:glow rad="101600">
                    <a:schemeClr val="bg1">
                      <a:alpha val="60000"/>
                    </a:schemeClr>
                  </a:glow>
                </a:effectLst>
                <a:ea typeface="+mj-ea"/>
                <a:cs typeface="+mj-cs"/>
              </a:rPr>
              <a:t>Satan...”</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95572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kingdom\scan0039.jpg"/>
          <p:cNvPicPr>
            <a:picLocks noChangeAspect="1" noChangeArrowheads="1"/>
          </p:cNvPicPr>
          <p:nvPr/>
        </p:nvPicPr>
        <p:blipFill>
          <a:blip r:embed="rId2" cstate="print"/>
          <a:srcRect/>
          <a:stretch>
            <a:fillRect/>
          </a:stretch>
        </p:blipFill>
        <p:spPr bwMode="auto">
          <a:xfrm>
            <a:off x="1066800" y="-308715"/>
            <a:ext cx="6934200" cy="7166715"/>
          </a:xfrm>
          <a:prstGeom prst="rect">
            <a:avLst/>
          </a:prstGeom>
          <a:noFill/>
        </p:spPr>
      </p:pic>
      <p:sp>
        <p:nvSpPr>
          <p:cNvPr id="2" name="Title 1"/>
          <p:cNvSpPr>
            <a:spLocks noGrp="1"/>
          </p:cNvSpPr>
          <p:nvPr>
            <p:ph type="title"/>
          </p:nvPr>
        </p:nvSpPr>
        <p:spPr>
          <a:xfrm>
            <a:off x="1143000" y="304800"/>
            <a:ext cx="6781800" cy="2743200"/>
          </a:xfrm>
        </p:spPr>
        <p:txBody>
          <a:bodyPr>
            <a:normAutofit fontScale="90000"/>
          </a:bodyPr>
          <a:lstStyle/>
          <a:p>
            <a:r>
              <a:rPr lang="en-US" i="1" dirty="0" smtClean="0">
                <a:effectLst>
                  <a:glow rad="101600">
                    <a:schemeClr val="bg1">
                      <a:alpha val="60000"/>
                    </a:schemeClr>
                  </a:glow>
                </a:effectLst>
              </a:rPr>
              <a:t> “The wilderness and the solitary place shall be glad for them; and the desert shall rejoice, and blossom as the rose.” Isa. 35:1 </a:t>
            </a:r>
            <a:endParaRPr lang="en-US" i="1" dirty="0">
              <a:effectLst>
                <a:glow rad="101600">
                  <a:schemeClr val="bg1">
                    <a:alpha val="60000"/>
                  </a:schemeClr>
                </a:glow>
              </a:effectLst>
            </a:endParaRPr>
          </a:p>
        </p:txBody>
      </p:sp>
      <p:pic>
        <p:nvPicPr>
          <p:cNvPr id="2051" name="Picture 3" descr="C:\Users\Dan White\Pictures\Bible pictures\kingdom\scan0016.jpg"/>
          <p:cNvPicPr>
            <a:picLocks noChangeAspect="1" noChangeArrowheads="1"/>
          </p:cNvPicPr>
          <p:nvPr/>
        </p:nvPicPr>
        <p:blipFill>
          <a:blip r:embed="rId3" cstate="print"/>
          <a:srcRect/>
          <a:stretch>
            <a:fillRect/>
          </a:stretch>
        </p:blipFill>
        <p:spPr bwMode="auto">
          <a:xfrm>
            <a:off x="2743200" y="3225379"/>
            <a:ext cx="3657600" cy="3632621"/>
          </a:xfrm>
          <a:prstGeom prst="rect">
            <a:avLst/>
          </a:prstGeom>
          <a:noFill/>
        </p:spPr>
      </p:pic>
    </p:spTree>
    <p:extLst>
      <p:ext uri="{BB962C8B-B14F-4D97-AF65-F5344CB8AC3E}">
        <p14:creationId xmlns:p14="http://schemas.microsoft.com/office/powerpoint/2010/main" val="7597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Bible pictures\kingdom\900195999_24f4213c3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Rectangle 2"/>
          <p:cNvSpPr/>
          <p:nvPr/>
        </p:nvSpPr>
        <p:spPr>
          <a:xfrm>
            <a:off x="533400" y="228600"/>
            <a:ext cx="5638800" cy="1938992"/>
          </a:xfrm>
          <a:prstGeom prst="rect">
            <a:avLst/>
          </a:prstGeom>
        </p:spPr>
        <p:txBody>
          <a:bodyPr wrap="square">
            <a:spAutoFit/>
          </a:bodyPr>
          <a:lstStyle/>
          <a:p>
            <a:pPr algn="ctr"/>
            <a:r>
              <a:rPr lang="en-US" sz="4000" i="1" dirty="0" smtClean="0">
                <a:effectLst>
                  <a:glow rad="101600">
                    <a:schemeClr val="bg1">
                      <a:alpha val="60000"/>
                    </a:schemeClr>
                  </a:glow>
                </a:effectLst>
              </a:rPr>
              <a:t>“Do ye not know that the saints shall judge the world?” I Cor. 6:2 </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85949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riversofgrue.files.wordpress.com/2013/07/06e16d0c36ea96f9c5a4a93401fa9095.jpg"/>
          <p:cNvPicPr>
            <a:picLocks noChangeAspect="1" noChangeArrowheads="1"/>
          </p:cNvPicPr>
          <p:nvPr/>
        </p:nvPicPr>
        <p:blipFill>
          <a:blip r:embed="rId3" cstate="print"/>
          <a:srcRect/>
          <a:stretch>
            <a:fillRect/>
          </a:stretch>
        </p:blipFill>
        <p:spPr bwMode="auto">
          <a:xfrm>
            <a:off x="-76200" y="1676400"/>
            <a:ext cx="9463006" cy="5181600"/>
          </a:xfrm>
          <a:prstGeom prst="rect">
            <a:avLst/>
          </a:prstGeom>
          <a:ln>
            <a:noFill/>
          </a:ln>
          <a:effectLst>
            <a:softEdge rad="112500"/>
          </a:effectLst>
        </p:spPr>
      </p:pic>
      <p:sp>
        <p:nvSpPr>
          <p:cNvPr id="2" name="Title 1"/>
          <p:cNvSpPr>
            <a:spLocks noGrp="1"/>
          </p:cNvSpPr>
          <p:nvPr>
            <p:ph type="title"/>
          </p:nvPr>
        </p:nvSpPr>
        <p:spPr>
          <a:xfrm>
            <a:off x="457200" y="274638"/>
            <a:ext cx="8229600" cy="2392362"/>
          </a:xfrm>
        </p:spPr>
        <p:txBody>
          <a:bodyPr>
            <a:normAutofit/>
          </a:bodyPr>
          <a:lstStyle/>
          <a:p>
            <a:r>
              <a:rPr lang="en-US" i="1" dirty="0" smtClean="0"/>
              <a:t>“But the rest of the dead (unbelievers) lived not again until the thousand years were finished.”</a:t>
            </a:r>
            <a:endParaRPr lang="en-US" i="1" dirty="0"/>
          </a:p>
        </p:txBody>
      </p:sp>
    </p:spTree>
    <p:extLst>
      <p:ext uri="{BB962C8B-B14F-4D97-AF65-F5344CB8AC3E}">
        <p14:creationId xmlns:p14="http://schemas.microsoft.com/office/powerpoint/2010/main" val="292726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b="1" dirty="0" smtClean="0">
                <a:effectLst>
                  <a:glow rad="101600">
                    <a:schemeClr val="accent6">
                      <a:satMod val="175000"/>
                      <a:alpha val="40000"/>
                    </a:schemeClr>
                  </a:glow>
                </a:effectLst>
              </a:rPr>
              <a:t>“Great White Throne Judgment”</a:t>
            </a:r>
            <a:br>
              <a:rPr lang="en-US" b="1" dirty="0" smtClean="0">
                <a:effectLst>
                  <a:glow rad="101600">
                    <a:schemeClr val="accent6">
                      <a:satMod val="175000"/>
                      <a:alpha val="40000"/>
                    </a:schemeClr>
                  </a:glow>
                </a:effectLst>
              </a:rPr>
            </a:br>
            <a:r>
              <a:rPr lang="en-US" b="1" i="1" dirty="0" smtClean="0">
                <a:effectLst>
                  <a:glow rad="101600">
                    <a:schemeClr val="accent6">
                      <a:satMod val="175000"/>
                      <a:alpha val="40000"/>
                    </a:schemeClr>
                  </a:glow>
                </a:effectLst>
              </a:rPr>
              <a:t>(Revelation  20:11-15)</a:t>
            </a:r>
            <a:endParaRPr lang="en-US" b="1" i="1" dirty="0">
              <a:effectLst>
                <a:glow rad="101600">
                  <a:schemeClr val="accent6">
                    <a:satMod val="175000"/>
                    <a:alpha val="40000"/>
                  </a:schemeClr>
                </a:glow>
              </a:effectLst>
            </a:endParaRPr>
          </a:p>
        </p:txBody>
      </p:sp>
      <p:pic>
        <p:nvPicPr>
          <p:cNvPr id="3"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0" y="1752600"/>
            <a:ext cx="9144000" cy="4905724"/>
          </a:xfrm>
          <a:prstGeom prst="rect">
            <a:avLst/>
          </a:prstGeom>
          <a:noFill/>
        </p:spPr>
      </p:pic>
    </p:spTree>
    <p:extLst>
      <p:ext uri="{BB962C8B-B14F-4D97-AF65-F5344CB8AC3E}">
        <p14:creationId xmlns:p14="http://schemas.microsoft.com/office/powerpoint/2010/main" val="66308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i="1" dirty="0"/>
              <a:t>(Revelation 20:6) </a:t>
            </a:r>
            <a:r>
              <a:rPr lang="en-US" i="1" dirty="0" smtClean="0"/>
              <a:t/>
            </a:r>
            <a:br>
              <a:rPr lang="en-US" i="1" dirty="0" smtClean="0"/>
            </a:br>
            <a:r>
              <a:rPr lang="en-US" i="1" dirty="0" smtClean="0"/>
              <a:t>“Blessed </a:t>
            </a:r>
            <a:r>
              <a:rPr lang="en-US" i="1" dirty="0"/>
              <a:t>and holy is he that hath part in the first resurrection: on such the second death hath no power, but they shall be priests of God and of Christ, and shall reign with him a thousand years</a:t>
            </a:r>
            <a:r>
              <a:rPr lang="en-US" i="1" dirty="0" smtClean="0"/>
              <a:t>.”</a:t>
            </a:r>
            <a:endParaRPr lang="en-US" i="1" dirty="0"/>
          </a:p>
        </p:txBody>
      </p:sp>
    </p:spTree>
    <p:extLst>
      <p:ext uri="{BB962C8B-B14F-4D97-AF65-F5344CB8AC3E}">
        <p14:creationId xmlns:p14="http://schemas.microsoft.com/office/powerpoint/2010/main" val="276310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Jesus\14 Resurrection\He is risen (2).jpg"/>
          <p:cNvPicPr>
            <a:picLocks noChangeAspect="1" noChangeArrowheads="1"/>
          </p:cNvPicPr>
          <p:nvPr/>
        </p:nvPicPr>
        <p:blipFill>
          <a:blip r:embed="rId2" cstate="print"/>
          <a:srcRect/>
          <a:stretch>
            <a:fillRect/>
          </a:stretch>
        </p:blipFill>
        <p:spPr bwMode="auto">
          <a:xfrm>
            <a:off x="152400" y="1295400"/>
            <a:ext cx="4038600" cy="3028950"/>
          </a:xfrm>
          <a:prstGeom prst="rect">
            <a:avLst/>
          </a:prstGeom>
          <a:ln>
            <a:noFill/>
          </a:ln>
          <a:effectLst>
            <a:softEdge rad="112500"/>
          </a:effectLst>
        </p:spPr>
      </p:pic>
      <p:sp>
        <p:nvSpPr>
          <p:cNvPr id="2" name="Title 1"/>
          <p:cNvSpPr>
            <a:spLocks noGrp="1"/>
          </p:cNvSpPr>
          <p:nvPr>
            <p:ph type="title"/>
          </p:nvPr>
        </p:nvSpPr>
        <p:spPr>
          <a:xfrm>
            <a:off x="0" y="0"/>
            <a:ext cx="9144000" cy="1219200"/>
          </a:xfrm>
        </p:spPr>
        <p:txBody>
          <a:bodyPr>
            <a:normAutofit fontScale="90000"/>
          </a:bodyPr>
          <a:lstStyle/>
          <a:p>
            <a:pPr lvl="0"/>
            <a:r>
              <a:rPr lang="en-US" dirty="0" smtClean="0"/>
              <a:t/>
            </a:r>
            <a:br>
              <a:rPr lang="en-US" dirty="0" smtClean="0"/>
            </a:br>
            <a:r>
              <a:rPr lang="en-US" b="1" i="1" dirty="0" smtClean="0">
                <a:solidFill>
                  <a:srgbClr val="FFFF00"/>
                </a:solidFill>
              </a:rPr>
              <a:t>Three Phases of the                       </a:t>
            </a:r>
            <a:br>
              <a:rPr lang="en-US" b="1" i="1" dirty="0" smtClean="0">
                <a:solidFill>
                  <a:srgbClr val="FFFF00"/>
                </a:solidFill>
              </a:rPr>
            </a:br>
            <a:r>
              <a:rPr lang="en-US" b="1" i="1" dirty="0" smtClean="0">
                <a:solidFill>
                  <a:srgbClr val="FFFF00"/>
                </a:solidFill>
              </a:rPr>
              <a:t> First Resurrection</a:t>
            </a:r>
            <a:br>
              <a:rPr lang="en-US" b="1" i="1" dirty="0" smtClean="0">
                <a:solidFill>
                  <a:srgbClr val="FFFF00"/>
                </a:solidFill>
              </a:rPr>
            </a:br>
            <a:endParaRPr lang="en-US" dirty="0"/>
          </a:p>
        </p:txBody>
      </p:sp>
      <p:pic>
        <p:nvPicPr>
          <p:cNvPr id="3" name="Picture 2" descr="http://www.ldsces.org/content/images/manuals/nt-trm/spirits.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5635521" y="1066800"/>
            <a:ext cx="3508479" cy="3429001"/>
          </a:xfrm>
          <a:prstGeom prst="rect">
            <a:avLst/>
          </a:prstGeom>
          <a:ln>
            <a:noFill/>
          </a:ln>
          <a:effectLst>
            <a:softEdge rad="112500"/>
          </a:effectLst>
        </p:spPr>
      </p:pic>
      <p:pic>
        <p:nvPicPr>
          <p:cNvPr id="4" name="Picture 2" descr="C:\Users\Ptr. Daniel White\Pictures\Prophecy pictures\Internet Pictures\jesus_rapture.jpg"/>
          <p:cNvPicPr>
            <a:picLocks noChangeAspect="1" noChangeArrowheads="1"/>
          </p:cNvPicPr>
          <p:nvPr/>
        </p:nvPicPr>
        <p:blipFill>
          <a:blip r:embed="rId4" cstate="print"/>
          <a:srcRect/>
          <a:stretch>
            <a:fillRect/>
          </a:stretch>
        </p:blipFill>
        <p:spPr bwMode="auto">
          <a:xfrm>
            <a:off x="2667000" y="3962400"/>
            <a:ext cx="4118186" cy="2895600"/>
          </a:xfrm>
          <a:prstGeom prst="rect">
            <a:avLst/>
          </a:prstGeom>
          <a:ln>
            <a:noFill/>
          </a:ln>
          <a:effectLst>
            <a:softEdge rad="112500"/>
          </a:effectLst>
        </p:spPr>
      </p:pic>
      <p:sp>
        <p:nvSpPr>
          <p:cNvPr id="6" name="Rectangle 5"/>
          <p:cNvSpPr/>
          <p:nvPr/>
        </p:nvSpPr>
        <p:spPr>
          <a:xfrm>
            <a:off x="304801" y="2286000"/>
            <a:ext cx="3352799" cy="707886"/>
          </a:xfrm>
          <a:prstGeom prst="rect">
            <a:avLst/>
          </a:prstGeom>
        </p:spPr>
        <p:txBody>
          <a:bodyPr wrap="square">
            <a:spAutoFit/>
          </a:bodyPr>
          <a:lstStyle/>
          <a:p>
            <a:pPr algn="ctr"/>
            <a:r>
              <a:rPr lang="en-US" sz="4000" dirty="0" smtClean="0">
                <a:effectLst>
                  <a:glow rad="101600">
                    <a:schemeClr val="bg1">
                      <a:alpha val="60000"/>
                    </a:schemeClr>
                  </a:glow>
                </a:effectLst>
              </a:rPr>
              <a:t>Jesus Christ</a:t>
            </a:r>
            <a:endParaRPr lang="en-US" sz="4000" dirty="0">
              <a:effectLst>
                <a:glow rad="101600">
                  <a:schemeClr val="bg1">
                    <a:alpha val="60000"/>
                  </a:schemeClr>
                </a:glow>
              </a:effectLst>
            </a:endParaRPr>
          </a:p>
        </p:txBody>
      </p:sp>
      <p:sp>
        <p:nvSpPr>
          <p:cNvPr id="7" name="Rectangle 6"/>
          <p:cNvSpPr/>
          <p:nvPr/>
        </p:nvSpPr>
        <p:spPr>
          <a:xfrm>
            <a:off x="2895600" y="5105400"/>
            <a:ext cx="3581400" cy="1323439"/>
          </a:xfrm>
          <a:prstGeom prst="rect">
            <a:avLst/>
          </a:prstGeom>
        </p:spPr>
        <p:txBody>
          <a:bodyPr wrap="square">
            <a:spAutoFit/>
          </a:bodyPr>
          <a:lstStyle/>
          <a:p>
            <a:pPr algn="ctr"/>
            <a:r>
              <a:rPr lang="en-US" sz="4000" dirty="0" smtClean="0">
                <a:effectLst>
                  <a:glow rad="101600">
                    <a:schemeClr val="bg1">
                      <a:alpha val="60000"/>
                    </a:schemeClr>
                  </a:glow>
                </a:effectLst>
              </a:rPr>
              <a:t>Church Age Saints</a:t>
            </a:r>
            <a:endParaRPr lang="en-US" sz="4000" dirty="0">
              <a:effectLst>
                <a:glow rad="101600">
                  <a:schemeClr val="bg1">
                    <a:alpha val="60000"/>
                  </a:schemeClr>
                </a:glow>
              </a:effectLst>
            </a:endParaRPr>
          </a:p>
        </p:txBody>
      </p:sp>
      <p:sp>
        <p:nvSpPr>
          <p:cNvPr id="8" name="Rectangle 7"/>
          <p:cNvSpPr/>
          <p:nvPr/>
        </p:nvSpPr>
        <p:spPr>
          <a:xfrm>
            <a:off x="5486400" y="1981200"/>
            <a:ext cx="3657600" cy="1938992"/>
          </a:xfrm>
          <a:prstGeom prst="rect">
            <a:avLst/>
          </a:prstGeom>
        </p:spPr>
        <p:txBody>
          <a:bodyPr wrap="square">
            <a:spAutoFit/>
          </a:bodyPr>
          <a:lstStyle/>
          <a:p>
            <a:pPr algn="ctr"/>
            <a:r>
              <a:rPr lang="en-US" sz="4000" dirty="0" smtClean="0">
                <a:effectLst>
                  <a:glow rad="101600">
                    <a:schemeClr val="bg1">
                      <a:alpha val="60000"/>
                    </a:schemeClr>
                  </a:glow>
                </a:effectLst>
              </a:rPr>
              <a:t>Old Testament and Tribulation Saints</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171304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5715000" cy="6858000"/>
          </a:xfrm>
          <a:prstGeom prst="rect">
            <a:avLst/>
          </a:prstGeom>
        </p:spPr>
        <p:txBody>
          <a:bodyPr>
            <a:normAutofit fontScale="92500"/>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Resurrection of Jesus Christ</a:t>
            </a:r>
            <a:r>
              <a:rPr kumimoji="0" lang="en-US" sz="4000" b="0" i="0" u="none" strike="noStrike" kern="1200" cap="none" spc="0" normalizeH="0" noProof="0" dirty="0" smtClean="0">
                <a:ln>
                  <a:noFill/>
                </a:ln>
                <a:solidFill>
                  <a:schemeClr val="tx1"/>
                </a:solidFill>
                <a:effectLst/>
                <a:uLnTx/>
                <a:uFillTx/>
                <a:latin typeface="+mn-lt"/>
                <a:ea typeface="+mn-ea"/>
                <a:cs typeface="+mn-cs"/>
              </a:rPr>
              <a:t>  </a:t>
            </a:r>
            <a:r>
              <a:rPr kumimoji="0" lang="en-US" sz="4000" b="0" i="0" u="none" strike="noStrike" kern="1200" cap="none" spc="0" normalizeH="0" baseline="0" noProof="0" dirty="0" smtClean="0">
                <a:ln>
                  <a:noFill/>
                </a:ln>
                <a:solidFill>
                  <a:schemeClr val="tx1"/>
                </a:solidFill>
                <a:effectLst/>
                <a:uLnTx/>
                <a:uFillTx/>
                <a:latin typeface="+mn-lt"/>
                <a:ea typeface="+mn-ea"/>
                <a:cs typeface="+mn-cs"/>
              </a:rPr>
              <a:t>– The first-fruits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(I Corinthians 15:23)</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Resurrection of the church – Dead in Christ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Rapture – (I Thessalonians 4:16)</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3.  Resurrection of Old Testament saints and Tribulation saints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(Daniel 12:2, Isaiah 26:19)</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C:\Users\Dan White\Pictures\Bible pictures\Jesus\14 Resurrection\0261 Jesus aparece à Maria Madalena primeiramente (2).jpg"/>
          <p:cNvPicPr>
            <a:picLocks noChangeAspect="1" noChangeArrowheads="1"/>
          </p:cNvPicPr>
          <p:nvPr/>
        </p:nvPicPr>
        <p:blipFill>
          <a:blip r:embed="rId2" cstate="print"/>
          <a:srcRect l="14572" r="16940"/>
          <a:stretch>
            <a:fillRect/>
          </a:stretch>
        </p:blipFill>
        <p:spPr bwMode="auto">
          <a:xfrm>
            <a:off x="5693069" y="0"/>
            <a:ext cx="3450931" cy="3505200"/>
          </a:xfrm>
          <a:prstGeom prst="rect">
            <a:avLst/>
          </a:prstGeom>
          <a:noFill/>
        </p:spPr>
      </p:pic>
      <p:pic>
        <p:nvPicPr>
          <p:cNvPr id="1027" name="Picture 3" descr="C:\Users\Dan White\Pictures\Bible pictures\Prophecy pictures\prophecy pictures\rapture and second coming\rapturecem_9hgh.jpg"/>
          <p:cNvPicPr>
            <a:picLocks noChangeAspect="1" noChangeArrowheads="1"/>
          </p:cNvPicPr>
          <p:nvPr/>
        </p:nvPicPr>
        <p:blipFill>
          <a:blip r:embed="rId3" cstate="print"/>
          <a:srcRect/>
          <a:stretch>
            <a:fillRect/>
          </a:stretch>
        </p:blipFill>
        <p:spPr bwMode="auto">
          <a:xfrm>
            <a:off x="5689600" y="2209800"/>
            <a:ext cx="3454400" cy="2590800"/>
          </a:xfrm>
          <a:prstGeom prst="rect">
            <a:avLst/>
          </a:prstGeom>
          <a:noFill/>
        </p:spPr>
      </p:pic>
      <p:pic>
        <p:nvPicPr>
          <p:cNvPr id="7" name="Picture 4" descr="http://www.freecdtracts.com/images/HEAVENLYTHRONE.jpg"/>
          <p:cNvPicPr>
            <a:picLocks noChangeAspect="1" noChangeArrowheads="1"/>
          </p:cNvPicPr>
          <p:nvPr/>
        </p:nvPicPr>
        <p:blipFill>
          <a:blip r:embed="rId4" cstate="print"/>
          <a:srcRect l="34167" t="38542"/>
          <a:stretch>
            <a:fillRect/>
          </a:stretch>
        </p:blipFill>
        <p:spPr bwMode="auto">
          <a:xfrm>
            <a:off x="5674964" y="4267200"/>
            <a:ext cx="3469036" cy="2590800"/>
          </a:xfrm>
          <a:prstGeom prst="rect">
            <a:avLst/>
          </a:prstGeom>
          <a:noFill/>
        </p:spPr>
      </p:pic>
    </p:spTree>
    <p:extLst>
      <p:ext uri="{BB962C8B-B14F-4D97-AF65-F5344CB8AC3E}">
        <p14:creationId xmlns:p14="http://schemas.microsoft.com/office/powerpoint/2010/main" val="207498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234789"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43201" y="3200400"/>
            <a:ext cx="1143000" cy="180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173412"/>
            <a:ext cx="1169987"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7929"/>
            <a:ext cx="1169987"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71441"/>
            <a:ext cx="1902864" cy="180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8201" y="1971441"/>
            <a:ext cx="2412999" cy="180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722" y="1959334"/>
            <a:ext cx="2246570" cy="180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0616" y="2514601"/>
            <a:ext cx="2209081"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1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5"/>
                                        </p:tgtEl>
                                        <p:attrNameLst>
                                          <p:attrName>style.visibility</p:attrName>
                                        </p:attrNameLst>
                                      </p:cBhvr>
                                      <p:to>
                                        <p:strVal val="visible"/>
                                      </p:to>
                                    </p:set>
                                    <p:anim calcmode="lin" valueType="num">
                                      <p:cBhvr additive="base">
                                        <p:cTn id="14" dur="500" fill="hold"/>
                                        <p:tgtEl>
                                          <p:spTgt spid="2055"/>
                                        </p:tgtEl>
                                        <p:attrNameLst>
                                          <p:attrName>ppt_x</p:attrName>
                                        </p:attrNameLst>
                                      </p:cBhvr>
                                      <p:tavLst>
                                        <p:tav tm="0">
                                          <p:val>
                                            <p:strVal val="#ppt_x"/>
                                          </p:val>
                                        </p:tav>
                                        <p:tav tm="100000">
                                          <p:val>
                                            <p:strVal val="#ppt_x"/>
                                          </p:val>
                                        </p:tav>
                                      </p:tavLst>
                                    </p:anim>
                                    <p:anim calcmode="lin" valueType="num">
                                      <p:cBhvr additive="base">
                                        <p:cTn id="15"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7"/>
                                        </p:tgtEl>
                                        <p:attrNameLst>
                                          <p:attrName>style.visibility</p:attrName>
                                        </p:attrNameLst>
                                      </p:cBhvr>
                                      <p:to>
                                        <p:strVal val="visible"/>
                                      </p:to>
                                    </p:set>
                                    <p:animEffect transition="in" filter="fade">
                                      <p:cBhvr>
                                        <p:cTn id="27"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0"/>
            <a:ext cx="4953000" cy="6494085"/>
          </a:xfrm>
          <a:prstGeom prst="rect">
            <a:avLst/>
          </a:prstGeom>
        </p:spPr>
        <p:txBody>
          <a:bodyPr wrap="square">
            <a:spAutoFit/>
          </a:bodyPr>
          <a:lstStyle/>
          <a:p>
            <a:pPr algn="ctr"/>
            <a:r>
              <a:rPr lang="en-US" sz="3200" i="1" dirty="0" smtClean="0"/>
              <a:t> “For in the </a:t>
            </a:r>
            <a:r>
              <a:rPr lang="en-US" sz="3200" i="1" dirty="0" smtClean="0">
                <a:solidFill>
                  <a:srgbClr val="FFFF00"/>
                </a:solidFill>
              </a:rPr>
              <a:t>resurrection</a:t>
            </a:r>
            <a:r>
              <a:rPr lang="en-US" sz="3200" i="1" dirty="0" smtClean="0"/>
              <a:t> they neither marry, nor are given in marriage, but are as the angels of God in heaven. But as touching the </a:t>
            </a:r>
            <a:r>
              <a:rPr lang="en-US" sz="3200" i="1" dirty="0" smtClean="0">
                <a:solidFill>
                  <a:srgbClr val="FFFF00"/>
                </a:solidFill>
              </a:rPr>
              <a:t>resurrection </a:t>
            </a:r>
            <a:r>
              <a:rPr lang="en-US" sz="3200" i="1" dirty="0" smtClean="0"/>
              <a:t>of the dead, have ye not read that which was spoken unto you by God, saying, I am the God of Abraham, and the God of Isaac, and the God of Jacob? God is not the God of the dead, but      of the living.”</a:t>
            </a:r>
            <a:endParaRPr lang="en-US" sz="3200" i="1" dirty="0"/>
          </a:p>
        </p:txBody>
      </p:sp>
      <p:pic>
        <p:nvPicPr>
          <p:cNvPr id="38914" name="Picture 2" descr="C:\Users\Ptr. Daniel White\Desktop\Bible pictures\Jesus\06 MINISTRY\Jesus teaching\Jesus Teaching Crowd 002.jpg"/>
          <p:cNvPicPr>
            <a:picLocks noChangeAspect="1" noChangeArrowheads="1"/>
          </p:cNvPicPr>
          <p:nvPr/>
        </p:nvPicPr>
        <p:blipFill>
          <a:blip r:embed="rId3" cstate="print"/>
          <a:srcRect r="25163" b="1049"/>
          <a:stretch>
            <a:fillRect/>
          </a:stretch>
        </p:blipFill>
        <p:spPr bwMode="auto">
          <a:xfrm>
            <a:off x="0" y="0"/>
            <a:ext cx="4191000" cy="41910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7395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533400"/>
            <a:ext cx="4191000" cy="5632311"/>
          </a:xfrm>
          <a:prstGeom prst="rect">
            <a:avLst/>
          </a:prstGeom>
        </p:spPr>
        <p:txBody>
          <a:bodyPr wrap="square">
            <a:spAutoFit/>
          </a:bodyPr>
          <a:lstStyle/>
          <a:p>
            <a:pPr algn="ctr"/>
            <a:r>
              <a:rPr lang="en-US" sz="3600" i="1" dirty="0" smtClean="0"/>
              <a:t> “Jesus said unto her, I am the </a:t>
            </a:r>
            <a:r>
              <a:rPr lang="en-US" sz="3600" i="1" dirty="0" smtClean="0">
                <a:solidFill>
                  <a:srgbClr val="FFFF00"/>
                </a:solidFill>
              </a:rPr>
              <a:t>resurrection</a:t>
            </a:r>
            <a:r>
              <a:rPr lang="en-US" sz="3600" i="1" dirty="0" smtClean="0"/>
              <a:t>, and the life: he that believeth in me, though he were dead, yet shall he live: And whosoever </a:t>
            </a:r>
            <a:r>
              <a:rPr lang="en-US" sz="3600" i="1" dirty="0" err="1" smtClean="0"/>
              <a:t>liveth</a:t>
            </a:r>
            <a:r>
              <a:rPr lang="en-US" sz="3600" i="1" dirty="0" smtClean="0"/>
              <a:t> and believeth in me shall never die. </a:t>
            </a:r>
            <a:r>
              <a:rPr lang="en-US" sz="3600" i="1" dirty="0" err="1" smtClean="0"/>
              <a:t>Believest</a:t>
            </a:r>
            <a:r>
              <a:rPr lang="en-US" sz="3600" i="1" dirty="0" smtClean="0"/>
              <a:t> thou this?”</a:t>
            </a:r>
            <a:endParaRPr lang="en-US" sz="3600" i="1" dirty="0"/>
          </a:p>
        </p:txBody>
      </p:sp>
      <p:pic>
        <p:nvPicPr>
          <p:cNvPr id="37890" name="Picture 2" descr="C:\Users\Ptr. Daniel White\Desktop\Bible pictures\Jesus\Jesus_heaven.gif"/>
          <p:cNvPicPr>
            <a:picLocks noChangeAspect="1" noChangeArrowheads="1"/>
          </p:cNvPicPr>
          <p:nvPr/>
        </p:nvPicPr>
        <p:blipFill>
          <a:blip r:embed="rId3" cstate="print"/>
          <a:srcRect/>
          <a:stretch>
            <a:fillRect/>
          </a:stretch>
        </p:blipFill>
        <p:spPr bwMode="auto">
          <a:xfrm>
            <a:off x="381000" y="609600"/>
            <a:ext cx="4153853" cy="2967038"/>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22607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Satan-Devil and demons\Satan_before_the_Lord.jpg"/>
          <p:cNvPicPr>
            <a:picLocks noChangeAspect="1" noChangeArrowheads="1"/>
          </p:cNvPicPr>
          <p:nvPr/>
        </p:nvPicPr>
        <p:blipFill>
          <a:blip r:embed="rId3" cstate="print">
            <a:lum bright="-30000"/>
          </a:blip>
          <a:srcRect/>
          <a:stretch>
            <a:fillRect/>
          </a:stretch>
        </p:blipFill>
        <p:spPr bwMode="auto">
          <a:xfrm>
            <a:off x="-16912" y="-1295399"/>
            <a:ext cx="9160912" cy="8153400"/>
          </a:xfrm>
          <a:prstGeom prst="rect">
            <a:avLst/>
          </a:prstGeom>
          <a:noFill/>
        </p:spPr>
      </p:pic>
      <p:sp>
        <p:nvSpPr>
          <p:cNvPr id="2" name="Title 1"/>
          <p:cNvSpPr>
            <a:spLocks noGrp="1"/>
          </p:cNvSpPr>
          <p:nvPr>
            <p:ph type="title"/>
          </p:nvPr>
        </p:nvSpPr>
        <p:spPr>
          <a:xfrm>
            <a:off x="457200" y="0"/>
            <a:ext cx="8229600" cy="1219200"/>
          </a:xfrm>
        </p:spPr>
        <p:txBody>
          <a:bodyPr>
            <a:normAutofit/>
          </a:bodyPr>
          <a:lstStyle/>
          <a:p>
            <a:r>
              <a:rPr lang="en-US" sz="3600" dirty="0" smtClean="0">
                <a:solidFill>
                  <a:srgbClr val="FFFF00"/>
                </a:solidFill>
                <a:effectLst>
                  <a:glow rad="101600">
                    <a:schemeClr val="bg1">
                      <a:alpha val="60000"/>
                    </a:schemeClr>
                  </a:glow>
                </a:effectLst>
              </a:rPr>
              <a:t>Satan our Great Adversary</a:t>
            </a:r>
            <a:r>
              <a:rPr lang="en-US" dirty="0" smtClean="0">
                <a:solidFill>
                  <a:srgbClr val="FFFF00"/>
                </a:solidFill>
                <a:effectLst>
                  <a:glow rad="101600">
                    <a:schemeClr val="bg1">
                      <a:alpha val="60000"/>
                    </a:schemeClr>
                  </a:glow>
                </a:effectLst>
              </a:rPr>
              <a:t/>
            </a:r>
            <a:br>
              <a:rPr lang="en-US" dirty="0" smtClean="0">
                <a:solidFill>
                  <a:srgbClr val="FFFF00"/>
                </a:solidFill>
                <a:effectLst>
                  <a:glow rad="101600">
                    <a:schemeClr val="bg1">
                      <a:alpha val="60000"/>
                    </a:schemeClr>
                  </a:glow>
                </a:effectLst>
              </a:rPr>
            </a:br>
            <a:r>
              <a:rPr lang="en-US" sz="3600" i="1" dirty="0" smtClean="0">
                <a:solidFill>
                  <a:srgbClr val="FFFF00"/>
                </a:solidFill>
                <a:effectLst>
                  <a:glow rad="101600">
                    <a:schemeClr val="bg1">
                      <a:alpha val="60000"/>
                    </a:schemeClr>
                  </a:glow>
                </a:effectLst>
              </a:rPr>
              <a:t>(I Peter 5:8)</a:t>
            </a:r>
            <a:endParaRPr lang="en-US" sz="3600" i="1" dirty="0">
              <a:solidFill>
                <a:srgbClr val="FFFF00"/>
              </a:solidFill>
              <a:effectLst>
                <a:glow rad="101600">
                  <a:schemeClr val="bg1">
                    <a:alpha val="60000"/>
                  </a:schemeClr>
                </a:glow>
              </a:effectLst>
            </a:endParaRPr>
          </a:p>
        </p:txBody>
      </p:sp>
      <p:sp>
        <p:nvSpPr>
          <p:cNvPr id="3" name="Content Placeholder 2"/>
          <p:cNvSpPr>
            <a:spLocks noGrp="1"/>
          </p:cNvSpPr>
          <p:nvPr>
            <p:ph sz="half" idx="1"/>
          </p:nvPr>
        </p:nvSpPr>
        <p:spPr>
          <a:xfrm>
            <a:off x="152400" y="1371600"/>
            <a:ext cx="4343400" cy="5486400"/>
          </a:xfrm>
        </p:spPr>
        <p:txBody>
          <a:bodyPr>
            <a:normAutofit fontScale="92500" lnSpcReduction="20000"/>
          </a:bodyPr>
          <a:lstStyle/>
          <a:p>
            <a:r>
              <a:rPr lang="en-US" dirty="0" smtClean="0">
                <a:effectLst>
                  <a:glow rad="101600">
                    <a:schemeClr val="bg1">
                      <a:alpha val="60000"/>
                    </a:schemeClr>
                  </a:glow>
                </a:effectLst>
              </a:rPr>
              <a:t>Devil (slander)</a:t>
            </a:r>
          </a:p>
          <a:p>
            <a:r>
              <a:rPr lang="en-US" dirty="0" smtClean="0">
                <a:effectLst>
                  <a:glow rad="101600">
                    <a:schemeClr val="bg1">
                      <a:alpha val="60000"/>
                    </a:schemeClr>
                  </a:glow>
                </a:effectLst>
              </a:rPr>
              <a:t>Prince of the power of the air</a:t>
            </a:r>
          </a:p>
          <a:p>
            <a:r>
              <a:rPr lang="en-US" dirty="0" smtClean="0">
                <a:effectLst>
                  <a:glow rad="101600">
                    <a:schemeClr val="bg1">
                      <a:alpha val="60000"/>
                    </a:schemeClr>
                  </a:glow>
                </a:effectLst>
              </a:rPr>
              <a:t>God of this age</a:t>
            </a:r>
          </a:p>
          <a:p>
            <a:r>
              <a:rPr lang="en-US" dirty="0" smtClean="0">
                <a:effectLst>
                  <a:glow rad="101600">
                    <a:schemeClr val="bg1">
                      <a:alpha val="60000"/>
                    </a:schemeClr>
                  </a:glow>
                </a:effectLst>
              </a:rPr>
              <a:t>Spirit that worketh in the children of disobedience</a:t>
            </a:r>
          </a:p>
          <a:p>
            <a:r>
              <a:rPr lang="en-US" dirty="0" smtClean="0">
                <a:effectLst>
                  <a:glow rad="101600">
                    <a:schemeClr val="bg1">
                      <a:alpha val="60000"/>
                    </a:schemeClr>
                  </a:glow>
                </a:effectLst>
              </a:rPr>
              <a:t>King of death</a:t>
            </a:r>
          </a:p>
          <a:p>
            <a:r>
              <a:rPr lang="en-US" dirty="0" smtClean="0">
                <a:effectLst>
                  <a:glow rad="101600">
                    <a:schemeClr val="bg1">
                      <a:alpha val="60000"/>
                    </a:schemeClr>
                  </a:glow>
                </a:effectLst>
              </a:rPr>
              <a:t>Enemy</a:t>
            </a:r>
          </a:p>
          <a:p>
            <a:r>
              <a:rPr lang="en-US" dirty="0" smtClean="0">
                <a:effectLst>
                  <a:glow rad="101600">
                    <a:schemeClr val="bg1">
                      <a:alpha val="60000"/>
                    </a:schemeClr>
                  </a:glow>
                </a:effectLst>
              </a:rPr>
              <a:t>Prince of this world</a:t>
            </a:r>
          </a:p>
          <a:p>
            <a:r>
              <a:rPr lang="en-US" dirty="0" smtClean="0">
                <a:effectLst>
                  <a:glow rad="101600">
                    <a:schemeClr val="bg1">
                      <a:alpha val="60000"/>
                    </a:schemeClr>
                  </a:glow>
                </a:effectLst>
              </a:rPr>
              <a:t>Ruler of darkness</a:t>
            </a:r>
          </a:p>
          <a:p>
            <a:r>
              <a:rPr lang="en-US" dirty="0" smtClean="0">
                <a:effectLst>
                  <a:glow rad="101600">
                    <a:schemeClr val="bg1">
                      <a:alpha val="60000"/>
                    </a:schemeClr>
                  </a:glow>
                </a:effectLst>
              </a:rPr>
              <a:t>Angel of light</a:t>
            </a:r>
          </a:p>
          <a:p>
            <a:r>
              <a:rPr lang="en-US" dirty="0" smtClean="0">
                <a:effectLst>
                  <a:glow rad="101600">
                    <a:schemeClr val="bg1">
                      <a:alpha val="60000"/>
                    </a:schemeClr>
                  </a:glow>
                </a:effectLst>
              </a:rPr>
              <a:t>Liar</a:t>
            </a:r>
          </a:p>
          <a:p>
            <a:r>
              <a:rPr lang="en-US" dirty="0" smtClean="0">
                <a:effectLst>
                  <a:glow rad="101600">
                    <a:schemeClr val="bg1">
                      <a:alpha val="60000"/>
                    </a:schemeClr>
                  </a:glow>
                </a:effectLst>
              </a:rPr>
              <a:t>Murder</a:t>
            </a:r>
          </a:p>
          <a:p>
            <a:endParaRPr lang="en-US" dirty="0" smtClean="0">
              <a:effectLst>
                <a:glow rad="101600">
                  <a:schemeClr val="bg1">
                    <a:alpha val="60000"/>
                  </a:schemeClr>
                </a:glow>
              </a:effectLst>
            </a:endParaRPr>
          </a:p>
          <a:p>
            <a:endParaRPr lang="en-US" dirty="0" smtClean="0">
              <a:effectLst>
                <a:glow rad="101600">
                  <a:schemeClr val="bg1">
                    <a:alpha val="60000"/>
                  </a:schemeClr>
                </a:glow>
              </a:effectLst>
            </a:endParaRPr>
          </a:p>
        </p:txBody>
      </p:sp>
      <p:sp>
        <p:nvSpPr>
          <p:cNvPr id="6" name="Content Placeholder 5"/>
          <p:cNvSpPr>
            <a:spLocks noGrp="1"/>
          </p:cNvSpPr>
          <p:nvPr>
            <p:ph sz="half" idx="2"/>
          </p:nvPr>
        </p:nvSpPr>
        <p:spPr>
          <a:xfrm>
            <a:off x="5257800" y="1524000"/>
            <a:ext cx="3886200" cy="5334000"/>
          </a:xfrm>
        </p:spPr>
        <p:txBody>
          <a:bodyPr>
            <a:normAutofit fontScale="92500" lnSpcReduction="20000"/>
          </a:bodyPr>
          <a:lstStyle/>
          <a:p>
            <a:r>
              <a:rPr lang="en-US" dirty="0" smtClean="0">
                <a:effectLst>
                  <a:glow rad="101600">
                    <a:schemeClr val="bg1">
                      <a:alpha val="60000"/>
                    </a:schemeClr>
                  </a:glow>
                </a:effectLst>
              </a:rPr>
              <a:t>Leviathan</a:t>
            </a:r>
          </a:p>
          <a:p>
            <a:r>
              <a:rPr lang="en-US" dirty="0" smtClean="0">
                <a:effectLst>
                  <a:glow rad="101600">
                    <a:schemeClr val="bg1">
                      <a:alpha val="60000"/>
                    </a:schemeClr>
                  </a:glow>
                </a:effectLst>
              </a:rPr>
              <a:t>Lucifer</a:t>
            </a:r>
          </a:p>
          <a:p>
            <a:r>
              <a:rPr lang="en-US" dirty="0" smtClean="0">
                <a:effectLst>
                  <a:glow rad="101600">
                    <a:schemeClr val="bg1">
                      <a:alpha val="60000"/>
                    </a:schemeClr>
                  </a:glow>
                </a:effectLst>
              </a:rPr>
              <a:t>Dragon</a:t>
            </a:r>
          </a:p>
          <a:p>
            <a:r>
              <a:rPr lang="en-US" dirty="0" smtClean="0">
                <a:effectLst>
                  <a:glow rad="101600">
                    <a:schemeClr val="bg1">
                      <a:alpha val="60000"/>
                    </a:schemeClr>
                  </a:glow>
                </a:effectLst>
              </a:rPr>
              <a:t>Deceiver</a:t>
            </a:r>
          </a:p>
          <a:p>
            <a:r>
              <a:rPr lang="en-US" dirty="0" smtClean="0">
                <a:effectLst>
                  <a:glow rad="101600">
                    <a:schemeClr val="bg1">
                      <a:alpha val="60000"/>
                    </a:schemeClr>
                  </a:glow>
                </a:effectLst>
              </a:rPr>
              <a:t>Apollyon </a:t>
            </a:r>
          </a:p>
          <a:p>
            <a:r>
              <a:rPr lang="en-US" dirty="0" smtClean="0">
                <a:effectLst>
                  <a:glow rad="101600">
                    <a:schemeClr val="bg1">
                      <a:alpha val="60000"/>
                    </a:schemeClr>
                  </a:glow>
                </a:effectLst>
              </a:rPr>
              <a:t>Beelzebub</a:t>
            </a:r>
          </a:p>
          <a:p>
            <a:r>
              <a:rPr lang="en-US" dirty="0" smtClean="0">
                <a:effectLst>
                  <a:glow rad="101600">
                    <a:schemeClr val="bg1">
                      <a:alpha val="60000"/>
                    </a:schemeClr>
                  </a:glow>
                </a:effectLst>
              </a:rPr>
              <a:t>Belial</a:t>
            </a:r>
          </a:p>
          <a:p>
            <a:r>
              <a:rPr lang="en-US" dirty="0" smtClean="0">
                <a:effectLst>
                  <a:glow rad="101600">
                    <a:schemeClr val="bg1">
                      <a:alpha val="60000"/>
                    </a:schemeClr>
                  </a:glow>
                </a:effectLst>
              </a:rPr>
              <a:t>Wicked one</a:t>
            </a:r>
          </a:p>
          <a:p>
            <a:r>
              <a:rPr lang="en-US" dirty="0" smtClean="0">
                <a:effectLst>
                  <a:glow rad="101600">
                    <a:schemeClr val="bg1">
                      <a:alpha val="60000"/>
                    </a:schemeClr>
                  </a:glow>
                </a:effectLst>
              </a:rPr>
              <a:t>Tempter</a:t>
            </a:r>
          </a:p>
          <a:p>
            <a:r>
              <a:rPr lang="en-US" dirty="0" smtClean="0">
                <a:effectLst>
                  <a:glow rad="101600">
                    <a:schemeClr val="bg1">
                      <a:alpha val="60000"/>
                    </a:schemeClr>
                  </a:glow>
                </a:effectLst>
              </a:rPr>
              <a:t>Accuser of the brethren</a:t>
            </a:r>
          </a:p>
          <a:p>
            <a:r>
              <a:rPr lang="en-US" dirty="0" smtClean="0">
                <a:effectLst>
                  <a:glow rad="101600">
                    <a:schemeClr val="bg1">
                      <a:alpha val="60000"/>
                    </a:schemeClr>
                  </a:glow>
                </a:effectLst>
              </a:rPr>
              <a:t>Roaring lion</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32104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to="" calcmode="lin" valueType="num">
                                      <p:cBhvr>
                                        <p:cTn id="57" dur="1" fill="hold"/>
                                        <p:tgtEl>
                                          <p:spTgt spid="3">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 to="" calcmode="lin" valueType="num">
                                      <p:cBhvr>
                                        <p:cTn id="62" dur="1" fill="hold"/>
                                        <p:tgtEl>
                                          <p:spTgt spid="6">
                                            <p:txEl>
                                              <p:pRg st="0" end="0"/>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anim to="" calcmode="lin" valueType="num">
                                      <p:cBhvr>
                                        <p:cTn id="67" dur="1" fill="hold"/>
                                        <p:tgtEl>
                                          <p:spTgt spid="6">
                                            <p:txEl>
                                              <p:pRg st="1" end="1"/>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 to="" calcmode="lin" valueType="num">
                                      <p:cBhvr>
                                        <p:cTn id="72" dur="1" fill="hold"/>
                                        <p:tgtEl>
                                          <p:spTgt spid="6">
                                            <p:txEl>
                                              <p:pRg st="2" end="2"/>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 to="" calcmode="lin" valueType="num">
                                      <p:cBhvr>
                                        <p:cTn id="77" dur="1" fill="hold"/>
                                        <p:tgtEl>
                                          <p:spTgt spid="6">
                                            <p:txEl>
                                              <p:pRg st="3" end="3"/>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6">
                                            <p:txEl>
                                              <p:pRg st="4" end="4"/>
                                            </p:txEl>
                                          </p:spTgt>
                                        </p:tgtEl>
                                        <p:attrNameLst>
                                          <p:attrName>style.visibility</p:attrName>
                                        </p:attrNameLst>
                                      </p:cBhvr>
                                      <p:to>
                                        <p:strVal val="visible"/>
                                      </p:to>
                                    </p:set>
                                    <p:anim to="" calcmode="lin" valueType="num">
                                      <p:cBhvr>
                                        <p:cTn id="82" dur="1" fill="hold"/>
                                        <p:tgtEl>
                                          <p:spTgt spid="6">
                                            <p:txEl>
                                              <p:pRg st="4" end="4"/>
                                            </p:txEl>
                                          </p:spTgt>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6">
                                            <p:txEl>
                                              <p:pRg st="5" end="5"/>
                                            </p:txEl>
                                          </p:spTgt>
                                        </p:tgtEl>
                                        <p:attrNameLst>
                                          <p:attrName>style.visibility</p:attrName>
                                        </p:attrNameLst>
                                      </p:cBhvr>
                                      <p:to>
                                        <p:strVal val="visible"/>
                                      </p:to>
                                    </p:set>
                                    <p:anim to="" calcmode="lin" valueType="num">
                                      <p:cBhvr>
                                        <p:cTn id="87" dur="1" fill="hold"/>
                                        <p:tgtEl>
                                          <p:spTgt spid="6">
                                            <p:txEl>
                                              <p:pRg st="5" end="5"/>
                                            </p:txEl>
                                          </p:spTgt>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6">
                                            <p:txEl>
                                              <p:pRg st="6" end="6"/>
                                            </p:txEl>
                                          </p:spTgt>
                                        </p:tgtEl>
                                        <p:attrNameLst>
                                          <p:attrName>style.visibility</p:attrName>
                                        </p:attrNameLst>
                                      </p:cBhvr>
                                      <p:to>
                                        <p:strVal val="visible"/>
                                      </p:to>
                                    </p:set>
                                    <p:anim to="" calcmode="lin" valueType="num">
                                      <p:cBhvr>
                                        <p:cTn id="92" dur="1" fill="hold"/>
                                        <p:tgtEl>
                                          <p:spTgt spid="6">
                                            <p:txEl>
                                              <p:pRg st="6" end="6"/>
                                            </p:txEl>
                                          </p:spTgt>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6">
                                            <p:txEl>
                                              <p:pRg st="7" end="7"/>
                                            </p:txEl>
                                          </p:spTgt>
                                        </p:tgtEl>
                                        <p:attrNameLst>
                                          <p:attrName>style.visibility</p:attrName>
                                        </p:attrNameLst>
                                      </p:cBhvr>
                                      <p:to>
                                        <p:strVal val="visible"/>
                                      </p:to>
                                    </p:set>
                                    <p:anim to="" calcmode="lin" valueType="num">
                                      <p:cBhvr>
                                        <p:cTn id="97" dur="1" fill="hold"/>
                                        <p:tgtEl>
                                          <p:spTgt spid="6">
                                            <p:txEl>
                                              <p:pRg st="7" end="7"/>
                                            </p:txEl>
                                          </p:spTgt>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6">
                                            <p:txEl>
                                              <p:pRg st="8" end="8"/>
                                            </p:txEl>
                                          </p:spTgt>
                                        </p:tgtEl>
                                        <p:attrNameLst>
                                          <p:attrName>style.visibility</p:attrName>
                                        </p:attrNameLst>
                                      </p:cBhvr>
                                      <p:to>
                                        <p:strVal val="visible"/>
                                      </p:to>
                                    </p:set>
                                    <p:anim to="" calcmode="lin" valueType="num">
                                      <p:cBhvr>
                                        <p:cTn id="102" dur="1" fill="hold"/>
                                        <p:tgtEl>
                                          <p:spTgt spid="6">
                                            <p:txEl>
                                              <p:pRg st="8" end="8"/>
                                            </p:txEl>
                                          </p:spTgt>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6">
                                            <p:txEl>
                                              <p:pRg st="9" end="9"/>
                                            </p:txEl>
                                          </p:spTgt>
                                        </p:tgtEl>
                                        <p:attrNameLst>
                                          <p:attrName>style.visibility</p:attrName>
                                        </p:attrNameLst>
                                      </p:cBhvr>
                                      <p:to>
                                        <p:strVal val="visible"/>
                                      </p:to>
                                    </p:set>
                                    <p:anim to="" calcmode="lin" valueType="num">
                                      <p:cBhvr>
                                        <p:cTn id="107" dur="1" fill="hold"/>
                                        <p:tgtEl>
                                          <p:spTgt spid="6">
                                            <p:txEl>
                                              <p:pRg st="9" end="9"/>
                                            </p:txEl>
                                          </p:spTgt>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6">
                                            <p:txEl>
                                              <p:pRg st="10" end="10"/>
                                            </p:txEl>
                                          </p:spTgt>
                                        </p:tgtEl>
                                        <p:attrNameLst>
                                          <p:attrName>style.visibility</p:attrName>
                                        </p:attrNameLst>
                                      </p:cBhvr>
                                      <p:to>
                                        <p:strVal val="visible"/>
                                      </p:to>
                                    </p:set>
                                    <p:anim to="" calcmode="lin" valueType="num">
                                      <p:cBhvr>
                                        <p:cTn id="112" dur="1" fill="hold"/>
                                        <p:tgtEl>
                                          <p:spTgt spid="6">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4000" i="1" dirty="0" smtClean="0">
                <a:solidFill>
                  <a:srgbClr val="FFFF00"/>
                </a:solidFill>
              </a:rPr>
              <a:t>“Verily, verily, I say unto you, He that </a:t>
            </a:r>
            <a:r>
              <a:rPr lang="en-US" sz="4000" i="1" dirty="0" err="1" smtClean="0">
                <a:solidFill>
                  <a:srgbClr val="FFFF00"/>
                </a:solidFill>
              </a:rPr>
              <a:t>heareth</a:t>
            </a:r>
            <a:r>
              <a:rPr lang="en-US" sz="4000" i="1" dirty="0" smtClean="0">
                <a:solidFill>
                  <a:srgbClr val="FFFF00"/>
                </a:solidFill>
              </a:rPr>
              <a:t> my word, and believeth on him that sent me, hath everlasting life, and shall not come into condemnation; but is passed from death unto life. Verily, verily, I say unto you, The hour is coming, and now is, when the dead shall hear the voice of the Son of God: and they that hear shall live. For as the Father hath life in </a:t>
            </a:r>
          </a:p>
          <a:p>
            <a:pPr algn="ctr"/>
            <a:r>
              <a:rPr lang="en-US" sz="4000" i="1" dirty="0" smtClean="0">
                <a:solidFill>
                  <a:srgbClr val="FFFF00"/>
                </a:solidFill>
              </a:rPr>
              <a:t>himself; so hath he given to the Son </a:t>
            </a:r>
          </a:p>
          <a:p>
            <a:pPr algn="ctr"/>
            <a:r>
              <a:rPr lang="en-US" sz="4000" i="1" dirty="0" smtClean="0">
                <a:solidFill>
                  <a:srgbClr val="FFFF00"/>
                </a:solidFill>
              </a:rPr>
              <a:t>to have life in himself;</a:t>
            </a:r>
            <a:endParaRPr lang="en-US" sz="4000" i="1" dirty="0">
              <a:solidFill>
                <a:srgbClr val="FFFF00"/>
              </a:solidFill>
            </a:endParaRPr>
          </a:p>
        </p:txBody>
      </p:sp>
    </p:spTree>
    <p:extLst>
      <p:ext uri="{BB962C8B-B14F-4D97-AF65-F5344CB8AC3E}">
        <p14:creationId xmlns:p14="http://schemas.microsoft.com/office/powerpoint/2010/main" val="21960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r>
              <a:rPr lang="en-US" i="1" dirty="0" smtClean="0">
                <a:solidFill>
                  <a:srgbClr val="FFFF00"/>
                </a:solidFill>
              </a:rPr>
              <a:t>And hath given him authority to execute judgment also, because he is the Son of man. Marvel not at this: for the hour is coming, in the which all that are in the graves shall hear his voice, And shall come forth; they that have done good, unto the resurrection </a:t>
            </a:r>
            <a:br>
              <a:rPr lang="en-US" i="1" dirty="0" smtClean="0">
                <a:solidFill>
                  <a:srgbClr val="FFFF00"/>
                </a:solidFill>
              </a:rPr>
            </a:br>
            <a:r>
              <a:rPr lang="en-US" i="1" dirty="0" smtClean="0">
                <a:solidFill>
                  <a:srgbClr val="FFFF00"/>
                </a:solidFill>
              </a:rPr>
              <a:t>of life; and they that have done evil, unto the resurrection of damnation.” (John 5:24-29)</a:t>
            </a:r>
            <a:endParaRPr lang="en-US" dirty="0"/>
          </a:p>
        </p:txBody>
      </p:sp>
    </p:spTree>
    <p:extLst>
      <p:ext uri="{BB962C8B-B14F-4D97-AF65-F5344CB8AC3E}">
        <p14:creationId xmlns:p14="http://schemas.microsoft.com/office/powerpoint/2010/main" val="47195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1.hulkshare.com/song_images/original/3/3/1/331b1086a0b0830d053ae956c780f55f.jpg?dd=-62169985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121"/>
            <a:ext cx="7477125" cy="716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Desktop\Bible pictures\Jesus\Cross_Salvation_Heaven.jpg"/>
          <p:cNvPicPr>
            <a:picLocks noChangeAspect="1" noChangeArrowheads="1"/>
          </p:cNvPicPr>
          <p:nvPr/>
        </p:nvPicPr>
        <p:blipFill>
          <a:blip r:embed="rId3" cstate="print">
            <a:lum bright="-10000"/>
          </a:blip>
          <a:srcRect/>
          <a:stretch>
            <a:fillRect/>
          </a:stretch>
        </p:blipFill>
        <p:spPr bwMode="auto">
          <a:xfrm>
            <a:off x="0" y="3429000"/>
            <a:ext cx="9187543" cy="3429000"/>
          </a:xfrm>
          <a:prstGeom prst="rect">
            <a:avLst/>
          </a:prstGeom>
          <a:ln>
            <a:noFill/>
          </a:ln>
          <a:effectLst>
            <a:softEdge rad="112500"/>
          </a:effectLst>
        </p:spPr>
      </p:pic>
      <p:sp>
        <p:nvSpPr>
          <p:cNvPr id="3" name="Title 2"/>
          <p:cNvSpPr>
            <a:spLocks noGrp="1"/>
          </p:cNvSpPr>
          <p:nvPr>
            <p:ph type="title"/>
          </p:nvPr>
        </p:nvSpPr>
        <p:spPr>
          <a:xfrm>
            <a:off x="457200" y="533400"/>
            <a:ext cx="8229600" cy="2362200"/>
          </a:xfrm>
        </p:spPr>
        <p:txBody>
          <a:bodyPr>
            <a:normAutofit fontScale="90000"/>
          </a:bodyPr>
          <a:lstStyle/>
          <a:p>
            <a:r>
              <a:rPr lang="en-US" i="1" dirty="0" smtClean="0"/>
              <a:t>“That if thou </a:t>
            </a:r>
            <a:r>
              <a:rPr lang="en-US" i="1" dirty="0" err="1" smtClean="0"/>
              <a:t>shalt</a:t>
            </a:r>
            <a:r>
              <a:rPr lang="en-US" i="1" dirty="0" smtClean="0"/>
              <a:t> confess with thy mouth the Lord Jesus, and </a:t>
            </a:r>
            <a:r>
              <a:rPr lang="en-US" i="1" dirty="0" err="1" smtClean="0"/>
              <a:t>shalt</a:t>
            </a:r>
            <a:r>
              <a:rPr lang="en-US" i="1" dirty="0" smtClean="0"/>
              <a:t> believe in </a:t>
            </a:r>
            <a:r>
              <a:rPr lang="en-US" i="1" dirty="0" err="1" smtClean="0"/>
              <a:t>thine</a:t>
            </a:r>
            <a:r>
              <a:rPr lang="en-US" i="1" dirty="0" smtClean="0"/>
              <a:t> heart that God hath raised him from the dead, thou       </a:t>
            </a:r>
            <a:r>
              <a:rPr lang="en-US" i="1" dirty="0" err="1" smtClean="0"/>
              <a:t>shalt</a:t>
            </a:r>
            <a:r>
              <a:rPr lang="en-US" i="1" dirty="0" smtClean="0"/>
              <a:t> be saved.”</a:t>
            </a:r>
            <a:endParaRPr lang="en-US" i="1" dirty="0"/>
          </a:p>
        </p:txBody>
      </p:sp>
    </p:spTree>
    <p:extLst>
      <p:ext uri="{BB962C8B-B14F-4D97-AF65-F5344CB8AC3E}">
        <p14:creationId xmlns:p14="http://schemas.microsoft.com/office/powerpoint/2010/main" val="316479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04800"/>
            <a:ext cx="4191000" cy="6553200"/>
          </a:xfrm>
        </p:spPr>
        <p:txBody>
          <a:bodyPr/>
          <a:lstStyle/>
          <a:p>
            <a:pPr algn="ctr">
              <a:buNone/>
            </a:pPr>
            <a:r>
              <a:rPr lang="en-US" sz="3200" i="1" dirty="0" smtClean="0"/>
              <a:t>   “On such (believers)      the Second Death </a:t>
            </a:r>
            <a:br>
              <a:rPr lang="en-US" sz="3200" i="1" dirty="0" smtClean="0"/>
            </a:br>
            <a:r>
              <a:rPr lang="en-US" sz="3200" i="1" dirty="0" smtClean="0"/>
              <a:t> hath no power…”</a:t>
            </a:r>
          </a:p>
          <a:p>
            <a:endParaRPr lang="en-US" dirty="0"/>
          </a:p>
        </p:txBody>
      </p:sp>
      <p:sp>
        <p:nvSpPr>
          <p:cNvPr id="9" name="Rectangle 8"/>
          <p:cNvSpPr/>
          <p:nvPr/>
        </p:nvSpPr>
        <p:spPr>
          <a:xfrm>
            <a:off x="381000" y="3352800"/>
            <a:ext cx="3810000" cy="2062103"/>
          </a:xfrm>
          <a:prstGeom prst="rect">
            <a:avLst/>
          </a:prstGeom>
        </p:spPr>
        <p:txBody>
          <a:bodyPr wrap="square">
            <a:spAutoFit/>
          </a:bodyPr>
          <a:lstStyle/>
          <a:p>
            <a:pPr algn="ctr"/>
            <a:r>
              <a:rPr lang="en-US" sz="3200" i="1" dirty="0" smtClean="0"/>
              <a:t>“And death and hell were cast into the lake of fire. This is the second death.”</a:t>
            </a:r>
            <a:endParaRPr lang="en-US" sz="3200" i="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658" y="1"/>
            <a:ext cx="48434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68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879411" cy="417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204" y="4419600"/>
            <a:ext cx="8909395" cy="2062103"/>
          </a:xfrm>
          <a:prstGeom prst="rect">
            <a:avLst/>
          </a:prstGeom>
        </p:spPr>
        <p:txBody>
          <a:bodyPr wrap="square">
            <a:spAutoFit/>
          </a:bodyPr>
          <a:lstStyle/>
          <a:p>
            <a:pPr algn="ctr"/>
            <a:r>
              <a:rPr lang="en-US" sz="3200" i="1" dirty="0" smtClean="0"/>
              <a:t>“Blessed </a:t>
            </a:r>
            <a:r>
              <a:rPr lang="en-US" sz="3200" i="1" dirty="0"/>
              <a:t>and holy is he that hath part in the first resurrection: on such the second death hath no power, but they shall be priests of God and of Christ, and shall reign with him a thousand years</a:t>
            </a:r>
            <a:r>
              <a:rPr lang="en-US" sz="3200" i="1" dirty="0" smtClean="0"/>
              <a:t>.”</a:t>
            </a:r>
            <a:endParaRPr lang="en-US" sz="3200" i="1" dirty="0"/>
          </a:p>
        </p:txBody>
      </p:sp>
    </p:spTree>
    <p:extLst>
      <p:ext uri="{BB962C8B-B14F-4D97-AF65-F5344CB8AC3E}">
        <p14:creationId xmlns:p14="http://schemas.microsoft.com/office/powerpoint/2010/main" val="5752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990600" y="228600"/>
            <a:ext cx="7010400" cy="6326459"/>
          </a:xfrm>
          <a:prstGeom prst="rect">
            <a:avLst/>
          </a:prstGeom>
          <a:noFill/>
        </p:spPr>
      </p:pic>
      <p:sp>
        <p:nvSpPr>
          <p:cNvPr id="3" name="Rectangle 2"/>
          <p:cNvSpPr/>
          <p:nvPr/>
        </p:nvSpPr>
        <p:spPr>
          <a:xfrm>
            <a:off x="1295400" y="1676400"/>
            <a:ext cx="6705600" cy="1754326"/>
          </a:xfrm>
          <a:prstGeom prst="rect">
            <a:avLst/>
          </a:prstGeom>
        </p:spPr>
        <p:txBody>
          <a:bodyPr wrap="square">
            <a:spAutoFit/>
          </a:bodyPr>
          <a:lstStyle/>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20:11-15</a:t>
            </a:r>
          </a:p>
          <a:p>
            <a:pPr algn="ctr"/>
            <a: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Great White Throne Judgment”</a:t>
            </a:r>
          </a:p>
          <a:p>
            <a:pPr algn="ctr"/>
            <a:endPar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90576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1" y="0"/>
            <a:ext cx="51911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0" y="1490008"/>
            <a:ext cx="3657600" cy="3785652"/>
          </a:xfrm>
          <a:prstGeom prst="rect">
            <a:avLst/>
          </a:prstGeom>
        </p:spPr>
        <p:txBody>
          <a:bodyPr wrap="square">
            <a:spAutoFit/>
          </a:bodyPr>
          <a:lstStyle/>
          <a:p>
            <a:pPr lvl="0" algn="ctr"/>
            <a:r>
              <a:rPr lang="en-US" sz="4000" i="1" dirty="0" smtClean="0">
                <a:solidFill>
                  <a:prstClr val="white"/>
                </a:solidFill>
                <a:effectLst>
                  <a:glow rad="101600">
                    <a:prstClr val="black">
                      <a:alpha val="60000"/>
                    </a:prstClr>
                  </a:glow>
                </a:effectLst>
              </a:rPr>
              <a:t>“…and </a:t>
            </a:r>
            <a:r>
              <a:rPr lang="en-US" sz="4000" i="1" dirty="0">
                <a:solidFill>
                  <a:prstClr val="white"/>
                </a:solidFill>
                <a:effectLst>
                  <a:glow rad="101600">
                    <a:prstClr val="black">
                      <a:alpha val="60000"/>
                    </a:prstClr>
                  </a:glow>
                </a:effectLst>
              </a:rPr>
              <a:t>bound him a thousand years. And cast him into the bottomless </a:t>
            </a:r>
            <a:r>
              <a:rPr lang="en-US" sz="4000" i="1" dirty="0" smtClean="0">
                <a:solidFill>
                  <a:prstClr val="white"/>
                </a:solidFill>
                <a:effectLst>
                  <a:glow rad="101600">
                    <a:prstClr val="black">
                      <a:alpha val="60000"/>
                    </a:prstClr>
                  </a:glow>
                </a:effectLst>
              </a:rPr>
              <a:t>pit…”</a:t>
            </a:r>
            <a:endParaRPr lang="en-US" sz="4000" dirty="0">
              <a:solidFill>
                <a:prstClr val="white"/>
              </a:solidFill>
              <a:effectLst>
                <a:glow rad="101600">
                  <a:prstClr val="black">
                    <a:alpha val="60000"/>
                  </a:prstClr>
                </a:glow>
              </a:effectLst>
            </a:endParaRPr>
          </a:p>
        </p:txBody>
      </p:sp>
    </p:spTree>
    <p:extLst>
      <p:ext uri="{BB962C8B-B14F-4D97-AF65-F5344CB8AC3E}">
        <p14:creationId xmlns:p14="http://schemas.microsoft.com/office/powerpoint/2010/main" val="344847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angels\image27.jpg"/>
          <p:cNvPicPr>
            <a:picLocks noChangeAspect="1" noChangeArrowheads="1"/>
          </p:cNvPicPr>
          <p:nvPr/>
        </p:nvPicPr>
        <p:blipFill>
          <a:blip r:embed="rId3" cstate="print"/>
          <a:srcRect r="827" b="2965"/>
          <a:stretch>
            <a:fillRect/>
          </a:stretch>
        </p:blipFill>
        <p:spPr bwMode="auto">
          <a:xfrm>
            <a:off x="4572000" y="0"/>
            <a:ext cx="4572000" cy="6858000"/>
          </a:xfrm>
          <a:prstGeom prst="rect">
            <a:avLst/>
          </a:prstGeom>
          <a:ln>
            <a:noFill/>
          </a:ln>
          <a:effectLst>
            <a:softEdge rad="112500"/>
          </a:effectLst>
        </p:spPr>
      </p:pic>
      <p:sp>
        <p:nvSpPr>
          <p:cNvPr id="3" name="Title 1"/>
          <p:cNvSpPr txBox="1">
            <a:spLocks/>
          </p:cNvSpPr>
          <p:nvPr/>
        </p:nvSpPr>
        <p:spPr>
          <a:xfrm>
            <a:off x="152400" y="76200"/>
            <a:ext cx="4191000" cy="6629400"/>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smtClean="0">
                <a:ln>
                  <a:noFill/>
                </a:ln>
                <a:solidFill>
                  <a:schemeClr val="tx1"/>
                </a:solidFill>
                <a:effectLst/>
                <a:uLnTx/>
                <a:uFillTx/>
                <a:latin typeface="+mj-lt"/>
                <a:ea typeface="+mj-ea"/>
                <a:cs typeface="+mj-cs"/>
              </a:rPr>
              <a:t>“And shut him up, and set a seal upon him, that he should deceive the nations no more, till the thousand years should be fulfilled.”</a:t>
            </a:r>
            <a:endParaRPr kumimoji="0" lang="en-US" sz="4800" b="0" i="1"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5762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dwellingintheword.files.wordpress.com/2014/08/rev20-thousand_year_reign_with_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774" y="29910"/>
            <a:ext cx="6842333" cy="68423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http://musingsofernie.files.wordpress.com/2012/07/king-jesu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53" t="21367" r="30520" b="18481"/>
          <a:stretch/>
        </p:blipFill>
        <p:spPr bwMode="auto">
          <a:xfrm>
            <a:off x="3352800" y="152399"/>
            <a:ext cx="2209800" cy="22756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0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9687"/>
          <a:stretch/>
        </p:blipFill>
        <p:spPr bwMode="auto">
          <a:xfrm>
            <a:off x="0" y="762000"/>
            <a:ext cx="9144000" cy="5419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08" t="41018" r="-2381" b="25425"/>
          <a:stretch/>
        </p:blipFill>
        <p:spPr bwMode="auto">
          <a:xfrm>
            <a:off x="5818548" y="5029200"/>
            <a:ext cx="1886913" cy="993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37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1792</Words>
  <Application>Microsoft Office PowerPoint</Application>
  <PresentationFormat>On-screen Show (4:3)</PresentationFormat>
  <Paragraphs>114</Paragraphs>
  <Slides>56</Slides>
  <Notes>20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The Revelation  of Jesus Christ</vt:lpstr>
      <vt:lpstr>PowerPoint Presentation</vt:lpstr>
      <vt:lpstr>PowerPoint Presentation</vt:lpstr>
      <vt:lpstr>PowerPoint Presentation</vt:lpstr>
      <vt:lpstr>Satan our Great Adversary (I Peter 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Gog and Magog?</vt:lpstr>
      <vt:lpstr>PowerPoint Presentation</vt:lpstr>
      <vt:lpstr>“Meshech and Tubal”</vt:lpstr>
      <vt:lpstr>PowerPoint Presentation</vt:lpstr>
      <vt:lpstr>PowerPoint Presentation</vt:lpstr>
      <vt:lpstr>PowerPoint Presentation</vt:lpstr>
      <vt:lpstr>PowerPoint Presentation</vt:lpstr>
      <vt:lpstr>PowerPoint Presentation</vt:lpstr>
      <vt:lpstr>“And I saw an angel standing in the sun; and he cried with a loud voice, saying to all the fowls that fly in the midst of heaven, Come and gather yourselves together unto  the supper of the  great God.”</vt:lpstr>
      <vt:lpstr>“That ye may eat the flesh of kings, and the flesh of captains, and the flesh of mighty men, and the flesh of horses, and of them that sit on them, and the flesh of all men, both free and bond, both small and great.”</vt:lpstr>
      <vt:lpstr>PowerPoint Presentation</vt:lpstr>
      <vt:lpstr>PowerPoint Presentation</vt:lpstr>
      <vt:lpstr>“And they went up on the breadth of the earth, and compassed the camp of the saints about, and the beloved city: and fire came down from God out of heaven, and devoured them.” (Revelation 20:9) </vt:lpstr>
      <vt:lpstr>PowerPoint Presentation</vt:lpstr>
      <vt:lpstr>PowerPoint Presentation</vt:lpstr>
      <vt:lpstr>Revelation 20:4-6</vt:lpstr>
      <vt:lpstr>“And I saw thrones, and they sat upon them, and judgment was given unto them.”</vt:lpstr>
      <vt:lpstr>PowerPoint Presentation</vt:lpstr>
      <vt:lpstr>PowerPoint Presentation</vt:lpstr>
      <vt:lpstr>Tribulation Saints</vt:lpstr>
      <vt:lpstr>PowerPoint Presentation</vt:lpstr>
      <vt:lpstr>“And white robes were given unto every one of them; and it was said unto them, that they should rest yet for a little season, until their fellow servants also and their brethren, that should be killed as they were, should be fulfilled.”</vt:lpstr>
      <vt:lpstr>PowerPoint Presentation</vt:lpstr>
      <vt:lpstr>PowerPoint Presentation</vt:lpstr>
      <vt:lpstr>PowerPoint Presentation</vt:lpstr>
      <vt:lpstr> “The wilderness and the solitary place shall be glad for them; and the desert shall rejoice, and blossom as the rose.” Isa. 35:1 </vt:lpstr>
      <vt:lpstr>PowerPoint Presentation</vt:lpstr>
      <vt:lpstr>“But the rest of the dead (unbelievers) lived not again until the thousand years were finished.”</vt:lpstr>
      <vt:lpstr>“Great White Throne Judgment” (Revelation  20:11-15)</vt:lpstr>
      <vt:lpstr>(Revelation 20:6)  “Blessed and holy is he that hath part in the first resurrection: on such the second death hath no power, but they shall be priests of God and of Christ, and shall reign with him a thousand years.”</vt:lpstr>
      <vt:lpstr> Three Phases of the                         First Resurrection </vt:lpstr>
      <vt:lpstr>PowerPoint Presentation</vt:lpstr>
      <vt:lpstr>PowerPoint Presentation</vt:lpstr>
      <vt:lpstr>PowerPoint Presentation</vt:lpstr>
      <vt:lpstr>PowerPoint Presentation</vt:lpstr>
      <vt:lpstr>PowerPoint Presentation</vt:lpstr>
      <vt:lpstr>And hath given him authority to execute judgment also, because he is the Son of man. Marvel not at this: for the hour is coming, in the which all that are in the graves shall hear his voice, And shall come forth; they that have done good, unto the resurrection  of life; and they that have done evil, unto the resurrection of damnation.” (John 5:24-29)</vt:lpstr>
      <vt:lpstr>PowerPoint Presentation</vt:lpstr>
      <vt:lpstr>“That if thou shalt confess with thy mouth the Lord Jesus, and shalt believe in thine heart that God hath raised him from the dead, thou       shalt be saved.”</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cp:revision>
  <dcterms:created xsi:type="dcterms:W3CDTF">2015-12-16T20:37:34Z</dcterms:created>
  <dcterms:modified xsi:type="dcterms:W3CDTF">2015-12-16T21:24:18Z</dcterms:modified>
</cp:coreProperties>
</file>