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7" r:id="rId2"/>
    <p:sldId id="258" r:id="rId3"/>
    <p:sldId id="260" r:id="rId4"/>
    <p:sldId id="259" r:id="rId5"/>
    <p:sldId id="338" r:id="rId6"/>
    <p:sldId id="262" r:id="rId7"/>
    <p:sldId id="263" r:id="rId8"/>
    <p:sldId id="264" r:id="rId9"/>
    <p:sldId id="339" r:id="rId10"/>
    <p:sldId id="332" r:id="rId11"/>
    <p:sldId id="330" r:id="rId12"/>
    <p:sldId id="331" r:id="rId13"/>
    <p:sldId id="334" r:id="rId14"/>
    <p:sldId id="335" r:id="rId15"/>
    <p:sldId id="265" r:id="rId16"/>
    <p:sldId id="333" r:id="rId17"/>
    <p:sldId id="336"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91" r:id="rId39"/>
    <p:sldId id="292" r:id="rId40"/>
    <p:sldId id="299" r:id="rId41"/>
    <p:sldId id="300" r:id="rId42"/>
    <p:sldId id="301" r:id="rId43"/>
    <p:sldId id="302" r:id="rId44"/>
    <p:sldId id="304" r:id="rId45"/>
    <p:sldId id="306" r:id="rId46"/>
    <p:sldId id="307" r:id="rId47"/>
    <p:sldId id="308" r:id="rId48"/>
    <p:sldId id="326" r:id="rId49"/>
    <p:sldId id="309" r:id="rId50"/>
    <p:sldId id="325" r:id="rId51"/>
    <p:sldId id="310" r:id="rId52"/>
    <p:sldId id="311" r:id="rId53"/>
    <p:sldId id="342" r:id="rId54"/>
    <p:sldId id="343" r:id="rId55"/>
    <p:sldId id="312" r:id="rId56"/>
    <p:sldId id="313" r:id="rId57"/>
    <p:sldId id="314" r:id="rId58"/>
    <p:sldId id="315" r:id="rId59"/>
    <p:sldId id="316" r:id="rId60"/>
    <p:sldId id="320" r:id="rId61"/>
    <p:sldId id="317" r:id="rId62"/>
    <p:sldId id="318" r:id="rId63"/>
    <p:sldId id="319" r:id="rId64"/>
    <p:sldId id="340" r:id="rId65"/>
    <p:sldId id="327" r:id="rId66"/>
    <p:sldId id="328" r:id="rId67"/>
    <p:sldId id="329" r:id="rId68"/>
    <p:sldId id="322" r:id="rId69"/>
    <p:sldId id="323" r:id="rId70"/>
    <p:sldId id="337"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varScale="1">
        <p:scale>
          <a:sx n="111" d="100"/>
          <a:sy n="111" d="100"/>
        </p:scale>
        <p:origin x="-1602"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F9FF24-4BD0-4208-8E98-829E69CA800C}" type="datetimeFigureOut">
              <a:rPr lang="en-US" smtClean="0"/>
              <a:t>12/9/2015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4E3683-C533-4A64-B971-AC4E5C236496}" type="slidenum">
              <a:rPr lang="en-US" smtClean="0"/>
              <a:t>‹#›</a:t>
            </a:fld>
            <a:endParaRPr lang="en-US"/>
          </a:p>
        </p:txBody>
      </p:sp>
    </p:spTree>
    <p:extLst>
      <p:ext uri="{BB962C8B-B14F-4D97-AF65-F5344CB8AC3E}">
        <p14:creationId xmlns:p14="http://schemas.microsoft.com/office/powerpoint/2010/main" val="3203257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508B6F-9D4D-4FF6-BE47-57A30A33D8C3}" type="slidenum">
              <a:rPr lang="en-US" smtClean="0"/>
              <a:pPr/>
              <a:t>24</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508B6F-9D4D-4FF6-BE47-57A30A33D8C3}" type="slidenum">
              <a:rPr lang="en-US" smtClean="0"/>
              <a:pPr/>
              <a:t>25</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EAFC8-3FA0-48BB-8826-3B30595C87D6}" type="slidenum">
              <a:rPr lang="en-US" smtClean="0"/>
              <a:pPr/>
              <a:t>26</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EAFC8-3FA0-48BB-8826-3B30595C87D6}" type="slidenum">
              <a:rPr lang="en-US" smtClean="0"/>
              <a:pPr/>
              <a:t>27</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EAFC8-3FA0-48BB-8826-3B30595C87D6}" type="slidenum">
              <a:rPr lang="en-US" smtClean="0"/>
              <a:pPr/>
              <a:t>28</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EAFC8-3FA0-48BB-8826-3B30595C87D6}" type="slidenum">
              <a:rPr lang="en-US" smtClean="0"/>
              <a:pPr/>
              <a:t>31</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EAFC8-3FA0-48BB-8826-3B30595C87D6}" type="slidenum">
              <a:rPr lang="en-US" smtClean="0"/>
              <a:pPr/>
              <a:t>32</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EAFC8-3FA0-48BB-8826-3B30595C87D6}" type="slidenum">
              <a:rPr lang="en-US" smtClean="0"/>
              <a:pPr/>
              <a:t>34</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508B6F-9D4D-4FF6-BE47-57A30A33D8C3}" type="slidenum">
              <a:rPr lang="en-US" smtClean="0"/>
              <a:pPr/>
              <a:t>35</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508B6F-9D4D-4FF6-BE47-57A30A33D8C3}" type="slidenum">
              <a:rPr lang="en-US" smtClean="0"/>
              <a:pPr/>
              <a:t>36</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630333-6466-4586-BF08-BE0B4C12201B}" type="slidenum">
              <a:rPr lang="en-US" smtClean="0"/>
              <a:pPr/>
              <a:t>38</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D23B34-95DC-486C-AD04-66C42511D3CE}" type="slidenum">
              <a:rPr lang="en-US" smtClean="0"/>
              <a:pPr/>
              <a:t>39</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EAFC8-3FA0-48BB-8826-3B30595C87D6}" type="slidenum">
              <a:rPr lang="en-US" smtClean="0"/>
              <a:pPr/>
              <a:t>40</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508B6F-9D4D-4FF6-BE47-57A30A33D8C3}" type="slidenum">
              <a:rPr lang="en-US" smtClean="0"/>
              <a:pPr/>
              <a:t>41</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EAFC8-3FA0-48BB-8826-3B30595C87D6}" type="slidenum">
              <a:rPr lang="en-US" smtClean="0"/>
              <a:pPr/>
              <a:t>42</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508B6F-9D4D-4FF6-BE47-57A30A33D8C3}" type="slidenum">
              <a:rPr lang="en-US" smtClean="0"/>
              <a:pPr/>
              <a:t>44</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6150BF-2234-410B-B704-0CB2B58AB23C}" type="slidenum">
              <a:rPr lang="en-US" smtClean="0"/>
              <a:pPr/>
              <a:t>45</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508B6F-9D4D-4FF6-BE47-57A30A33D8C3}" type="slidenum">
              <a:rPr lang="en-US" smtClean="0"/>
              <a:pPr/>
              <a:t>46</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48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49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508B6F-9D4D-4FF6-BE47-57A30A33D8C3}"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EAFC8-3FA0-48BB-8826-3B30595C87D6}" type="slidenum">
              <a:rPr lang="en-US" smtClean="0"/>
              <a:pPr/>
              <a:t>52</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53</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6150BF-2234-410B-B704-0CB2B58AB23C}" type="slidenum">
              <a:rPr lang="en-US" smtClean="0"/>
              <a:pPr/>
              <a:t>55</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6150BF-2234-410B-B704-0CB2B58AB23C}" type="slidenum">
              <a:rPr lang="en-US" smtClean="0"/>
              <a:pPr/>
              <a:t>56</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6150BF-2234-410B-B704-0CB2B58AB23C}" type="slidenum">
              <a:rPr lang="en-US" smtClean="0"/>
              <a:pPr/>
              <a:t>57</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508B6F-9D4D-4FF6-BE47-57A30A33D8C3}" type="slidenum">
              <a:rPr lang="en-US" smtClean="0"/>
              <a:pPr/>
              <a:t>58</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EAFC8-3FA0-48BB-8826-3B30595C87D6}" type="slidenum">
              <a:rPr lang="en-US" smtClean="0"/>
              <a:pPr/>
              <a:t>59</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EAFC8-3FA0-48BB-8826-3B30595C87D6}" type="slidenum">
              <a:rPr lang="en-US" smtClean="0"/>
              <a:pPr/>
              <a:t>60</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EAFC8-3FA0-48BB-8826-3B30595C87D6}" type="slidenum">
              <a:rPr lang="en-US" smtClean="0"/>
              <a:pPr/>
              <a:t>61</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EAFC8-3FA0-48BB-8826-3B30595C87D6}" type="slidenum">
              <a:rPr lang="en-US" smtClean="0"/>
              <a:pPr/>
              <a:t>62</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508B6F-9D4D-4FF6-BE47-57A30A33D8C3}" type="slidenum">
              <a:rPr lang="en-US" smtClean="0"/>
              <a:pPr/>
              <a:t>6</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508B6F-9D4D-4FF6-BE47-57A30A33D8C3}" type="slidenum">
              <a:rPr lang="en-US" smtClean="0"/>
              <a:pPr/>
              <a:t>68</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508B6F-9D4D-4FF6-BE47-57A30A33D8C3}" type="slidenum">
              <a:rPr lang="en-US" smtClean="0"/>
              <a:pPr/>
              <a:t>69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508B6F-9D4D-4FF6-BE47-57A30A33D8C3}" type="slidenum">
              <a:rPr lang="en-US" smtClean="0"/>
              <a:pPr/>
              <a:t>8</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508B6F-9D4D-4FF6-BE47-57A30A33D8C3}" type="slidenum">
              <a:rPr lang="en-US" smtClean="0"/>
              <a:pPr/>
              <a:t>15</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508B6F-9D4D-4FF6-BE47-57A30A33D8C3}" type="slidenum">
              <a:rPr lang="en-US" smtClean="0"/>
              <a:pPr/>
              <a:t>18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508B6F-9D4D-4FF6-BE47-57A30A33D8C3}" type="slidenum">
              <a:rPr lang="en-US" smtClean="0"/>
              <a:pPr/>
              <a:t>20</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508B6F-9D4D-4FF6-BE47-57A30A33D8C3}" type="slidenum">
              <a:rPr lang="en-US" smtClean="0"/>
              <a:pPr/>
              <a:t>22</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0D115A8-5BEA-4BB9-8EAE-6A33BE7729DE}" type="datetimeFigureOut">
              <a:rPr lang="en-US" smtClean="0"/>
              <a:t>12/9/2015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330553-34AA-48D9-9DC9-450AC734A75A}" type="slidenum">
              <a:rPr lang="en-US" smtClean="0"/>
              <a:t>‹#›</a:t>
            </a:fld>
            <a:endParaRPr lang="en-US"/>
          </a:p>
        </p:txBody>
      </p:sp>
    </p:spTree>
    <p:extLst>
      <p:ext uri="{BB962C8B-B14F-4D97-AF65-F5344CB8AC3E}">
        <p14:creationId xmlns:p14="http://schemas.microsoft.com/office/powerpoint/2010/main" val="308451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D115A8-5BEA-4BB9-8EAE-6A33BE7729DE}" type="datetimeFigureOut">
              <a:rPr lang="en-US" smtClean="0"/>
              <a:t>12/9/2015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330553-34AA-48D9-9DC9-450AC734A75A}" type="slidenum">
              <a:rPr lang="en-US" smtClean="0"/>
              <a:t>‹#›</a:t>
            </a:fld>
            <a:endParaRPr lang="en-US"/>
          </a:p>
        </p:txBody>
      </p:sp>
    </p:spTree>
    <p:extLst>
      <p:ext uri="{BB962C8B-B14F-4D97-AF65-F5344CB8AC3E}">
        <p14:creationId xmlns:p14="http://schemas.microsoft.com/office/powerpoint/2010/main" val="4259818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D115A8-5BEA-4BB9-8EAE-6A33BE7729DE}" type="datetimeFigureOut">
              <a:rPr lang="en-US" smtClean="0"/>
              <a:t>12/9/2015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330553-34AA-48D9-9DC9-450AC734A75A}" type="slidenum">
              <a:rPr lang="en-US" smtClean="0"/>
              <a:t>‹#›</a:t>
            </a:fld>
            <a:endParaRPr lang="en-US"/>
          </a:p>
        </p:txBody>
      </p:sp>
    </p:spTree>
    <p:extLst>
      <p:ext uri="{BB962C8B-B14F-4D97-AF65-F5344CB8AC3E}">
        <p14:creationId xmlns:p14="http://schemas.microsoft.com/office/powerpoint/2010/main" val="2407982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D115A8-5BEA-4BB9-8EAE-6A33BE7729DE}" type="datetimeFigureOut">
              <a:rPr lang="en-US" smtClean="0"/>
              <a:t>12/9/2015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330553-34AA-48D9-9DC9-450AC734A75A}" type="slidenum">
              <a:rPr lang="en-US" smtClean="0"/>
              <a:t>‹#›</a:t>
            </a:fld>
            <a:endParaRPr lang="en-US"/>
          </a:p>
        </p:txBody>
      </p:sp>
    </p:spTree>
    <p:extLst>
      <p:ext uri="{BB962C8B-B14F-4D97-AF65-F5344CB8AC3E}">
        <p14:creationId xmlns:p14="http://schemas.microsoft.com/office/powerpoint/2010/main" val="1649234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D115A8-5BEA-4BB9-8EAE-6A33BE7729DE}" type="datetimeFigureOut">
              <a:rPr lang="en-US" smtClean="0"/>
              <a:t>12/9/2015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330553-34AA-48D9-9DC9-450AC734A75A}" type="slidenum">
              <a:rPr lang="en-US" smtClean="0"/>
              <a:t>‹#›</a:t>
            </a:fld>
            <a:endParaRPr lang="en-US"/>
          </a:p>
        </p:txBody>
      </p:sp>
    </p:spTree>
    <p:extLst>
      <p:ext uri="{BB962C8B-B14F-4D97-AF65-F5344CB8AC3E}">
        <p14:creationId xmlns:p14="http://schemas.microsoft.com/office/powerpoint/2010/main" val="1871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D115A8-5BEA-4BB9-8EAE-6A33BE7729DE}" type="datetimeFigureOut">
              <a:rPr lang="en-US" smtClean="0"/>
              <a:t>12/9/2015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330553-34AA-48D9-9DC9-450AC734A75A}" type="slidenum">
              <a:rPr lang="en-US" smtClean="0"/>
              <a:t>‹#›</a:t>
            </a:fld>
            <a:endParaRPr lang="en-US"/>
          </a:p>
        </p:txBody>
      </p:sp>
    </p:spTree>
    <p:extLst>
      <p:ext uri="{BB962C8B-B14F-4D97-AF65-F5344CB8AC3E}">
        <p14:creationId xmlns:p14="http://schemas.microsoft.com/office/powerpoint/2010/main" val="285757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D115A8-5BEA-4BB9-8EAE-6A33BE7729DE}" type="datetimeFigureOut">
              <a:rPr lang="en-US" smtClean="0"/>
              <a:t>12/9/2015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330553-34AA-48D9-9DC9-450AC734A75A}" type="slidenum">
              <a:rPr lang="en-US" smtClean="0"/>
              <a:t>‹#›</a:t>
            </a:fld>
            <a:endParaRPr lang="en-US"/>
          </a:p>
        </p:txBody>
      </p:sp>
    </p:spTree>
    <p:extLst>
      <p:ext uri="{BB962C8B-B14F-4D97-AF65-F5344CB8AC3E}">
        <p14:creationId xmlns:p14="http://schemas.microsoft.com/office/powerpoint/2010/main" val="717871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D115A8-5BEA-4BB9-8EAE-6A33BE7729DE}" type="datetimeFigureOut">
              <a:rPr lang="en-US" smtClean="0"/>
              <a:t>12/9/2015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330553-34AA-48D9-9DC9-450AC734A75A}" type="slidenum">
              <a:rPr lang="en-US" smtClean="0"/>
              <a:t>‹#›</a:t>
            </a:fld>
            <a:endParaRPr lang="en-US"/>
          </a:p>
        </p:txBody>
      </p:sp>
    </p:spTree>
    <p:extLst>
      <p:ext uri="{BB962C8B-B14F-4D97-AF65-F5344CB8AC3E}">
        <p14:creationId xmlns:p14="http://schemas.microsoft.com/office/powerpoint/2010/main" val="4165563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D115A8-5BEA-4BB9-8EAE-6A33BE7729DE}" type="datetimeFigureOut">
              <a:rPr lang="en-US" smtClean="0"/>
              <a:t>12/9/2015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330553-34AA-48D9-9DC9-450AC734A75A}" type="slidenum">
              <a:rPr lang="en-US" smtClean="0"/>
              <a:t>‹#›</a:t>
            </a:fld>
            <a:endParaRPr lang="en-US"/>
          </a:p>
        </p:txBody>
      </p:sp>
    </p:spTree>
    <p:extLst>
      <p:ext uri="{BB962C8B-B14F-4D97-AF65-F5344CB8AC3E}">
        <p14:creationId xmlns:p14="http://schemas.microsoft.com/office/powerpoint/2010/main" val="153441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D115A8-5BEA-4BB9-8EAE-6A33BE7729DE}" type="datetimeFigureOut">
              <a:rPr lang="en-US" smtClean="0"/>
              <a:t>12/9/2015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330553-34AA-48D9-9DC9-450AC734A75A}" type="slidenum">
              <a:rPr lang="en-US" smtClean="0"/>
              <a:t>‹#›</a:t>
            </a:fld>
            <a:endParaRPr lang="en-US"/>
          </a:p>
        </p:txBody>
      </p:sp>
    </p:spTree>
    <p:extLst>
      <p:ext uri="{BB962C8B-B14F-4D97-AF65-F5344CB8AC3E}">
        <p14:creationId xmlns:p14="http://schemas.microsoft.com/office/powerpoint/2010/main" val="141734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D115A8-5BEA-4BB9-8EAE-6A33BE7729DE}" type="datetimeFigureOut">
              <a:rPr lang="en-US" smtClean="0"/>
              <a:t>12/9/2015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330553-34AA-48D9-9DC9-450AC734A75A}" type="slidenum">
              <a:rPr lang="en-US" smtClean="0"/>
              <a:t>‹#›</a:t>
            </a:fld>
            <a:endParaRPr lang="en-US"/>
          </a:p>
        </p:txBody>
      </p:sp>
    </p:spTree>
    <p:extLst>
      <p:ext uri="{BB962C8B-B14F-4D97-AF65-F5344CB8AC3E}">
        <p14:creationId xmlns:p14="http://schemas.microsoft.com/office/powerpoint/2010/main" val="1234938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D115A8-5BEA-4BB9-8EAE-6A33BE7729DE}" type="datetimeFigureOut">
              <a:rPr lang="en-US" smtClean="0"/>
              <a:t>12/9/2015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30553-34AA-48D9-9DC9-450AC734A75A}" type="slidenum">
              <a:rPr lang="en-US" smtClean="0"/>
              <a:t>‹#›</a:t>
            </a:fld>
            <a:endParaRPr lang="en-US"/>
          </a:p>
        </p:txBody>
      </p:sp>
    </p:spTree>
    <p:extLst>
      <p:ext uri="{BB962C8B-B14F-4D97-AF65-F5344CB8AC3E}">
        <p14:creationId xmlns:p14="http://schemas.microsoft.com/office/powerpoint/2010/main" val="13958583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32.jpe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5.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gif"/><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 Id="rId9" Type="http://schemas.openxmlformats.org/officeDocument/2006/relationships/image" Target="../media/image66.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70.jpeg"/></Relationships>
</file>

<file path=ppt/slides/_rels/slide42.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1.jpeg"/><Relationship Id="rId3" Type="http://schemas.openxmlformats.org/officeDocument/2006/relationships/image" Target="../media/image71.jpeg"/><Relationship Id="rId7" Type="http://schemas.openxmlformats.org/officeDocument/2006/relationships/image" Target="../media/image75.jpeg"/><Relationship Id="rId12" Type="http://schemas.openxmlformats.org/officeDocument/2006/relationships/image" Target="../media/image80.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4.jpeg"/><Relationship Id="rId11" Type="http://schemas.openxmlformats.org/officeDocument/2006/relationships/image" Target="../media/image79.jpeg"/><Relationship Id="rId5" Type="http://schemas.openxmlformats.org/officeDocument/2006/relationships/image" Target="../media/image73.jpeg"/><Relationship Id="rId10" Type="http://schemas.openxmlformats.org/officeDocument/2006/relationships/image" Target="../media/image78.jpeg"/><Relationship Id="rId4" Type="http://schemas.openxmlformats.org/officeDocument/2006/relationships/image" Target="../media/image72.jpeg"/><Relationship Id="rId9" Type="http://schemas.openxmlformats.org/officeDocument/2006/relationships/image" Target="../media/image77.jpeg"/><Relationship Id="rId14" Type="http://schemas.openxmlformats.org/officeDocument/2006/relationships/image" Target="../media/image82.png"/></Relationships>
</file>

<file path=ppt/slides/_rels/slide4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103.png"/><Relationship Id="rId4" Type="http://schemas.openxmlformats.org/officeDocument/2006/relationships/image" Target="../media/image102.png"/></Relationships>
</file>

<file path=ppt/slides/_rels/slide5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104.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108.png"/><Relationship Id="rId4" Type="http://schemas.openxmlformats.org/officeDocument/2006/relationships/image" Target="../media/image107.jpeg"/></Relationships>
</file>

<file path=ppt/slides/_rels/slide6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6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possessthevision.files.wordpress.com/2008/07/jesus-lammet-og-lc3b8ve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p:txBody>
          <a:bodyPr>
            <a:noAutofit/>
          </a:bodyPr>
          <a:lstStyle/>
          <a:p>
            <a: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t>The Revelation </a:t>
            </a:r>
            <a:b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br>
            <a: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t>of Jesus Christ</a:t>
            </a:r>
            <a:endParaRPr lang="en-US" sz="4800" b="1" i="1" dirty="0">
              <a:solidFill>
                <a:schemeClr val="bg1"/>
              </a:solidFill>
              <a:effectLst>
                <a:glow rad="101600">
                  <a:schemeClr val="tx1">
                    <a:alpha val="60000"/>
                  </a:schemeClr>
                </a:glow>
              </a:effectLst>
              <a:latin typeface="Times New Roman" pitchFamily="18" charset="0"/>
              <a:cs typeface="Times New Roman" pitchFamily="18" charset="0"/>
            </a:endParaRPr>
          </a:p>
        </p:txBody>
      </p:sp>
      <p:sp>
        <p:nvSpPr>
          <p:cNvPr id="3" name="Subtitle 2"/>
          <p:cNvSpPr>
            <a:spLocks noGrp="1"/>
          </p:cNvSpPr>
          <p:nvPr>
            <p:ph type="subTitle" idx="1"/>
          </p:nvPr>
        </p:nvSpPr>
        <p:spPr>
          <a:xfrm>
            <a:off x="1371600" y="4191000"/>
            <a:ext cx="6400800" cy="1447800"/>
          </a:xfrm>
        </p:spPr>
        <p:txBody>
          <a:bodyPr>
            <a:normAutofit/>
          </a:bodyPr>
          <a:lstStyle/>
          <a:p>
            <a:r>
              <a:rPr lang="en-US" sz="4000" b="1" i="1" dirty="0" smtClean="0">
                <a:solidFill>
                  <a:schemeClr val="bg1"/>
                </a:solidFill>
                <a:effectLst>
                  <a:glow rad="101600">
                    <a:schemeClr val="tx1">
                      <a:alpha val="60000"/>
                    </a:schemeClr>
                  </a:glow>
                </a:effectLst>
                <a:latin typeface="Times New Roman" pitchFamily="18" charset="0"/>
                <a:cs typeface="Times New Roman" pitchFamily="18" charset="0"/>
              </a:rPr>
              <a:t>A study of the book </a:t>
            </a:r>
          </a:p>
          <a:p>
            <a:r>
              <a:rPr lang="en-US" sz="4000" b="1" i="1" dirty="0" smtClean="0">
                <a:solidFill>
                  <a:schemeClr val="bg1"/>
                </a:solidFill>
                <a:effectLst>
                  <a:glow rad="101600">
                    <a:schemeClr val="tx1">
                      <a:alpha val="60000"/>
                    </a:schemeClr>
                  </a:glow>
                </a:effectLst>
                <a:latin typeface="Times New Roman" pitchFamily="18" charset="0"/>
                <a:cs typeface="Times New Roman" pitchFamily="18" charset="0"/>
              </a:rPr>
              <a:t>of Revelation</a:t>
            </a:r>
            <a:endParaRPr lang="en-US" sz="4000" b="1" i="1" dirty="0">
              <a:solidFill>
                <a:schemeClr val="bg1"/>
              </a:solidFill>
              <a:effectLst>
                <a:glow rad="101600">
                  <a:schemeClr val="tx1">
                    <a:alpha val="6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2680002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s-media-cache-ak0.pinimg.com/736x/a9/bd/df/a9bddfd19ff2a7136fcf34414bf7008c.jpg"/>
          <p:cNvPicPr>
            <a:picLocks noChangeAspect="1" noChangeArrowheads="1"/>
          </p:cNvPicPr>
          <p:nvPr/>
        </p:nvPicPr>
        <p:blipFill rotWithShape="1">
          <a:blip r:embed="rId2">
            <a:extLst>
              <a:ext uri="{28A0092B-C50C-407E-A947-70E740481C1C}">
                <a14:useLocalDpi xmlns:a14="http://schemas.microsoft.com/office/drawing/2010/main" val="0"/>
              </a:ext>
            </a:extLst>
          </a:blip>
          <a:srcRect b="5695"/>
          <a:stretch/>
        </p:blipFill>
        <p:spPr bwMode="auto">
          <a:xfrm>
            <a:off x="-381000" y="1"/>
            <a:ext cx="969616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3684" y="1143000"/>
            <a:ext cx="8686800" cy="5016758"/>
          </a:xfrm>
          <a:prstGeom prst="rect">
            <a:avLst/>
          </a:prstGeom>
        </p:spPr>
        <p:txBody>
          <a:bodyPr wrap="square">
            <a:spAutoFit/>
          </a:bodyPr>
          <a:lstStyle/>
          <a:p>
            <a:pPr algn="ctr"/>
            <a:r>
              <a:rPr lang="en-US" sz="4000" b="1" i="1" dirty="0">
                <a:solidFill>
                  <a:schemeClr val="bg1"/>
                </a:solidFill>
                <a:effectLst>
                  <a:glow rad="101600">
                    <a:schemeClr val="tx1">
                      <a:alpha val="60000"/>
                    </a:schemeClr>
                  </a:glow>
                </a:effectLst>
                <a:ea typeface="+mj-ea"/>
                <a:cs typeface="+mj-cs"/>
              </a:rPr>
              <a:t>(Revelation 6:9-11) </a:t>
            </a:r>
            <a:br>
              <a:rPr lang="en-US" sz="4000" b="1" i="1" dirty="0">
                <a:solidFill>
                  <a:schemeClr val="bg1"/>
                </a:solidFill>
                <a:effectLst>
                  <a:glow rad="101600">
                    <a:schemeClr val="tx1">
                      <a:alpha val="60000"/>
                    </a:schemeClr>
                  </a:glow>
                </a:effectLst>
                <a:ea typeface="+mj-ea"/>
                <a:cs typeface="+mj-cs"/>
              </a:rPr>
            </a:br>
            <a:r>
              <a:rPr lang="en-US" sz="4000" b="1" i="1" dirty="0" smtClean="0">
                <a:solidFill>
                  <a:schemeClr val="bg1"/>
                </a:solidFill>
                <a:effectLst>
                  <a:glow rad="101600">
                    <a:schemeClr val="tx1">
                      <a:alpha val="60000"/>
                    </a:schemeClr>
                  </a:glow>
                </a:effectLst>
                <a:ea typeface="+mj-ea"/>
                <a:cs typeface="+mj-cs"/>
              </a:rPr>
              <a:t>“I </a:t>
            </a:r>
            <a:r>
              <a:rPr lang="en-US" sz="4000" b="1" i="1" dirty="0">
                <a:solidFill>
                  <a:schemeClr val="bg1"/>
                </a:solidFill>
                <a:effectLst>
                  <a:glow rad="101600">
                    <a:schemeClr val="tx1">
                      <a:alpha val="60000"/>
                    </a:schemeClr>
                  </a:glow>
                </a:effectLst>
                <a:ea typeface="+mj-ea"/>
                <a:cs typeface="+mj-cs"/>
              </a:rPr>
              <a:t>saw under the altar the souls of them that were slain for the word of God, and for the testimony which they held: And they cried with a loud voice, saying, How long, O Lord, holy and true, </a:t>
            </a:r>
            <a:r>
              <a:rPr lang="en-US" sz="4000" b="1" i="1" dirty="0" err="1">
                <a:solidFill>
                  <a:schemeClr val="bg1"/>
                </a:solidFill>
                <a:effectLst>
                  <a:glow rad="101600">
                    <a:schemeClr val="tx1">
                      <a:alpha val="60000"/>
                    </a:schemeClr>
                  </a:glow>
                </a:effectLst>
                <a:ea typeface="+mj-ea"/>
                <a:cs typeface="+mj-cs"/>
              </a:rPr>
              <a:t>dost</a:t>
            </a:r>
            <a:r>
              <a:rPr lang="en-US" sz="4000" b="1" i="1" dirty="0">
                <a:solidFill>
                  <a:schemeClr val="bg1"/>
                </a:solidFill>
                <a:effectLst>
                  <a:glow rad="101600">
                    <a:schemeClr val="tx1">
                      <a:alpha val="60000"/>
                    </a:schemeClr>
                  </a:glow>
                </a:effectLst>
                <a:ea typeface="+mj-ea"/>
                <a:cs typeface="+mj-cs"/>
              </a:rPr>
              <a:t> thou not judge and avenge our blood on them that dwell on the earth</a:t>
            </a:r>
            <a:r>
              <a:rPr lang="en-US" sz="4000" b="1" i="1" dirty="0" smtClean="0">
                <a:solidFill>
                  <a:schemeClr val="bg1"/>
                </a:solidFill>
                <a:effectLst>
                  <a:glow rad="101600">
                    <a:schemeClr val="tx1">
                      <a:alpha val="60000"/>
                    </a:schemeClr>
                  </a:glow>
                </a:effectLst>
                <a:ea typeface="+mj-ea"/>
                <a:cs typeface="+mj-cs"/>
              </a:rPr>
              <a:t>?” </a:t>
            </a:r>
            <a:endParaRPr lang="en-US" sz="4000" b="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2936400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6272" y="0"/>
            <a:ext cx="3697728" cy="6705600"/>
          </a:xfrm>
        </p:spPr>
        <p:txBody>
          <a:bodyPr>
            <a:normAutofit/>
          </a:bodyPr>
          <a:lstStyle/>
          <a:p>
            <a:r>
              <a:rPr lang="en-US" sz="3200" i="1" dirty="0" smtClean="0"/>
              <a:t>“And </a:t>
            </a:r>
            <a:r>
              <a:rPr lang="en-US" sz="3200" i="1" dirty="0"/>
              <a:t>white robes were given unto every one of them; and it was said unto them, that they should rest yet for a little season, until their </a:t>
            </a:r>
            <a:r>
              <a:rPr lang="en-US" sz="3200" i="1" dirty="0" smtClean="0"/>
              <a:t>fellow servants </a:t>
            </a:r>
            <a:r>
              <a:rPr lang="en-US" sz="3200" i="1" dirty="0"/>
              <a:t>also and their brethren, that should be killed as they were, should be fulfilled</a:t>
            </a:r>
            <a:r>
              <a:rPr lang="en-US" sz="3200" i="1" dirty="0" smtClean="0"/>
              <a:t>.”</a:t>
            </a:r>
            <a:endParaRPr lang="en-US" sz="3200" i="1" dirty="0"/>
          </a:p>
        </p:txBody>
      </p:sp>
      <p:pic>
        <p:nvPicPr>
          <p:cNvPr id="17410" name="Picture 2" descr="http://2.bp.blogspot.com/_WebnIkMGTz8/TRuQMYAtQ8I/AAAAAAAADio/maL3fsN-CgU/s1600/Big_Thro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28" y="-1"/>
            <a:ext cx="5465500" cy="6843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442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048392" cy="6858000"/>
          </a:xfrm>
        </p:spPr>
        <p:txBody>
          <a:bodyPr>
            <a:normAutofit/>
          </a:bodyPr>
          <a:lstStyle/>
          <a:p>
            <a:r>
              <a:rPr lang="en-US" sz="3200" i="1" dirty="0"/>
              <a:t>(Revelation 7:9) </a:t>
            </a:r>
            <a:r>
              <a:rPr lang="en-US" sz="3200" i="1" dirty="0" smtClean="0"/>
              <a:t/>
            </a:r>
            <a:br>
              <a:rPr lang="en-US" sz="3200" i="1" dirty="0" smtClean="0"/>
            </a:br>
            <a:r>
              <a:rPr lang="en-US" sz="3200" i="1" dirty="0" smtClean="0"/>
              <a:t>“After </a:t>
            </a:r>
            <a:r>
              <a:rPr lang="en-US" sz="3200" i="1" dirty="0"/>
              <a:t>this I beheld, and, lo, a great multitude, which no man could number, of all nations, and </a:t>
            </a:r>
            <a:r>
              <a:rPr lang="en-US" sz="3200" i="1" dirty="0" err="1"/>
              <a:t>kindreds</a:t>
            </a:r>
            <a:r>
              <a:rPr lang="en-US" sz="3200" i="1" dirty="0"/>
              <a:t>, and people, and tongues, stood before the throne, and before the Lamb, clothed with white robes, and palms in their </a:t>
            </a:r>
            <a:r>
              <a:rPr lang="en-US" sz="3200" i="1" dirty="0" smtClean="0"/>
              <a:t>hands.” </a:t>
            </a:r>
            <a:endParaRPr lang="en-US" sz="3200" i="1"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8392" y="0"/>
            <a:ext cx="508635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9564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819400"/>
            <a:ext cx="9067800" cy="3733800"/>
          </a:xfrm>
        </p:spPr>
        <p:txBody>
          <a:bodyPr>
            <a:normAutofit fontScale="90000"/>
          </a:bodyPr>
          <a:lstStyle/>
          <a:p>
            <a:r>
              <a:rPr lang="en-US" i="1" dirty="0"/>
              <a:t>(Revelation 13:7</a:t>
            </a:r>
            <a:r>
              <a:rPr lang="en-US" i="1" dirty="0" smtClean="0"/>
              <a:t>)</a:t>
            </a:r>
            <a:br>
              <a:rPr lang="en-US" i="1" dirty="0" smtClean="0"/>
            </a:br>
            <a:r>
              <a:rPr lang="en-US" i="1" dirty="0" smtClean="0"/>
              <a:t> “And </a:t>
            </a:r>
            <a:r>
              <a:rPr lang="en-US" i="1" dirty="0"/>
              <a:t>it was given unto him </a:t>
            </a:r>
            <a:r>
              <a:rPr lang="en-US" i="1" dirty="0" smtClean="0"/>
              <a:t>(Anti-Christ) to </a:t>
            </a:r>
            <a:r>
              <a:rPr lang="en-US" i="1" dirty="0"/>
              <a:t>make war with the saints, and to overcome them: and power was given him over all </a:t>
            </a:r>
            <a:r>
              <a:rPr lang="en-US" i="1" dirty="0" err="1"/>
              <a:t>kindreds</a:t>
            </a:r>
            <a:r>
              <a:rPr lang="en-US" i="1" dirty="0"/>
              <a:t>, and tongues, and nations</a:t>
            </a:r>
            <a:r>
              <a:rPr lang="en-US" i="1" dirty="0" smtClean="0"/>
              <a:t>.”</a:t>
            </a:r>
            <a:endParaRPr lang="en-US" i="1"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52" y="0"/>
            <a:ext cx="9144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468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64608"/>
            <a:ext cx="9144000" cy="3393392"/>
          </a:xfrm>
        </p:spPr>
        <p:txBody>
          <a:bodyPr>
            <a:noAutofit/>
          </a:bodyPr>
          <a:lstStyle/>
          <a:p>
            <a:r>
              <a:rPr lang="en-US" sz="3600" i="1" dirty="0"/>
              <a:t>(Revelation 13:15) </a:t>
            </a:r>
            <a:r>
              <a:rPr lang="en-US" sz="3600" i="1" dirty="0" smtClean="0"/>
              <a:t/>
            </a:r>
            <a:br>
              <a:rPr lang="en-US" sz="3600" i="1" dirty="0" smtClean="0"/>
            </a:br>
            <a:r>
              <a:rPr lang="en-US" sz="3600" i="1" dirty="0" smtClean="0"/>
              <a:t>“And </a:t>
            </a:r>
            <a:r>
              <a:rPr lang="en-US" sz="3600" i="1" dirty="0"/>
              <a:t>he </a:t>
            </a:r>
            <a:r>
              <a:rPr lang="en-US" sz="3600" i="1" dirty="0" smtClean="0"/>
              <a:t>cause </a:t>
            </a:r>
            <a:r>
              <a:rPr lang="en-US" sz="3600" i="1" dirty="0"/>
              <a:t>that as many as would not worship the image of the beast should be killed</a:t>
            </a:r>
            <a:r>
              <a:rPr lang="en-US" sz="3600" i="1" dirty="0" smtClean="0"/>
              <a:t>.”</a:t>
            </a:r>
            <a:endParaRPr lang="en-US" sz="3600" i="1"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7" y="35608"/>
            <a:ext cx="4572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descr="http://i.dailymail.co.uk/i/pix/2010/03/17/article-1258613-04D8E2080000044D-824_224x36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8987" y="457200"/>
            <a:ext cx="2133600" cy="35147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70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an White\Pictures\Bible pictures\Prophecy pictures\prophecy pictures\antichrist\rev13.jpg"/>
          <p:cNvPicPr>
            <a:picLocks noChangeAspect="1" noChangeArrowheads="1"/>
          </p:cNvPicPr>
          <p:nvPr/>
        </p:nvPicPr>
        <p:blipFill>
          <a:blip r:embed="rId3" cstate="print"/>
          <a:srcRect/>
          <a:stretch>
            <a:fillRect/>
          </a:stretch>
        </p:blipFill>
        <p:spPr bwMode="auto">
          <a:xfrm>
            <a:off x="2286000" y="1066800"/>
            <a:ext cx="4495800" cy="5619750"/>
          </a:xfrm>
          <a:prstGeom prst="rect">
            <a:avLst/>
          </a:prstGeom>
          <a:noFill/>
        </p:spPr>
      </p:pic>
      <p:pic>
        <p:nvPicPr>
          <p:cNvPr id="6" name="Picture 4" descr="http://www.freecdtracts.com/images/HEAVENLYTHRONE.jpg"/>
          <p:cNvPicPr>
            <a:picLocks noChangeAspect="1" noChangeArrowheads="1"/>
          </p:cNvPicPr>
          <p:nvPr/>
        </p:nvPicPr>
        <p:blipFill>
          <a:blip r:embed="rId4" cstate="print"/>
          <a:srcRect/>
          <a:stretch>
            <a:fillRect/>
          </a:stretch>
        </p:blipFill>
        <p:spPr bwMode="auto">
          <a:xfrm>
            <a:off x="0" y="0"/>
            <a:ext cx="9144000" cy="6858000"/>
          </a:xfrm>
          <a:prstGeom prst="rect">
            <a:avLst/>
          </a:prstGeom>
          <a:ln>
            <a:noFill/>
          </a:ln>
          <a:effectLst>
            <a:softEdge rad="112500"/>
          </a:effectLst>
        </p:spPr>
      </p:pic>
      <p:sp>
        <p:nvSpPr>
          <p:cNvPr id="2" name="Title 1"/>
          <p:cNvSpPr>
            <a:spLocks noGrp="1"/>
          </p:cNvSpPr>
          <p:nvPr>
            <p:ph type="title"/>
          </p:nvPr>
        </p:nvSpPr>
        <p:spPr>
          <a:xfrm>
            <a:off x="457200" y="0"/>
            <a:ext cx="8229600" cy="1219200"/>
          </a:xfrm>
        </p:spPr>
        <p:txBody>
          <a:bodyPr>
            <a:normAutofit/>
          </a:bodyPr>
          <a:lstStyle/>
          <a:p>
            <a:r>
              <a:rPr lang="en-US" sz="4800" b="1" i="1" dirty="0" smtClean="0">
                <a:effectLst>
                  <a:glow rad="101600">
                    <a:schemeClr val="bg1">
                      <a:alpha val="60000"/>
                    </a:schemeClr>
                  </a:glow>
                </a:effectLst>
              </a:rPr>
              <a:t>Victory over the Beast</a:t>
            </a:r>
            <a:endParaRPr lang="en-US" sz="4800" b="1" i="1" dirty="0">
              <a:effectLst>
                <a:glow rad="101600">
                  <a:schemeClr val="bg1">
                    <a:alpha val="60000"/>
                  </a:schemeClr>
                </a:glow>
              </a:effectLst>
            </a:endParaRPr>
          </a:p>
        </p:txBody>
      </p:sp>
    </p:spTree>
    <p:extLst>
      <p:ext uri="{BB962C8B-B14F-4D97-AF65-F5344CB8AC3E}">
        <p14:creationId xmlns:p14="http://schemas.microsoft.com/office/powerpoint/2010/main" val="1603871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28600" y="0"/>
            <a:ext cx="8610600" cy="6858000"/>
          </a:xfrm>
        </p:spPr>
        <p:txBody>
          <a:bodyPr>
            <a:normAutofit/>
          </a:bodyPr>
          <a:lstStyle/>
          <a:p>
            <a:r>
              <a:rPr lang="en-US" sz="3200" b="1" i="1" dirty="0">
                <a:solidFill>
                  <a:schemeClr val="bg1"/>
                </a:solidFill>
                <a:effectLst>
                  <a:glow rad="101600">
                    <a:schemeClr val="tx1">
                      <a:alpha val="60000"/>
                    </a:schemeClr>
                  </a:glow>
                </a:effectLst>
              </a:rPr>
              <a:t>(Revelation 7:14-17) </a:t>
            </a:r>
            <a:r>
              <a:rPr lang="en-US" sz="3200" b="1" i="1" dirty="0" smtClean="0">
                <a:solidFill>
                  <a:schemeClr val="bg1"/>
                </a:solidFill>
                <a:effectLst>
                  <a:glow rad="101600">
                    <a:schemeClr val="tx1">
                      <a:alpha val="60000"/>
                    </a:schemeClr>
                  </a:glow>
                </a:effectLst>
              </a:rPr>
              <a:t/>
            </a:r>
            <a:br>
              <a:rPr lang="en-US" sz="3200" b="1" i="1" dirty="0" smtClean="0">
                <a:solidFill>
                  <a:schemeClr val="bg1"/>
                </a:solidFill>
                <a:effectLst>
                  <a:glow rad="101600">
                    <a:schemeClr val="tx1">
                      <a:alpha val="60000"/>
                    </a:schemeClr>
                  </a:glow>
                </a:effectLst>
              </a:rPr>
            </a:br>
            <a:r>
              <a:rPr lang="en-US" sz="3200" b="1" i="1" dirty="0" smtClean="0">
                <a:solidFill>
                  <a:schemeClr val="bg1"/>
                </a:solidFill>
                <a:effectLst>
                  <a:glow rad="101600">
                    <a:schemeClr val="tx1">
                      <a:alpha val="60000"/>
                    </a:schemeClr>
                  </a:glow>
                </a:effectLst>
              </a:rPr>
              <a:t>“And </a:t>
            </a:r>
            <a:r>
              <a:rPr lang="en-US" sz="3200" b="1" i="1" dirty="0">
                <a:solidFill>
                  <a:schemeClr val="bg1"/>
                </a:solidFill>
                <a:effectLst>
                  <a:glow rad="101600">
                    <a:schemeClr val="tx1">
                      <a:alpha val="60000"/>
                    </a:schemeClr>
                  </a:glow>
                </a:effectLst>
              </a:rPr>
              <a:t>he said to me, These are they which came out of great tribulation, and have washed their robes, and made them white in the blood of the Lamb. Therefore are they before the throne of God, and serve him day and night in his temple: and he that </a:t>
            </a:r>
            <a:r>
              <a:rPr lang="en-US" sz="3200" b="1" i="1" dirty="0" err="1">
                <a:solidFill>
                  <a:schemeClr val="bg1"/>
                </a:solidFill>
                <a:effectLst>
                  <a:glow rad="101600">
                    <a:schemeClr val="tx1">
                      <a:alpha val="60000"/>
                    </a:schemeClr>
                  </a:glow>
                </a:effectLst>
              </a:rPr>
              <a:t>sitteth</a:t>
            </a:r>
            <a:r>
              <a:rPr lang="en-US" sz="3200" b="1" i="1" dirty="0">
                <a:solidFill>
                  <a:schemeClr val="bg1"/>
                </a:solidFill>
                <a:effectLst>
                  <a:glow rad="101600">
                    <a:schemeClr val="tx1">
                      <a:alpha val="60000"/>
                    </a:schemeClr>
                  </a:glow>
                </a:effectLst>
              </a:rPr>
              <a:t> on the throne shall dwell among them. They shall hunger no more, neither thirst any more; neither shall the sun light on them, nor any heat. For the Lamb which is in the midst of the throne shall feed them, and shall lead them unto living fountains of waters: and God shall wipe away all tears from their eyes</a:t>
            </a:r>
            <a:r>
              <a:rPr lang="en-US" sz="3200" b="1" i="1" dirty="0" smtClean="0">
                <a:solidFill>
                  <a:schemeClr val="bg1"/>
                </a:solidFill>
                <a:effectLst>
                  <a:glow rad="101600">
                    <a:schemeClr val="tx1">
                      <a:alpha val="60000"/>
                    </a:schemeClr>
                  </a:glow>
                </a:effectLst>
              </a:rPr>
              <a:t>.”</a:t>
            </a:r>
            <a:endParaRPr lang="en-US" sz="3200"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3070982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74638"/>
            <a:ext cx="8229600" cy="6583362"/>
          </a:xfrm>
        </p:spPr>
        <p:txBody>
          <a:bodyPr/>
          <a:lstStyle/>
          <a:p>
            <a:r>
              <a:rPr lang="en-US" b="1" i="1" dirty="0">
                <a:solidFill>
                  <a:schemeClr val="bg1"/>
                </a:solidFill>
                <a:effectLst>
                  <a:glow rad="101600">
                    <a:schemeClr val="tx1">
                      <a:alpha val="60000"/>
                    </a:schemeClr>
                  </a:glow>
                </a:effectLst>
              </a:rPr>
              <a:t>(Revelation 14:2-3) </a:t>
            </a:r>
            <a:r>
              <a:rPr lang="en-US" b="1" i="1" dirty="0" smtClean="0">
                <a:solidFill>
                  <a:schemeClr val="bg1"/>
                </a:solidFill>
                <a:effectLst>
                  <a:glow rad="101600">
                    <a:schemeClr val="tx1">
                      <a:alpha val="60000"/>
                    </a:schemeClr>
                  </a:glow>
                </a:effectLst>
              </a:rPr>
              <a:t/>
            </a:r>
            <a:br>
              <a:rPr lang="en-US" b="1" i="1" dirty="0" smtClean="0">
                <a:solidFill>
                  <a:schemeClr val="bg1"/>
                </a:solidFill>
                <a:effectLst>
                  <a:glow rad="101600">
                    <a:schemeClr val="tx1">
                      <a:alpha val="60000"/>
                    </a:schemeClr>
                  </a:glow>
                </a:effectLst>
              </a:rPr>
            </a:br>
            <a:r>
              <a:rPr lang="en-US" b="1" i="1" dirty="0" smtClean="0">
                <a:solidFill>
                  <a:schemeClr val="bg1"/>
                </a:solidFill>
                <a:effectLst>
                  <a:glow rad="101600">
                    <a:schemeClr val="tx1">
                      <a:alpha val="60000"/>
                    </a:schemeClr>
                  </a:glow>
                </a:effectLst>
              </a:rPr>
              <a:t>“And </a:t>
            </a:r>
            <a:r>
              <a:rPr lang="en-US" b="1" i="1" dirty="0">
                <a:solidFill>
                  <a:schemeClr val="bg1"/>
                </a:solidFill>
                <a:effectLst>
                  <a:glow rad="101600">
                    <a:schemeClr val="tx1">
                      <a:alpha val="60000"/>
                    </a:schemeClr>
                  </a:glow>
                </a:effectLst>
              </a:rPr>
              <a:t>I heard a voice from heaven, as the voice of many waters, and as the voice of a great thunder: and I heard the voice of harpers harping with their harps: And they sung as it were a new song before the </a:t>
            </a:r>
            <a:r>
              <a:rPr lang="en-US" b="1" i="1" dirty="0" smtClean="0">
                <a:solidFill>
                  <a:schemeClr val="bg1"/>
                </a:solidFill>
                <a:effectLst>
                  <a:glow rad="101600">
                    <a:schemeClr val="tx1">
                      <a:alpha val="60000"/>
                    </a:schemeClr>
                  </a:glow>
                </a:effectLst>
              </a:rPr>
              <a:t>throne…”</a:t>
            </a:r>
            <a:endParaRPr lang="en-US"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399131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pPr>
              <a:buNone/>
            </a:pPr>
            <a:r>
              <a:rPr lang="en-US" sz="4000" i="1" dirty="0" smtClean="0"/>
              <a:t>    “Death is swallowed up in victory. O death, where is thy sting? O grave, where is thy victory? But thanks be to God, which giveth us the victory through our Lord Jesus Christ.”  I Corinthians 15:54-56</a:t>
            </a:r>
          </a:p>
          <a:p>
            <a:pPr>
              <a:buNone/>
            </a:pPr>
            <a:r>
              <a:rPr lang="en-US" sz="4000" i="1" dirty="0" smtClean="0"/>
              <a:t>“For to me to live is Christ, and to die is gain.” </a:t>
            </a:r>
            <a:r>
              <a:rPr lang="en-US" sz="4000" i="1" dirty="0"/>
              <a:t> </a:t>
            </a:r>
            <a:r>
              <a:rPr lang="en-US" sz="4000" i="1" dirty="0" smtClean="0"/>
              <a:t>Philippians 1:21 </a:t>
            </a:r>
          </a:p>
          <a:p>
            <a:pPr>
              <a:buNone/>
            </a:pPr>
            <a:r>
              <a:rPr lang="en-US" sz="4000" i="1" dirty="0" smtClean="0"/>
              <a:t>   “Now thanks be unto God, which always causeth us to triumph in Christ.”                II Corinthians 2:14 </a:t>
            </a:r>
          </a:p>
          <a:p>
            <a:pPr marL="742950" indent="-742950">
              <a:buNone/>
            </a:pPr>
            <a:endParaRPr lang="en-US" sz="4000" i="1" dirty="0" smtClean="0"/>
          </a:p>
          <a:p>
            <a:pPr marL="742950" indent="-742950">
              <a:buNone/>
            </a:pPr>
            <a:endParaRPr lang="en-US" sz="4000" i="1" dirty="0" smtClean="0"/>
          </a:p>
          <a:p>
            <a:pPr marL="742950" indent="-742950">
              <a:buNone/>
            </a:pPr>
            <a:endParaRPr lang="en-US" sz="4000" i="1" dirty="0" smtClean="0"/>
          </a:p>
          <a:p>
            <a:pPr marL="742950" indent="-742950">
              <a:buNone/>
            </a:pPr>
            <a:endParaRPr lang="en-US" sz="4000" i="1" dirty="0" smtClean="0"/>
          </a:p>
          <a:p>
            <a:pPr marL="742950" indent="-742950">
              <a:buNone/>
            </a:pPr>
            <a:endParaRPr lang="en-US" sz="4000" i="1" dirty="0"/>
          </a:p>
        </p:txBody>
      </p:sp>
    </p:spTree>
    <p:extLst>
      <p:ext uri="{BB962C8B-B14F-4D97-AF65-F5344CB8AC3E}">
        <p14:creationId xmlns:p14="http://schemas.microsoft.com/office/powerpoint/2010/main" val="2596425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“They overcame him by the blood of the Lamb” Revelation 12:11</a:t>
            </a:r>
            <a:endParaRPr lang="en-US" dirty="0"/>
          </a:p>
        </p:txBody>
      </p:sp>
      <p:sp>
        <p:nvSpPr>
          <p:cNvPr id="3" name="Content Placeholder 2"/>
          <p:cNvSpPr>
            <a:spLocks noGrp="1"/>
          </p:cNvSpPr>
          <p:nvPr>
            <p:ph idx="1"/>
          </p:nvPr>
        </p:nvSpPr>
        <p:spPr>
          <a:xfrm>
            <a:off x="0" y="2362200"/>
            <a:ext cx="5105400" cy="3763963"/>
          </a:xfrm>
        </p:spPr>
        <p:txBody>
          <a:bodyPr>
            <a:noAutofit/>
          </a:bodyPr>
          <a:lstStyle/>
          <a:p>
            <a:pPr marL="742950" indent="-742950">
              <a:buAutoNum type="arabicPeriod"/>
            </a:pPr>
            <a:r>
              <a:rPr lang="en-US" sz="3600" i="1" dirty="0" smtClean="0">
                <a:solidFill>
                  <a:srgbClr val="FFFF00"/>
                </a:solidFill>
              </a:rPr>
              <a:t>Victory over the beast</a:t>
            </a:r>
          </a:p>
          <a:p>
            <a:pPr marL="742950" indent="-742950">
              <a:buAutoNum type="arabicPeriod"/>
            </a:pPr>
            <a:r>
              <a:rPr lang="en-US" sz="3600" i="1" dirty="0" smtClean="0">
                <a:solidFill>
                  <a:srgbClr val="FFFF00"/>
                </a:solidFill>
              </a:rPr>
              <a:t>Victory over his image</a:t>
            </a:r>
          </a:p>
          <a:p>
            <a:pPr marL="742950" indent="-742950">
              <a:buAutoNum type="arabicPeriod"/>
            </a:pPr>
            <a:r>
              <a:rPr lang="en-US" sz="3600" i="1" dirty="0" smtClean="0">
                <a:solidFill>
                  <a:srgbClr val="FFFF00"/>
                </a:solidFill>
              </a:rPr>
              <a:t>Victory over his mark</a:t>
            </a:r>
          </a:p>
          <a:p>
            <a:pPr marL="742950" indent="-742950">
              <a:buAutoNum type="arabicPeriod"/>
            </a:pPr>
            <a:r>
              <a:rPr lang="en-US" sz="3600" i="1" dirty="0" smtClean="0">
                <a:solidFill>
                  <a:srgbClr val="FFFF00"/>
                </a:solidFill>
              </a:rPr>
              <a:t>Victory over the number of his name</a:t>
            </a:r>
          </a:p>
          <a:p>
            <a:pPr marL="742950" indent="-742950">
              <a:buNone/>
            </a:pPr>
            <a:r>
              <a:rPr lang="en-US" sz="3600" i="1" dirty="0" smtClean="0"/>
              <a:t>       </a:t>
            </a:r>
          </a:p>
          <a:p>
            <a:endParaRPr lang="en-US" sz="3600" dirty="0"/>
          </a:p>
        </p:txBody>
      </p:sp>
      <p:pic>
        <p:nvPicPr>
          <p:cNvPr id="2051" name="Picture 3" descr="C:\Users\Dan White\Pictures\Bible pictures\Prophecy pictures\prophecy pictures\antichrist\Dragon with seven heads (2).jpg"/>
          <p:cNvPicPr>
            <a:picLocks noChangeAspect="1" noChangeArrowheads="1"/>
          </p:cNvPicPr>
          <p:nvPr/>
        </p:nvPicPr>
        <p:blipFill>
          <a:blip r:embed="rId2" cstate="print"/>
          <a:srcRect/>
          <a:stretch>
            <a:fillRect/>
          </a:stretch>
        </p:blipFill>
        <p:spPr bwMode="auto">
          <a:xfrm>
            <a:off x="5638800" y="1543875"/>
            <a:ext cx="3200400" cy="2365639"/>
          </a:xfrm>
          <a:prstGeom prst="rect">
            <a:avLst/>
          </a:prstGeom>
          <a:noFill/>
        </p:spPr>
      </p:pic>
      <p:pic>
        <p:nvPicPr>
          <p:cNvPr id="2050" name="Picture 2" descr="C:\Users\Dan White\Pictures\Bible pictures\Prophecy pictures\prophecy pictures\antichrist\Image of the Beast (2).jpg"/>
          <p:cNvPicPr>
            <a:picLocks noChangeAspect="1" noChangeArrowheads="1"/>
          </p:cNvPicPr>
          <p:nvPr/>
        </p:nvPicPr>
        <p:blipFill>
          <a:blip r:embed="rId3" cstate="print"/>
          <a:srcRect/>
          <a:stretch>
            <a:fillRect/>
          </a:stretch>
        </p:blipFill>
        <p:spPr bwMode="auto">
          <a:xfrm>
            <a:off x="5638799" y="2382074"/>
            <a:ext cx="3200401" cy="2365640"/>
          </a:xfrm>
          <a:prstGeom prst="rect">
            <a:avLst/>
          </a:prstGeom>
          <a:noFill/>
        </p:spPr>
      </p:pic>
      <p:pic>
        <p:nvPicPr>
          <p:cNvPr id="2052" name="Picture 4" descr="C:\Users\Dan White\Pictures\Bible pictures\Prophecy pictures\prophecy pictures\barcode and 666\666_mark_of_the_beast (2).jpg"/>
          <p:cNvPicPr>
            <a:picLocks noChangeAspect="1" noChangeArrowheads="1"/>
          </p:cNvPicPr>
          <p:nvPr/>
        </p:nvPicPr>
        <p:blipFill>
          <a:blip r:embed="rId4" cstate="print"/>
          <a:srcRect/>
          <a:stretch>
            <a:fillRect/>
          </a:stretch>
        </p:blipFill>
        <p:spPr bwMode="auto">
          <a:xfrm>
            <a:off x="5638800" y="3276600"/>
            <a:ext cx="3170767" cy="2378075"/>
          </a:xfrm>
          <a:prstGeom prst="rect">
            <a:avLst/>
          </a:prstGeom>
          <a:noFill/>
        </p:spPr>
      </p:pic>
      <p:pic>
        <p:nvPicPr>
          <p:cNvPr id="2053" name="Picture 5" descr="C:\Users\Dan White\Pictures\Bible pictures\Prophecy pictures\prophecy pictures\barcode and 666\666-1.jpg"/>
          <p:cNvPicPr>
            <a:picLocks noChangeAspect="1" noChangeArrowheads="1"/>
          </p:cNvPicPr>
          <p:nvPr/>
        </p:nvPicPr>
        <p:blipFill>
          <a:blip r:embed="rId5" cstate="print"/>
          <a:srcRect/>
          <a:stretch>
            <a:fillRect/>
          </a:stretch>
        </p:blipFill>
        <p:spPr bwMode="auto">
          <a:xfrm>
            <a:off x="5638800" y="4038600"/>
            <a:ext cx="3200400" cy="3200400"/>
          </a:xfrm>
          <a:prstGeom prst="rect">
            <a:avLst/>
          </a:prstGeom>
          <a:noFill/>
        </p:spPr>
      </p:pic>
    </p:spTree>
    <p:extLst>
      <p:ext uri="{BB962C8B-B14F-4D97-AF65-F5344CB8AC3E}">
        <p14:creationId xmlns:p14="http://schemas.microsoft.com/office/powerpoint/2010/main" val="419178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additive="base">
                                        <p:cTn id="7" dur="500" fill="hold"/>
                                        <p:tgtEl>
                                          <p:spTgt spid="2051"/>
                                        </p:tgtEl>
                                        <p:attrNameLst>
                                          <p:attrName>ppt_x</p:attrName>
                                        </p:attrNameLst>
                                      </p:cBhvr>
                                      <p:tavLst>
                                        <p:tav tm="0">
                                          <p:val>
                                            <p:strVal val="#ppt_x"/>
                                          </p:val>
                                        </p:tav>
                                        <p:tav tm="100000">
                                          <p:val>
                                            <p:strVal val="#ppt_x"/>
                                          </p:val>
                                        </p:tav>
                                      </p:tavLst>
                                    </p:anim>
                                    <p:anim calcmode="lin" valueType="num">
                                      <p:cBhvr additive="base">
                                        <p:cTn id="8"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 calcmode="lin" valueType="num">
                                      <p:cBhvr additive="base">
                                        <p:cTn id="19" dur="500" fill="hold"/>
                                        <p:tgtEl>
                                          <p:spTgt spid="2052"/>
                                        </p:tgtEl>
                                        <p:attrNameLst>
                                          <p:attrName>ppt_x</p:attrName>
                                        </p:attrNameLst>
                                      </p:cBhvr>
                                      <p:tavLst>
                                        <p:tav tm="0">
                                          <p:val>
                                            <p:strVal val="#ppt_x"/>
                                          </p:val>
                                        </p:tav>
                                        <p:tav tm="100000">
                                          <p:val>
                                            <p:strVal val="#ppt_x"/>
                                          </p:val>
                                        </p:tav>
                                      </p:tavLst>
                                    </p:anim>
                                    <p:anim calcmode="lin" valueType="num">
                                      <p:cBhvr additive="base">
                                        <p:cTn id="20"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3"/>
                                        </p:tgtEl>
                                        <p:attrNameLst>
                                          <p:attrName>style.visibility</p:attrName>
                                        </p:attrNameLst>
                                      </p:cBhvr>
                                      <p:to>
                                        <p:strVal val="visible"/>
                                      </p:to>
                                    </p:set>
                                    <p:anim calcmode="lin" valueType="num">
                                      <p:cBhvr additive="base">
                                        <p:cTn id="25" dur="500" fill="hold"/>
                                        <p:tgtEl>
                                          <p:spTgt spid="2053"/>
                                        </p:tgtEl>
                                        <p:attrNameLst>
                                          <p:attrName>ppt_x</p:attrName>
                                        </p:attrNameLst>
                                      </p:cBhvr>
                                      <p:tavLst>
                                        <p:tav tm="0">
                                          <p:val>
                                            <p:strVal val="#ppt_x"/>
                                          </p:val>
                                        </p:tav>
                                        <p:tav tm="100000">
                                          <p:val>
                                            <p:strVal val="#ppt_x"/>
                                          </p:val>
                                        </p:tav>
                                      </p:tavLst>
                                    </p:anim>
                                    <p:anim calcmode="lin" valueType="num">
                                      <p:cBhvr additive="base">
                                        <p:cTn id="26" dur="500" fill="hold"/>
                                        <p:tgtEl>
                                          <p:spTgt spid="20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295400" y="1752600"/>
            <a:ext cx="6705600" cy="1938992"/>
          </a:xfrm>
          <a:prstGeom prst="rect">
            <a:avLst/>
          </a:prstGeom>
        </p:spPr>
        <p:txBody>
          <a:bodyPr wrap="square">
            <a:spAutoFit/>
          </a:bodyPr>
          <a:lstStyle/>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15:1-16:21</a:t>
            </a:r>
          </a:p>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Final Vial </a:t>
            </a:r>
          </a:p>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(bowl) Judgments”</a:t>
            </a:r>
          </a:p>
        </p:txBody>
      </p:sp>
    </p:spTree>
    <p:extLst>
      <p:ext uri="{BB962C8B-B14F-4D97-AF65-F5344CB8AC3E}">
        <p14:creationId xmlns:p14="http://schemas.microsoft.com/office/powerpoint/2010/main" val="2928593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Ptr. Daniel White\Desktop\Bible pictures\Prophecy pictures\prophecy pictures\revelation\Harps &amp; those slain.jpg"/>
          <p:cNvPicPr>
            <a:picLocks noChangeAspect="1" noChangeArrowheads="1"/>
          </p:cNvPicPr>
          <p:nvPr/>
        </p:nvPicPr>
        <p:blipFill>
          <a:blip r:embed="rId3" cstate="print">
            <a:duotone>
              <a:prstClr val="black"/>
              <a:schemeClr val="accent1">
                <a:tint val="45000"/>
                <a:satMod val="400000"/>
              </a:schemeClr>
            </a:duotone>
            <a:lum/>
          </a:blip>
          <a:srcRect/>
          <a:stretch>
            <a:fillRect/>
          </a:stretch>
        </p:blipFill>
        <p:spPr bwMode="auto">
          <a:xfrm>
            <a:off x="0" y="0"/>
            <a:ext cx="9277978" cy="6858000"/>
          </a:xfrm>
          <a:prstGeom prst="rect">
            <a:avLst/>
          </a:prstGeom>
          <a:noFill/>
        </p:spPr>
      </p:pic>
      <p:pic>
        <p:nvPicPr>
          <p:cNvPr id="3" name="Picture 2" descr="c:\Users\Ptr. Daniel White\Desktop\Bible pictures\Prophecy pictures\prophecy pictures\revelation\Harps &amp; those slain.jpg"/>
          <p:cNvPicPr>
            <a:picLocks noChangeAspect="1" noChangeArrowheads="1"/>
          </p:cNvPicPr>
          <p:nvPr/>
        </p:nvPicPr>
        <p:blipFill>
          <a:blip r:embed="rId3" cstate="print">
            <a:duotone>
              <a:prstClr val="black"/>
              <a:schemeClr val="accent1">
                <a:tint val="45000"/>
                <a:satMod val="400000"/>
              </a:schemeClr>
            </a:duotone>
          </a:blip>
          <a:srcRect l="26904" t="13333" r="47635" b="50001"/>
          <a:stretch>
            <a:fillRect/>
          </a:stretch>
        </p:blipFill>
        <p:spPr bwMode="auto">
          <a:xfrm>
            <a:off x="4572000" y="0"/>
            <a:ext cx="2362200" cy="2514600"/>
          </a:xfrm>
          <a:prstGeom prst="ellipse">
            <a:avLst/>
          </a:prstGeom>
          <a:ln>
            <a:noFill/>
          </a:ln>
          <a:effectLst>
            <a:softEdge rad="112500"/>
          </a:effectLst>
        </p:spPr>
      </p:pic>
      <p:pic>
        <p:nvPicPr>
          <p:cNvPr id="4" name="Picture 2" descr="c:\Users\Ptr. Daniel White\Desktop\Bible pictures\Prophecy pictures\prophecy pictures\revelation\Harps &amp; those slain.jpg"/>
          <p:cNvPicPr>
            <a:picLocks noChangeAspect="1" noChangeArrowheads="1"/>
          </p:cNvPicPr>
          <p:nvPr/>
        </p:nvPicPr>
        <p:blipFill>
          <a:blip r:embed="rId3" cstate="print">
            <a:duotone>
              <a:prstClr val="black"/>
              <a:schemeClr val="accent1">
                <a:tint val="45000"/>
                <a:satMod val="400000"/>
              </a:schemeClr>
            </a:duotone>
          </a:blip>
          <a:srcRect l="26904" t="12222" r="45993" b="47778"/>
          <a:stretch>
            <a:fillRect/>
          </a:stretch>
        </p:blipFill>
        <p:spPr bwMode="auto">
          <a:xfrm>
            <a:off x="685800" y="2209800"/>
            <a:ext cx="2514600" cy="2743200"/>
          </a:xfrm>
          <a:prstGeom prst="ellipse">
            <a:avLst/>
          </a:prstGeom>
          <a:ln>
            <a:noFill/>
          </a:ln>
          <a:effectLst>
            <a:softEdge rad="112500"/>
          </a:effectLst>
        </p:spPr>
      </p:pic>
      <p:pic>
        <p:nvPicPr>
          <p:cNvPr id="5" name="Picture 2" descr="c:\Users\Ptr. Daniel White\Desktop\Bible pictures\Prophecy pictures\prophecy pictures\revelation\Harps &amp; those slain.jpg"/>
          <p:cNvPicPr>
            <a:picLocks noChangeAspect="1" noChangeArrowheads="1"/>
          </p:cNvPicPr>
          <p:nvPr/>
        </p:nvPicPr>
        <p:blipFill>
          <a:blip r:embed="rId3" cstate="print">
            <a:duotone>
              <a:prstClr val="black"/>
              <a:schemeClr val="accent1">
                <a:tint val="45000"/>
                <a:satMod val="400000"/>
              </a:schemeClr>
            </a:duotone>
          </a:blip>
          <a:srcRect l="27103" t="13333" r="46616" b="46667"/>
          <a:stretch>
            <a:fillRect/>
          </a:stretch>
        </p:blipFill>
        <p:spPr bwMode="auto">
          <a:xfrm>
            <a:off x="3429000" y="3429000"/>
            <a:ext cx="2438400" cy="2743200"/>
          </a:xfrm>
          <a:prstGeom prst="ellipse">
            <a:avLst/>
          </a:prstGeom>
          <a:ln>
            <a:noFill/>
          </a:ln>
          <a:effectLst>
            <a:softEdge rad="112500"/>
          </a:effectLst>
        </p:spPr>
      </p:pic>
      <p:pic>
        <p:nvPicPr>
          <p:cNvPr id="7" name="Picture 2" descr="c:\Users\Ptr. Daniel White\Desktop\Bible pictures\Prophecy pictures\prophecy pictures\revelation\Harps &amp; those slain.jpg"/>
          <p:cNvPicPr>
            <a:picLocks noChangeAspect="1" noChangeArrowheads="1"/>
          </p:cNvPicPr>
          <p:nvPr/>
        </p:nvPicPr>
        <p:blipFill>
          <a:blip r:embed="rId4" cstate="print">
            <a:duotone>
              <a:prstClr val="black"/>
              <a:schemeClr val="accent1">
                <a:tint val="45000"/>
                <a:satMod val="400000"/>
              </a:schemeClr>
            </a:duotone>
          </a:blip>
          <a:srcRect l="27103" t="13333" r="46616" b="46667"/>
          <a:stretch>
            <a:fillRect/>
          </a:stretch>
        </p:blipFill>
        <p:spPr bwMode="auto">
          <a:xfrm>
            <a:off x="6934200" y="0"/>
            <a:ext cx="2438400" cy="2362200"/>
          </a:xfrm>
          <a:prstGeom prst="ellipse">
            <a:avLst/>
          </a:prstGeom>
          <a:ln>
            <a:noFill/>
          </a:ln>
          <a:effectLst>
            <a:softEdge rad="112500"/>
          </a:effectLst>
        </p:spPr>
      </p:pic>
      <p:pic>
        <p:nvPicPr>
          <p:cNvPr id="8" name="Picture 2" descr="c:\Users\Ptr. Daniel White\Desktop\Bible pictures\Prophecy pictures\prophecy pictures\revelation\Harps &amp; those slain.jpg"/>
          <p:cNvPicPr>
            <a:picLocks noChangeAspect="1" noChangeArrowheads="1"/>
          </p:cNvPicPr>
          <p:nvPr/>
        </p:nvPicPr>
        <p:blipFill>
          <a:blip r:embed="rId3" cstate="print">
            <a:duotone>
              <a:prstClr val="black"/>
              <a:schemeClr val="accent1">
                <a:tint val="45000"/>
                <a:satMod val="400000"/>
              </a:schemeClr>
            </a:duotone>
          </a:blip>
          <a:srcRect l="27103" t="13333" r="46616" b="46667"/>
          <a:stretch>
            <a:fillRect/>
          </a:stretch>
        </p:blipFill>
        <p:spPr bwMode="auto">
          <a:xfrm>
            <a:off x="762000" y="4343400"/>
            <a:ext cx="2438400" cy="2743200"/>
          </a:xfrm>
          <a:prstGeom prst="ellipse">
            <a:avLst/>
          </a:prstGeom>
          <a:ln>
            <a:noFill/>
          </a:ln>
          <a:effectLst>
            <a:softEdge rad="112500"/>
          </a:effectLst>
        </p:spPr>
      </p:pic>
      <p:pic>
        <p:nvPicPr>
          <p:cNvPr id="9218" name="Picture 2" descr="C:\Users\Ptr. Daniel White\Desktop\Bible pictures\Prophecy pictures\prophecy pictures\rapture and second coming\Christking.jpg"/>
          <p:cNvPicPr>
            <a:picLocks noChangeAspect="1" noChangeArrowheads="1"/>
          </p:cNvPicPr>
          <p:nvPr/>
        </p:nvPicPr>
        <p:blipFill>
          <a:blip r:embed="rId5" cstate="print">
            <a:duotone>
              <a:prstClr val="black"/>
              <a:schemeClr val="accent5">
                <a:tint val="45000"/>
                <a:satMod val="400000"/>
              </a:schemeClr>
            </a:duotone>
          </a:blip>
          <a:srcRect/>
          <a:stretch>
            <a:fillRect/>
          </a:stretch>
        </p:blipFill>
        <p:spPr bwMode="auto">
          <a:xfrm>
            <a:off x="5759340" y="4306990"/>
            <a:ext cx="3384660" cy="2551010"/>
          </a:xfrm>
          <a:prstGeom prst="ellipse">
            <a:avLst/>
          </a:prstGeom>
          <a:ln>
            <a:noFill/>
          </a:ln>
          <a:effectLst>
            <a:glow rad="101600">
              <a:srgbClr val="FFFF00">
                <a:alpha val="60000"/>
              </a:srgbClr>
            </a:glow>
            <a:softEdge rad="112500"/>
          </a:effectLst>
          <a:scene3d>
            <a:camera prst="perspectiveLeft"/>
            <a:lightRig rig="threePt" dir="t"/>
          </a:scene3d>
        </p:spPr>
      </p:pic>
      <p:sp>
        <p:nvSpPr>
          <p:cNvPr id="9" name="Title 8"/>
          <p:cNvSpPr>
            <a:spLocks noGrp="1"/>
          </p:cNvSpPr>
          <p:nvPr>
            <p:ph type="title"/>
          </p:nvPr>
        </p:nvSpPr>
        <p:spPr>
          <a:xfrm>
            <a:off x="381000" y="274638"/>
            <a:ext cx="8534400" cy="3916362"/>
          </a:xfrm>
        </p:spPr>
        <p:txBody>
          <a:bodyPr>
            <a:noAutofit/>
          </a:bodyPr>
          <a:lstStyle/>
          <a:p>
            <a:r>
              <a:rPr lang="en-US" sz="3200" i="1" dirty="0" smtClean="0">
                <a:effectLst>
                  <a:glow rad="101600">
                    <a:schemeClr val="bg1">
                      <a:alpha val="60000"/>
                    </a:schemeClr>
                  </a:glow>
                </a:effectLst>
              </a:rPr>
              <a:t>“Having the harps of God. And they sing the song of Moses the servant of God, and the song of the Lamb, saying, Great and </a:t>
            </a:r>
            <a:r>
              <a:rPr lang="en-US" sz="3200" i="1" dirty="0" err="1" smtClean="0">
                <a:effectLst>
                  <a:glow rad="101600">
                    <a:schemeClr val="bg1">
                      <a:alpha val="60000"/>
                    </a:schemeClr>
                  </a:glow>
                </a:effectLst>
              </a:rPr>
              <a:t>marvellous</a:t>
            </a:r>
            <a:r>
              <a:rPr lang="en-US" sz="3200" i="1" dirty="0" smtClean="0">
                <a:effectLst>
                  <a:glow rad="101600">
                    <a:schemeClr val="bg1">
                      <a:alpha val="60000"/>
                    </a:schemeClr>
                  </a:glow>
                </a:effectLst>
              </a:rPr>
              <a:t> are thy works, Lord God Almighty; just and true are thy ways, thou King of saints. Who shall not fear thee, O Lord, and glorify thy name? for thou only art holy: for all nations shall come and worship before thee; for thy judgments are made manifest.”</a:t>
            </a:r>
            <a:endParaRPr lang="en-US" sz="3200" i="1" dirty="0">
              <a:effectLst>
                <a:glow rad="101600">
                  <a:schemeClr val="bg1">
                    <a:alpha val="60000"/>
                  </a:schemeClr>
                </a:glow>
              </a:effectLst>
            </a:endParaRPr>
          </a:p>
        </p:txBody>
      </p:sp>
    </p:spTree>
    <p:extLst>
      <p:ext uri="{BB962C8B-B14F-4D97-AF65-F5344CB8AC3E}">
        <p14:creationId xmlns:p14="http://schemas.microsoft.com/office/powerpoint/2010/main" val="100808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3813" y="1588"/>
            <a:ext cx="91932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74638"/>
            <a:ext cx="8229600" cy="6583362"/>
          </a:xfrm>
        </p:spPr>
        <p:txBody>
          <a:bodyPr>
            <a:normAutofit/>
          </a:bodyPr>
          <a:lstStyle/>
          <a:p>
            <a:r>
              <a:rPr lang="en-US" i="1" dirty="0" smtClean="0">
                <a:effectLst>
                  <a:glow rad="101600">
                    <a:schemeClr val="bg1">
                      <a:alpha val="60000"/>
                    </a:schemeClr>
                  </a:glow>
                </a:effectLst>
              </a:rPr>
              <a:t>“And after that I looked, and, behold, the temple of the tabernacle of the testimony in heaven was opened:</a:t>
            </a:r>
            <a:br>
              <a:rPr lang="en-US" i="1" dirty="0" smtClean="0">
                <a:effectLst>
                  <a:glow rad="101600">
                    <a:schemeClr val="bg1">
                      <a:alpha val="60000"/>
                    </a:schemeClr>
                  </a:glow>
                </a:effectLst>
              </a:rPr>
            </a:br>
            <a:r>
              <a:rPr lang="en-US" i="1" dirty="0" smtClean="0">
                <a:effectLst>
                  <a:glow rad="101600">
                    <a:schemeClr val="bg1">
                      <a:alpha val="60000"/>
                    </a:schemeClr>
                  </a:glow>
                </a:effectLst>
              </a:rPr>
              <a:t>And the seven angels came out of the temple, having the seven plagues, clothed in pure and white linen, and having their breasts girded with golden girdles.”</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260206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C:\Users\Ptr. Daniel White\Desktop\Bible pictures\heaven\ch21_pat_40_Gate of Pearl.jpg"/>
          <p:cNvPicPr>
            <a:picLocks noChangeAspect="1" noChangeArrowheads="1"/>
          </p:cNvPicPr>
          <p:nvPr/>
        </p:nvPicPr>
        <p:blipFill>
          <a:blip r:embed="rId3" cstate="print">
            <a:lum bright="-20000"/>
          </a:blip>
          <a:srcRect b="5325"/>
          <a:stretch>
            <a:fillRect/>
          </a:stretch>
        </p:blipFill>
        <p:spPr bwMode="auto">
          <a:xfrm>
            <a:off x="0" y="0"/>
            <a:ext cx="9144000" cy="7154333"/>
          </a:xfrm>
          <a:prstGeom prst="rect">
            <a:avLst/>
          </a:prstGeom>
          <a:noFill/>
        </p:spPr>
      </p:pic>
      <p:pic>
        <p:nvPicPr>
          <p:cNvPr id="17411" name="Picture 3" descr="C:\Users\Ptr. Daniel White\Desktop\Bible pictures\angels\Angels\Angel_gold.gif"/>
          <p:cNvPicPr>
            <a:picLocks noChangeAspect="1" noChangeArrowheads="1"/>
          </p:cNvPicPr>
          <p:nvPr/>
        </p:nvPicPr>
        <p:blipFill>
          <a:blip r:embed="rId4" cstate="print">
            <a:duotone>
              <a:prstClr val="black"/>
              <a:schemeClr val="tx1">
                <a:tint val="45000"/>
                <a:satMod val="400000"/>
              </a:schemeClr>
            </a:duotone>
          </a:blip>
          <a:srcRect/>
          <a:stretch>
            <a:fillRect/>
          </a:stretch>
        </p:blipFill>
        <p:spPr bwMode="auto">
          <a:xfrm>
            <a:off x="4038600" y="2971800"/>
            <a:ext cx="1496452" cy="2500313"/>
          </a:xfrm>
          <a:prstGeom prst="rect">
            <a:avLst/>
          </a:prstGeom>
          <a:noFill/>
        </p:spPr>
      </p:pic>
      <p:pic>
        <p:nvPicPr>
          <p:cNvPr id="6" name="Picture 3" descr="C:\Users\Ptr. Daniel White\Desktop\Bible pictures\angels\Angels\Angel_gold.gif"/>
          <p:cNvPicPr>
            <a:picLocks noChangeAspect="1" noChangeArrowheads="1"/>
          </p:cNvPicPr>
          <p:nvPr/>
        </p:nvPicPr>
        <p:blipFill>
          <a:blip r:embed="rId4" cstate="print">
            <a:duotone>
              <a:prstClr val="black"/>
              <a:schemeClr val="tx1">
                <a:tint val="45000"/>
                <a:satMod val="400000"/>
              </a:schemeClr>
            </a:duotone>
          </a:blip>
          <a:srcRect/>
          <a:stretch>
            <a:fillRect/>
          </a:stretch>
        </p:blipFill>
        <p:spPr bwMode="auto">
          <a:xfrm>
            <a:off x="1066800" y="1219200"/>
            <a:ext cx="1496452" cy="2500313"/>
          </a:xfrm>
          <a:prstGeom prst="rect">
            <a:avLst/>
          </a:prstGeom>
          <a:noFill/>
        </p:spPr>
      </p:pic>
      <p:pic>
        <p:nvPicPr>
          <p:cNvPr id="7" name="Picture 3" descr="C:\Users\Ptr. Daniel White\Desktop\Bible pictures\angels\Angels\Angel_gold.gif"/>
          <p:cNvPicPr>
            <a:picLocks noChangeAspect="1" noChangeArrowheads="1"/>
          </p:cNvPicPr>
          <p:nvPr/>
        </p:nvPicPr>
        <p:blipFill>
          <a:blip r:embed="rId4" cstate="print">
            <a:duotone>
              <a:prstClr val="black"/>
              <a:schemeClr val="tx1">
                <a:tint val="45000"/>
                <a:satMod val="400000"/>
              </a:schemeClr>
            </a:duotone>
          </a:blip>
          <a:srcRect/>
          <a:stretch>
            <a:fillRect/>
          </a:stretch>
        </p:blipFill>
        <p:spPr bwMode="auto">
          <a:xfrm>
            <a:off x="1143000" y="3962400"/>
            <a:ext cx="1496452" cy="2500313"/>
          </a:xfrm>
          <a:prstGeom prst="rect">
            <a:avLst/>
          </a:prstGeom>
          <a:noFill/>
        </p:spPr>
      </p:pic>
      <p:pic>
        <p:nvPicPr>
          <p:cNvPr id="8" name="Picture 3" descr="C:\Users\Ptr. Daniel White\Desktop\Bible pictures\angels\Angels\Angel_gold.gif"/>
          <p:cNvPicPr>
            <a:picLocks noChangeAspect="1" noChangeArrowheads="1"/>
          </p:cNvPicPr>
          <p:nvPr/>
        </p:nvPicPr>
        <p:blipFill>
          <a:blip r:embed="rId4" cstate="print">
            <a:duotone>
              <a:prstClr val="black"/>
              <a:schemeClr val="tx1">
                <a:tint val="45000"/>
                <a:satMod val="400000"/>
              </a:schemeClr>
            </a:duotone>
          </a:blip>
          <a:srcRect/>
          <a:stretch>
            <a:fillRect/>
          </a:stretch>
        </p:blipFill>
        <p:spPr bwMode="auto">
          <a:xfrm>
            <a:off x="2895600" y="0"/>
            <a:ext cx="1496452" cy="2500313"/>
          </a:xfrm>
          <a:prstGeom prst="rect">
            <a:avLst/>
          </a:prstGeom>
          <a:noFill/>
        </p:spPr>
      </p:pic>
      <p:pic>
        <p:nvPicPr>
          <p:cNvPr id="9" name="Picture 3" descr="C:\Users\Ptr. Daniel White\Desktop\Bible pictures\angels\Angels\Angel_gold.gif"/>
          <p:cNvPicPr>
            <a:picLocks noChangeAspect="1" noChangeArrowheads="1"/>
          </p:cNvPicPr>
          <p:nvPr/>
        </p:nvPicPr>
        <p:blipFill>
          <a:blip r:embed="rId4" cstate="print">
            <a:duotone>
              <a:prstClr val="black"/>
              <a:schemeClr val="tx1">
                <a:tint val="45000"/>
                <a:satMod val="400000"/>
              </a:schemeClr>
            </a:duotone>
          </a:blip>
          <a:srcRect/>
          <a:stretch>
            <a:fillRect/>
          </a:stretch>
        </p:blipFill>
        <p:spPr bwMode="auto">
          <a:xfrm>
            <a:off x="4953000" y="0"/>
            <a:ext cx="1496452" cy="2500313"/>
          </a:xfrm>
          <a:prstGeom prst="rect">
            <a:avLst/>
          </a:prstGeom>
          <a:noFill/>
        </p:spPr>
      </p:pic>
      <p:pic>
        <p:nvPicPr>
          <p:cNvPr id="10" name="Picture 3" descr="C:\Users\Ptr. Daniel White\Desktop\Bible pictures\angels\Angels\Angel_gold.gif"/>
          <p:cNvPicPr>
            <a:picLocks noChangeAspect="1" noChangeArrowheads="1"/>
          </p:cNvPicPr>
          <p:nvPr/>
        </p:nvPicPr>
        <p:blipFill>
          <a:blip r:embed="rId4" cstate="print">
            <a:duotone>
              <a:prstClr val="black"/>
              <a:schemeClr val="tx1">
                <a:tint val="45000"/>
                <a:satMod val="400000"/>
              </a:schemeClr>
            </a:duotone>
          </a:blip>
          <a:srcRect/>
          <a:stretch>
            <a:fillRect/>
          </a:stretch>
        </p:blipFill>
        <p:spPr bwMode="auto">
          <a:xfrm>
            <a:off x="6858000" y="3962400"/>
            <a:ext cx="1496452" cy="2500313"/>
          </a:xfrm>
          <a:prstGeom prst="rect">
            <a:avLst/>
          </a:prstGeom>
          <a:noFill/>
        </p:spPr>
      </p:pic>
      <p:pic>
        <p:nvPicPr>
          <p:cNvPr id="11" name="Picture 3" descr="C:\Users\Ptr. Daniel White\Desktop\Bible pictures\angels\Angels\Angel_gold.gif"/>
          <p:cNvPicPr>
            <a:picLocks noChangeAspect="1" noChangeArrowheads="1"/>
          </p:cNvPicPr>
          <p:nvPr/>
        </p:nvPicPr>
        <p:blipFill>
          <a:blip r:embed="rId4" cstate="print">
            <a:duotone>
              <a:prstClr val="black"/>
              <a:schemeClr val="tx1">
                <a:tint val="45000"/>
                <a:satMod val="400000"/>
              </a:schemeClr>
            </a:duotone>
          </a:blip>
          <a:srcRect/>
          <a:stretch>
            <a:fillRect/>
          </a:stretch>
        </p:blipFill>
        <p:spPr bwMode="auto">
          <a:xfrm>
            <a:off x="6781800" y="1066800"/>
            <a:ext cx="1496452" cy="2500313"/>
          </a:xfrm>
          <a:prstGeom prst="rect">
            <a:avLst/>
          </a:prstGeom>
          <a:noFill/>
        </p:spPr>
      </p:pic>
    </p:spTree>
    <p:extLst>
      <p:ext uri="{BB962C8B-B14F-4D97-AF65-F5344CB8AC3E}">
        <p14:creationId xmlns:p14="http://schemas.microsoft.com/office/powerpoint/2010/main" val="355603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fade">
                                      <p:cBhvr>
                                        <p:cTn id="7" dur="1000"/>
                                        <p:tgtEl>
                                          <p:spTgt spid="174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sz="5400" i="1" dirty="0" smtClean="0"/>
              <a:t>“And one of the four beasts gave unto the seven angels seven golden vials full of the wrath of God, who </a:t>
            </a:r>
            <a:r>
              <a:rPr lang="en-US" sz="5400" i="1" dirty="0" err="1" smtClean="0"/>
              <a:t>liveth</a:t>
            </a:r>
            <a:r>
              <a:rPr lang="en-US" sz="5400" i="1" dirty="0" smtClean="0"/>
              <a:t> for ever and ever.”</a:t>
            </a:r>
            <a:br>
              <a:rPr lang="en-US" sz="5400" i="1" dirty="0" smtClean="0"/>
            </a:br>
            <a:endParaRPr lang="en-US" sz="5400" i="1" dirty="0"/>
          </a:p>
        </p:txBody>
      </p:sp>
    </p:spTree>
    <p:extLst>
      <p:ext uri="{BB962C8B-B14F-4D97-AF65-F5344CB8AC3E}">
        <p14:creationId xmlns:p14="http://schemas.microsoft.com/office/powerpoint/2010/main" val="98510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tr. Daniel White\Desktop\Bible pictures\angels\Seven Bowls of God's wrath.jpg"/>
          <p:cNvPicPr>
            <a:picLocks noChangeAspect="1" noChangeArrowheads="1"/>
          </p:cNvPicPr>
          <p:nvPr/>
        </p:nvPicPr>
        <p:blipFill>
          <a:blip r:embed="rId3" cstate="print"/>
          <a:srcRect/>
          <a:stretch>
            <a:fillRect/>
          </a:stretch>
        </p:blipFill>
        <p:spPr bwMode="auto">
          <a:xfrm>
            <a:off x="0" y="1"/>
            <a:ext cx="9144000" cy="6858000"/>
          </a:xfrm>
          <a:prstGeom prst="rect">
            <a:avLst/>
          </a:prstGeom>
          <a:ln>
            <a:noFill/>
          </a:ln>
          <a:effectLst>
            <a:softEdge rad="112500"/>
          </a:effectLst>
        </p:spPr>
      </p:pic>
      <p:sp>
        <p:nvSpPr>
          <p:cNvPr id="2" name="Title 1"/>
          <p:cNvSpPr>
            <a:spLocks noGrp="1"/>
          </p:cNvSpPr>
          <p:nvPr>
            <p:ph type="title"/>
          </p:nvPr>
        </p:nvSpPr>
        <p:spPr/>
        <p:txBody>
          <a:bodyPr>
            <a:normAutofit fontScale="90000"/>
          </a:bodyPr>
          <a:lstStyle/>
          <a:p>
            <a:r>
              <a:rPr lang="en-US" sz="4900" b="1" dirty="0" smtClean="0">
                <a:effectLst>
                  <a:glow rad="101600">
                    <a:schemeClr val="bg1">
                      <a:alpha val="60000"/>
                    </a:schemeClr>
                  </a:glow>
                </a:effectLst>
              </a:rPr>
              <a:t>The Seven Vile Judgments</a:t>
            </a:r>
            <a:r>
              <a:rPr lang="en-US" b="1" dirty="0" smtClean="0">
                <a:effectLst>
                  <a:glow rad="101600">
                    <a:schemeClr val="bg1">
                      <a:alpha val="60000"/>
                    </a:schemeClr>
                  </a:glow>
                </a:effectLst>
              </a:rPr>
              <a:t/>
            </a:r>
            <a:br>
              <a:rPr lang="en-US" b="1" dirty="0" smtClean="0">
                <a:effectLst>
                  <a:glow rad="101600">
                    <a:schemeClr val="bg1">
                      <a:alpha val="60000"/>
                    </a:schemeClr>
                  </a:glow>
                </a:effectLst>
              </a:rPr>
            </a:br>
            <a:r>
              <a:rPr lang="en-US" b="1" i="1" dirty="0" smtClean="0">
                <a:effectLst>
                  <a:glow rad="101600">
                    <a:schemeClr val="bg1">
                      <a:alpha val="60000"/>
                    </a:schemeClr>
                  </a:glow>
                </a:effectLst>
              </a:rPr>
              <a:t>(Revelation 16:1-21)</a:t>
            </a:r>
            <a:endParaRPr lang="en-US" b="1" i="1" dirty="0">
              <a:effectLst>
                <a:glow rad="101600">
                  <a:schemeClr val="bg1">
                    <a:alpha val="60000"/>
                  </a:schemeClr>
                </a:glow>
              </a:effectLst>
            </a:endParaRPr>
          </a:p>
        </p:txBody>
      </p:sp>
    </p:spTree>
    <p:extLst>
      <p:ext uri="{BB962C8B-B14F-4D97-AF65-F5344CB8AC3E}">
        <p14:creationId xmlns:p14="http://schemas.microsoft.com/office/powerpoint/2010/main" val="611007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Ptr. Daniel White\Desktop\Bible pictures\Prophecy pictures\prophecy pictures\revelation\bowl judgments\scan0126.jpg"/>
          <p:cNvPicPr>
            <a:picLocks noChangeAspect="1" noChangeArrowheads="1"/>
          </p:cNvPicPr>
          <p:nvPr/>
        </p:nvPicPr>
        <p:blipFill>
          <a:blip r:embed="rId3" cstate="print"/>
          <a:srcRect/>
          <a:stretch>
            <a:fillRect/>
          </a:stretch>
        </p:blipFill>
        <p:spPr bwMode="auto">
          <a:xfrm>
            <a:off x="0" y="0"/>
            <a:ext cx="5233987" cy="6970427"/>
          </a:xfrm>
          <a:prstGeom prst="rect">
            <a:avLst/>
          </a:prstGeom>
          <a:noFill/>
        </p:spPr>
      </p:pic>
      <p:sp>
        <p:nvSpPr>
          <p:cNvPr id="4" name="Rectangle 3"/>
          <p:cNvSpPr/>
          <p:nvPr/>
        </p:nvSpPr>
        <p:spPr>
          <a:xfrm>
            <a:off x="5257800" y="762000"/>
            <a:ext cx="3886200" cy="5632311"/>
          </a:xfrm>
          <a:prstGeom prst="rect">
            <a:avLst/>
          </a:prstGeom>
        </p:spPr>
        <p:txBody>
          <a:bodyPr wrap="square">
            <a:spAutoFit/>
          </a:bodyPr>
          <a:lstStyle/>
          <a:p>
            <a:pPr algn="ctr"/>
            <a:r>
              <a:rPr lang="en-US" sz="4000" i="1" dirty="0" smtClean="0">
                <a:effectLst>
                  <a:glow rad="101600">
                    <a:schemeClr val="bg1">
                      <a:alpha val="60000"/>
                    </a:schemeClr>
                  </a:glow>
                </a:effectLst>
              </a:rPr>
              <a:t>“And I heard a great voice out of the temple saying to the seven angels, Go your ways, and pour out the vials of the wrath of God upon the earth.”</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2399720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04800"/>
            <a:ext cx="4343400" cy="6186309"/>
          </a:xfrm>
          <a:prstGeom prst="rect">
            <a:avLst/>
          </a:prstGeom>
        </p:spPr>
        <p:txBody>
          <a:bodyPr wrap="square">
            <a:spAutoFit/>
          </a:bodyPr>
          <a:lstStyle/>
          <a:p>
            <a:pPr algn="ctr"/>
            <a:r>
              <a:rPr lang="en-US" sz="3600" i="1" dirty="0" smtClean="0"/>
              <a:t>“And the first went, and poured out his vial upon the earth; and there fell a noisome and grievous (painful) sore upon the men which had the mark of the beast, and upon them which worshipped his image.”</a:t>
            </a:r>
            <a:endParaRPr lang="en-US" sz="3600" i="1" dirty="0"/>
          </a:p>
        </p:txBody>
      </p:sp>
      <p:pic>
        <p:nvPicPr>
          <p:cNvPr id="36866" name="Picture 2" descr="C:\Users\Ptr. Daniel White\Desktop\Bible pictures\Prophecy pictures\prophecy pictures\revelation\Bowls of God's Judgement.jpg"/>
          <p:cNvPicPr>
            <a:picLocks noChangeAspect="1" noChangeArrowheads="1"/>
          </p:cNvPicPr>
          <p:nvPr/>
        </p:nvPicPr>
        <p:blipFill>
          <a:blip r:embed="rId3" cstate="print">
            <a:lum bright="-10000"/>
          </a:blip>
          <a:srcRect t="1674" r="52287" b="24811"/>
          <a:stretch>
            <a:fillRect/>
          </a:stretch>
        </p:blipFill>
        <p:spPr bwMode="auto">
          <a:xfrm flipH="1">
            <a:off x="4419600" y="0"/>
            <a:ext cx="4724400" cy="5715000"/>
          </a:xfrm>
          <a:prstGeom prst="rect">
            <a:avLst/>
          </a:prstGeom>
          <a:noFill/>
          <a:effectLst>
            <a:reflection blurRad="6350" stA="50000" endA="295" endPos="92000" dist="101600" dir="5400000" sy="-100000" algn="bl" rotWithShape="0"/>
          </a:effectLst>
        </p:spPr>
      </p:pic>
      <p:pic>
        <p:nvPicPr>
          <p:cNvPr id="36867" name="Picture 3" descr="C:\Users\Ptr. Daniel White\Desktop\Bible pictures\Prophecy pictures\prophecy pictures\revelation\bowl judgments\wolverton10.jpg"/>
          <p:cNvPicPr>
            <a:picLocks noChangeAspect="1" noChangeArrowheads="1"/>
          </p:cNvPicPr>
          <p:nvPr/>
        </p:nvPicPr>
        <p:blipFill>
          <a:blip r:embed="rId4" cstate="print"/>
          <a:srcRect/>
          <a:stretch>
            <a:fillRect/>
          </a:stretch>
        </p:blipFill>
        <p:spPr bwMode="auto">
          <a:xfrm>
            <a:off x="4394200" y="3822700"/>
            <a:ext cx="4749800" cy="3035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7141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867"/>
                                        </p:tgtEl>
                                        <p:attrNameLst>
                                          <p:attrName>style.visibility</p:attrName>
                                        </p:attrNameLst>
                                      </p:cBhvr>
                                      <p:to>
                                        <p:strVal val="visible"/>
                                      </p:to>
                                    </p:set>
                                    <p:animEffect transition="in" filter="fade">
                                      <p:cBhvr>
                                        <p:cTn id="7" dur="2000"/>
                                        <p:tgtEl>
                                          <p:spTgt spid="36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0" y="228600"/>
            <a:ext cx="4191000" cy="6629400"/>
          </a:xfrm>
        </p:spPr>
        <p:txBody>
          <a:bodyPr/>
          <a:lstStyle/>
          <a:p>
            <a:r>
              <a:rPr lang="en-US" i="1" dirty="0" smtClean="0"/>
              <a:t>“And the second angel poured out his vial upon the sea; and it became as the blood of a dead man: and every living soul died in the sea.”</a:t>
            </a:r>
            <a:endParaRPr lang="en-US" i="1" dirty="0"/>
          </a:p>
        </p:txBody>
      </p:sp>
      <p:pic>
        <p:nvPicPr>
          <p:cNvPr id="38914" name="Picture 2" descr="C:\Users\Ptr. Daniel White\Desktop\Bible pictures\Prophecy pictures\prophecy pictures\revelation\bowl judgments\Bowls of God's Judgement.jpg"/>
          <p:cNvPicPr>
            <a:picLocks noChangeAspect="1" noChangeArrowheads="1"/>
          </p:cNvPicPr>
          <p:nvPr/>
        </p:nvPicPr>
        <p:blipFill>
          <a:blip r:embed="rId3" cstate="print">
            <a:lum bright="-10000"/>
          </a:blip>
          <a:srcRect l="52264" b="27433"/>
          <a:stretch>
            <a:fillRect/>
          </a:stretch>
        </p:blipFill>
        <p:spPr bwMode="auto">
          <a:xfrm flipH="1">
            <a:off x="0" y="0"/>
            <a:ext cx="4495802" cy="4656365"/>
          </a:xfrm>
          <a:prstGeom prst="rect">
            <a:avLst/>
          </a:prstGeom>
          <a:noFill/>
          <a:effectLst>
            <a:reflection blurRad="6350" stA="50000" endA="295" endPos="92000" dist="101600" dir="5400000" sy="-100000" algn="bl" rotWithShape="0"/>
          </a:effectLst>
        </p:spPr>
      </p:pic>
      <p:pic>
        <p:nvPicPr>
          <p:cNvPr id="38915" name="Picture 3" descr="C:\Users\Ptr. Daniel White\Desktop\Bible pictures\Prophecy pictures\prophecy pictures\revelation\bowl judgments\Seven Last Plagues Chart.jpg"/>
          <p:cNvPicPr>
            <a:picLocks noChangeAspect="1" noChangeArrowheads="1"/>
          </p:cNvPicPr>
          <p:nvPr/>
        </p:nvPicPr>
        <p:blipFill>
          <a:blip r:embed="rId4" cstate="print">
            <a:lum bright="-10000" contrast="30000"/>
          </a:blip>
          <a:srcRect l="15305" t="59477" r="69108" b="-832"/>
          <a:stretch>
            <a:fillRect/>
          </a:stretch>
        </p:blipFill>
        <p:spPr bwMode="auto">
          <a:xfrm>
            <a:off x="381000" y="3293806"/>
            <a:ext cx="3810000" cy="35641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4928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fade">
                                      <p:cBhvr>
                                        <p:cTn id="7" dur="2000"/>
                                        <p:tgtEl>
                                          <p:spTgt spid="38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4267200" cy="6430962"/>
          </a:xfrm>
        </p:spPr>
        <p:txBody>
          <a:bodyPr/>
          <a:lstStyle/>
          <a:p>
            <a:r>
              <a:rPr lang="en-US" i="1" dirty="0" smtClean="0"/>
              <a:t>“And the third angel poured out his vial upon the rivers and fountains of waters; and they became blood.”</a:t>
            </a:r>
            <a:endParaRPr lang="en-US" i="1" dirty="0"/>
          </a:p>
        </p:txBody>
      </p:sp>
      <p:pic>
        <p:nvPicPr>
          <p:cNvPr id="39938" name="Picture 2" descr="C:\Users\Ptr. Daniel White\Desktop\scan0126.jpg"/>
          <p:cNvPicPr>
            <a:picLocks noChangeAspect="1" noChangeArrowheads="1"/>
          </p:cNvPicPr>
          <p:nvPr/>
        </p:nvPicPr>
        <p:blipFill>
          <a:blip r:embed="rId3" cstate="print">
            <a:lum bright="-10000"/>
          </a:blip>
          <a:srcRect t="56331" r="45352"/>
          <a:stretch>
            <a:fillRect/>
          </a:stretch>
        </p:blipFill>
        <p:spPr bwMode="auto">
          <a:xfrm flipH="1">
            <a:off x="4732155" y="0"/>
            <a:ext cx="4411845" cy="4343400"/>
          </a:xfrm>
          <a:prstGeom prst="rect">
            <a:avLst/>
          </a:prstGeom>
          <a:noFill/>
          <a:effectLst>
            <a:reflection blurRad="6350" stA="50000" endA="295" endPos="92000" dist="101600" dir="5400000" sy="-100000" algn="bl" rotWithShape="0"/>
          </a:effectLst>
        </p:spPr>
      </p:pic>
      <p:pic>
        <p:nvPicPr>
          <p:cNvPr id="39939" name="Picture 3" descr="C:\Users\Ptr. Daniel White\Desktop\Bible pictures\Prophecy pictures\prophecy pictures\revelation\bowl judgments\The Seven Last Plagues Chart.jpg"/>
          <p:cNvPicPr>
            <a:picLocks noChangeAspect="1" noChangeArrowheads="1"/>
          </p:cNvPicPr>
          <p:nvPr/>
        </p:nvPicPr>
        <p:blipFill>
          <a:blip r:embed="rId4" cstate="print">
            <a:lum contrast="40000"/>
          </a:blip>
          <a:srcRect l="30358" t="60398" r="54054" b="-327"/>
          <a:stretch>
            <a:fillRect/>
          </a:stretch>
        </p:blipFill>
        <p:spPr bwMode="auto">
          <a:xfrm>
            <a:off x="5410199" y="3937819"/>
            <a:ext cx="3233057" cy="29201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431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39"/>
                                        </p:tgtEl>
                                        <p:attrNameLst>
                                          <p:attrName>style.visibility</p:attrName>
                                        </p:attrNameLst>
                                      </p:cBhvr>
                                      <p:to>
                                        <p:strVal val="visible"/>
                                      </p:to>
                                    </p:set>
                                    <p:animEffect transition="in" filter="fade">
                                      <p:cBhvr>
                                        <p:cTn id="7" dur="2000"/>
                                        <p:tgtEl>
                                          <p:spTgt spid="39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458200" cy="3352800"/>
          </a:xfrm>
        </p:spPr>
        <p:txBody>
          <a:bodyPr>
            <a:noAutofit/>
          </a:bodyPr>
          <a:lstStyle/>
          <a:p>
            <a:r>
              <a:rPr lang="en-US" sz="3600" i="1" dirty="0" smtClean="0"/>
              <a:t>“And I heard the angel of the waters say, Thou art righteous, O Lord, which art, and </a:t>
            </a:r>
            <a:r>
              <a:rPr lang="en-US" sz="3600" i="1" dirty="0" err="1" smtClean="0"/>
              <a:t>wast</a:t>
            </a:r>
            <a:r>
              <a:rPr lang="en-US" sz="3600" i="1" dirty="0" smtClean="0"/>
              <a:t>, and shalt be, because thou hast judged thus. For they have shed the blood of saints and prophets, and thou hast given them blood to drink; for they are worthy.”</a:t>
            </a:r>
            <a:br>
              <a:rPr lang="en-US" sz="3600" i="1" dirty="0" smtClean="0"/>
            </a:br>
            <a:r>
              <a:rPr lang="en-US" sz="3600" i="1" dirty="0" smtClean="0"/>
              <a:t/>
            </a:r>
            <a:br>
              <a:rPr lang="en-US" sz="3600" i="1" dirty="0" smtClean="0"/>
            </a:br>
            <a:endParaRPr lang="en-US" sz="3600" i="1" dirty="0"/>
          </a:p>
        </p:txBody>
      </p:sp>
      <p:pic>
        <p:nvPicPr>
          <p:cNvPr id="4098" name="Picture 2" descr="C:\Users\Dan White\Pictures\Bible pictures\Prophecy pictures\article-2199800-14E2A79F000005DC-361_964x567.jpg"/>
          <p:cNvPicPr>
            <a:picLocks noChangeAspect="1" noChangeArrowheads="1"/>
          </p:cNvPicPr>
          <p:nvPr/>
        </p:nvPicPr>
        <p:blipFill>
          <a:blip r:embed="rId2" cstate="print"/>
          <a:srcRect l="44011" t="-549"/>
          <a:stretch>
            <a:fillRect/>
          </a:stretch>
        </p:blipFill>
        <p:spPr bwMode="auto">
          <a:xfrm>
            <a:off x="5791200" y="3581400"/>
            <a:ext cx="3101975" cy="3276600"/>
          </a:xfrm>
          <a:prstGeom prst="rect">
            <a:avLst/>
          </a:prstGeom>
          <a:noFill/>
        </p:spPr>
      </p:pic>
      <p:pic>
        <p:nvPicPr>
          <p:cNvPr id="81924" name="Picture 4" descr="http://designyoutrust.com/wp-content/uploads/2011/12/1177.jpg"/>
          <p:cNvPicPr>
            <a:picLocks noChangeAspect="1" noChangeArrowheads="1"/>
          </p:cNvPicPr>
          <p:nvPr/>
        </p:nvPicPr>
        <p:blipFill>
          <a:blip r:embed="rId3" cstate="print"/>
          <a:srcRect/>
          <a:stretch>
            <a:fillRect/>
          </a:stretch>
        </p:blipFill>
        <p:spPr bwMode="auto">
          <a:xfrm>
            <a:off x="381000" y="3556000"/>
            <a:ext cx="4953000" cy="3302000"/>
          </a:xfrm>
          <a:prstGeom prst="rect">
            <a:avLst/>
          </a:prstGeom>
          <a:noFill/>
        </p:spPr>
      </p:pic>
    </p:spTree>
    <p:extLst>
      <p:ext uri="{BB962C8B-B14F-4D97-AF65-F5344CB8AC3E}">
        <p14:creationId xmlns:p14="http://schemas.microsoft.com/office/powerpoint/2010/main" val="118769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676400"/>
            <a:ext cx="8229600" cy="2819400"/>
          </a:xfrm>
        </p:spPr>
        <p:txBody>
          <a:bodyPr>
            <a:noAutofit/>
          </a:bodyPr>
          <a:lstStyle/>
          <a:p>
            <a:r>
              <a:rPr lang="en-US" sz="5400" dirty="0" smtClean="0">
                <a:effectLst>
                  <a:glow rad="101600">
                    <a:schemeClr val="bg1">
                      <a:alpha val="60000"/>
                    </a:schemeClr>
                  </a:glow>
                </a:effectLst>
              </a:rPr>
              <a:t>“Seven Angels Having the</a:t>
            </a:r>
            <a:br>
              <a:rPr lang="en-US" sz="5400" dirty="0" smtClean="0">
                <a:effectLst>
                  <a:glow rad="101600">
                    <a:schemeClr val="bg1">
                      <a:alpha val="60000"/>
                    </a:schemeClr>
                  </a:glow>
                </a:effectLst>
              </a:rPr>
            </a:br>
            <a:r>
              <a:rPr lang="en-US" sz="5400" dirty="0" smtClean="0">
                <a:effectLst>
                  <a:glow rad="101600">
                    <a:schemeClr val="bg1">
                      <a:alpha val="60000"/>
                    </a:schemeClr>
                  </a:glow>
                </a:effectLst>
              </a:rPr>
              <a:t> Seven Last Plagues.”</a:t>
            </a:r>
            <a:endParaRPr lang="en-US" sz="5400" dirty="0">
              <a:effectLst>
                <a:glow rad="101600">
                  <a:schemeClr val="bg1">
                    <a:alpha val="60000"/>
                  </a:schemeClr>
                </a:glow>
              </a:effectLs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10" y="0"/>
            <a:ext cx="91916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050" y="3200400"/>
            <a:ext cx="8596313"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8402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an White\Pictures\Bible pictures\Jesus\priest-and-holy-of-holies (2).jpg"/>
          <p:cNvPicPr>
            <a:picLocks noChangeAspect="1" noChangeArrowheads="1"/>
          </p:cNvPicPr>
          <p:nvPr/>
        </p:nvPicPr>
        <p:blipFill>
          <a:blip r:embed="rId2" cstate="print"/>
          <a:srcRect/>
          <a:stretch>
            <a:fillRect/>
          </a:stretch>
        </p:blipFill>
        <p:spPr bwMode="auto">
          <a:xfrm>
            <a:off x="0" y="-38100"/>
            <a:ext cx="9194800" cy="6896100"/>
          </a:xfrm>
          <a:prstGeom prst="rect">
            <a:avLst/>
          </a:prstGeom>
          <a:noFill/>
        </p:spPr>
      </p:pic>
      <p:sp>
        <p:nvSpPr>
          <p:cNvPr id="2" name="Title 1"/>
          <p:cNvSpPr>
            <a:spLocks noGrp="1"/>
          </p:cNvSpPr>
          <p:nvPr>
            <p:ph type="title"/>
          </p:nvPr>
        </p:nvSpPr>
        <p:spPr>
          <a:xfrm>
            <a:off x="215900" y="4038600"/>
            <a:ext cx="8763000" cy="2759757"/>
          </a:xfrm>
        </p:spPr>
        <p:txBody>
          <a:bodyPr>
            <a:normAutofit fontScale="90000"/>
          </a:bodyPr>
          <a:lstStyle/>
          <a:p>
            <a:r>
              <a:rPr lang="en-US" b="1" i="1" dirty="0" smtClean="0">
                <a:solidFill>
                  <a:schemeClr val="accent6">
                    <a:lumMod val="20000"/>
                    <a:lumOff val="80000"/>
                  </a:schemeClr>
                </a:solidFill>
                <a:effectLst>
                  <a:glow rad="101600">
                    <a:schemeClr val="bg1">
                      <a:alpha val="60000"/>
                    </a:schemeClr>
                  </a:glow>
                </a:effectLst>
              </a:rPr>
              <a:t>“And I heard another (angel) out of the altar say, Even so, Lord God Almighty, true and righteous are thy judgments.”</a:t>
            </a:r>
            <a:endParaRPr lang="en-US" b="1" i="1" dirty="0">
              <a:solidFill>
                <a:schemeClr val="accent6">
                  <a:lumMod val="20000"/>
                  <a:lumOff val="80000"/>
                </a:schemeClr>
              </a:solidFill>
              <a:effectLst>
                <a:glow rad="101600">
                  <a:schemeClr val="bg1">
                    <a:alpha val="60000"/>
                  </a:schemeClr>
                </a:glow>
              </a:effectLst>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550" b="13285"/>
          <a:stretch/>
        </p:blipFill>
        <p:spPr bwMode="auto">
          <a:xfrm>
            <a:off x="3009106" y="145886"/>
            <a:ext cx="3239294" cy="305878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305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0"/>
            <a:ext cx="5029200" cy="6705600"/>
          </a:xfrm>
        </p:spPr>
        <p:txBody>
          <a:bodyPr>
            <a:noAutofit/>
          </a:bodyPr>
          <a:lstStyle/>
          <a:p>
            <a:r>
              <a:rPr lang="en-US" sz="3600" i="1" dirty="0" smtClean="0"/>
              <a:t>“And the fourth angel poured out his vial upon the sun; and power was given unto him to scorch men with fire. And men were scorched with great heat, and blasphemed the name of God, which </a:t>
            </a:r>
            <a:br>
              <a:rPr lang="en-US" sz="3600" i="1" dirty="0" smtClean="0"/>
            </a:br>
            <a:r>
              <a:rPr lang="en-US" sz="3600" i="1" dirty="0" smtClean="0"/>
              <a:t>hath power over these </a:t>
            </a:r>
            <a:br>
              <a:rPr lang="en-US" sz="3600" i="1" dirty="0" smtClean="0"/>
            </a:br>
            <a:r>
              <a:rPr lang="en-US" sz="3600" i="1" dirty="0" smtClean="0"/>
              <a:t>plagues: and they </a:t>
            </a:r>
            <a:br>
              <a:rPr lang="en-US" sz="3600" i="1" dirty="0" smtClean="0"/>
            </a:br>
            <a:r>
              <a:rPr lang="en-US" sz="3600" i="1" dirty="0" smtClean="0"/>
              <a:t>repented not to give </a:t>
            </a:r>
            <a:br>
              <a:rPr lang="en-US" sz="3600" i="1" dirty="0" smtClean="0"/>
            </a:br>
            <a:r>
              <a:rPr lang="en-US" sz="3600" i="1" dirty="0" smtClean="0"/>
              <a:t>him glory.”</a:t>
            </a:r>
            <a:endParaRPr lang="en-US" sz="3600" i="1" dirty="0"/>
          </a:p>
        </p:txBody>
      </p:sp>
      <p:pic>
        <p:nvPicPr>
          <p:cNvPr id="40962" name="Picture 2" descr="C:\Users\Ptr. Daniel White\Desktop\scan0126.jpg"/>
          <p:cNvPicPr>
            <a:picLocks noChangeAspect="1" noChangeArrowheads="1"/>
          </p:cNvPicPr>
          <p:nvPr/>
        </p:nvPicPr>
        <p:blipFill>
          <a:blip r:embed="rId3" cstate="print"/>
          <a:srcRect l="56113" t="54424" b="4708"/>
          <a:stretch>
            <a:fillRect/>
          </a:stretch>
        </p:blipFill>
        <p:spPr bwMode="auto">
          <a:xfrm rot="10800000" flipH="1">
            <a:off x="0" y="0"/>
            <a:ext cx="4114800" cy="4630548"/>
          </a:xfrm>
          <a:prstGeom prst="rect">
            <a:avLst/>
          </a:prstGeom>
          <a:noFill/>
          <a:effectLst>
            <a:reflection blurRad="6350" stA="50000" endA="295" endPos="92000" dist="101600" dir="5400000" sy="-100000" algn="bl" rotWithShape="0"/>
          </a:effectLst>
        </p:spPr>
      </p:pic>
      <p:pic>
        <p:nvPicPr>
          <p:cNvPr id="40963" name="Picture 3" descr="C:\Users\Ptr. Daniel White\Desktop\Bible pictures\Prophecy pictures\prophecy pictures\revelation\bowl judgments\wolverton12.jpg"/>
          <p:cNvPicPr>
            <a:picLocks noChangeAspect="1" noChangeArrowheads="1"/>
          </p:cNvPicPr>
          <p:nvPr/>
        </p:nvPicPr>
        <p:blipFill>
          <a:blip r:embed="rId4" cstate="print"/>
          <a:srcRect/>
          <a:stretch>
            <a:fillRect/>
          </a:stretch>
        </p:blipFill>
        <p:spPr bwMode="auto">
          <a:xfrm>
            <a:off x="0" y="4151474"/>
            <a:ext cx="4114800" cy="2706526"/>
          </a:xfrm>
          <a:prstGeom prst="rect">
            <a:avLst/>
          </a:prstGeom>
          <a:noFill/>
        </p:spPr>
      </p:pic>
    </p:spTree>
    <p:extLst>
      <p:ext uri="{BB962C8B-B14F-4D97-AF65-F5344CB8AC3E}">
        <p14:creationId xmlns:p14="http://schemas.microsoft.com/office/powerpoint/2010/main" val="61495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fade">
                                      <p:cBhvr>
                                        <p:cTn id="7" dur="2000"/>
                                        <p:tgtEl>
                                          <p:spTgt spid="4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19600"/>
            <a:ext cx="9144000" cy="2286000"/>
          </a:xfrm>
        </p:spPr>
        <p:txBody>
          <a:bodyPr>
            <a:noAutofit/>
          </a:bodyPr>
          <a:lstStyle/>
          <a:p>
            <a:r>
              <a:rPr lang="en-US" sz="3600" i="1" dirty="0" smtClean="0"/>
              <a:t>“And the fifth angel poured out his vial upon the seat of the beast; and his kingdom was full </a:t>
            </a:r>
            <a:br>
              <a:rPr lang="en-US" sz="3600" i="1" dirty="0" smtClean="0"/>
            </a:br>
            <a:r>
              <a:rPr lang="en-US" sz="3600" i="1" dirty="0" smtClean="0"/>
              <a:t>of darkness; and they gnawed their </a:t>
            </a:r>
            <a:br>
              <a:rPr lang="en-US" sz="3600" i="1" dirty="0" smtClean="0"/>
            </a:br>
            <a:r>
              <a:rPr lang="en-US" sz="3600" i="1" dirty="0" smtClean="0"/>
              <a:t>tongues for pain.”</a:t>
            </a:r>
            <a:endParaRPr lang="en-US" sz="3600" i="1" dirty="0"/>
          </a:p>
        </p:txBody>
      </p:sp>
      <p:pic>
        <p:nvPicPr>
          <p:cNvPr id="41986" name="Picture 2" descr="C:\Users\Ptr. Daniel White\Desktop\Bible pictures\Prophecy pictures\prophecy pictures\revelation\bowl judgments\Fifth bowl judgment.jpg"/>
          <p:cNvPicPr>
            <a:picLocks noChangeAspect="1" noChangeArrowheads="1"/>
          </p:cNvPicPr>
          <p:nvPr/>
        </p:nvPicPr>
        <p:blipFill>
          <a:blip r:embed="rId3" cstate="print">
            <a:lum bright="-10000"/>
          </a:blip>
          <a:srcRect/>
          <a:stretch>
            <a:fillRect/>
          </a:stretch>
        </p:blipFill>
        <p:spPr bwMode="auto">
          <a:xfrm>
            <a:off x="2057400" y="228600"/>
            <a:ext cx="5566785" cy="4114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Rectangle 4"/>
          <p:cNvSpPr/>
          <p:nvPr/>
        </p:nvSpPr>
        <p:spPr>
          <a:xfrm>
            <a:off x="1981200" y="152400"/>
            <a:ext cx="5715000" cy="426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988" name="Picture 4" descr="C:\Users\Ptr. Daniel White\Desktop\Bible pictures\faces\mourning.jpg"/>
          <p:cNvPicPr>
            <a:picLocks noChangeAspect="1" noChangeArrowheads="1"/>
          </p:cNvPicPr>
          <p:nvPr/>
        </p:nvPicPr>
        <p:blipFill>
          <a:blip r:embed="rId4" cstate="print"/>
          <a:srcRect/>
          <a:stretch>
            <a:fillRect/>
          </a:stretch>
        </p:blipFill>
        <p:spPr bwMode="auto">
          <a:xfrm>
            <a:off x="2819400" y="228600"/>
            <a:ext cx="3830510" cy="4224535"/>
          </a:xfrm>
          <a:prstGeom prst="ellipse">
            <a:avLst/>
          </a:prstGeom>
          <a:ln>
            <a:noFill/>
          </a:ln>
          <a:effectLst>
            <a:softEdge rad="112500"/>
          </a:effectLst>
        </p:spPr>
      </p:pic>
    </p:spTree>
    <p:extLst>
      <p:ext uri="{BB962C8B-B14F-4D97-AF65-F5344CB8AC3E}">
        <p14:creationId xmlns:p14="http://schemas.microsoft.com/office/powerpoint/2010/main" val="175892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988"/>
                                        </p:tgtEl>
                                        <p:attrNameLst>
                                          <p:attrName>style.visibility</p:attrName>
                                        </p:attrNameLst>
                                      </p:cBhvr>
                                      <p:to>
                                        <p:strVal val="visible"/>
                                      </p:to>
                                    </p:set>
                                    <p:animEffect transition="in" filter="fade">
                                      <p:cBhvr>
                                        <p:cTn id="12" dur="2000"/>
                                        <p:tgtEl>
                                          <p:spTgt spid="41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286000"/>
          </a:xfrm>
        </p:spPr>
        <p:txBody>
          <a:bodyPr>
            <a:normAutofit fontScale="90000"/>
          </a:bodyPr>
          <a:lstStyle/>
          <a:p>
            <a:r>
              <a:rPr lang="en-US" i="1" dirty="0" smtClean="0"/>
              <a:t>“And blasphemed the God of heaven because of their pains and their sores, and repented not of their deeds.”</a:t>
            </a:r>
            <a:endParaRPr lang="en-US" i="1"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326371"/>
            <a:ext cx="6689004" cy="4359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6780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4114800" cy="6858000"/>
          </a:xfrm>
        </p:spPr>
        <p:txBody>
          <a:bodyPr>
            <a:normAutofit fontScale="90000"/>
          </a:bodyPr>
          <a:lstStyle/>
          <a:p>
            <a:r>
              <a:rPr lang="en-US" i="1" dirty="0" smtClean="0"/>
              <a:t>“And the sixth angel poured out his vial upon the great river Euphrates; and the water thereof was dried up, that the way of the kings of the east might be prepared.”</a:t>
            </a:r>
            <a:endParaRPr lang="en-US" i="1" dirty="0"/>
          </a:p>
        </p:txBody>
      </p:sp>
      <p:pic>
        <p:nvPicPr>
          <p:cNvPr id="44034" name="Picture 2" descr="C:\Users\Ptr. Daniel White\Desktop\Bible pictures\Prophecy pictures\prophecy pictures\revelation\bowl judgments\Angels w vials BBL99-128.jpg"/>
          <p:cNvPicPr>
            <a:picLocks noChangeAspect="1" noChangeArrowheads="1"/>
          </p:cNvPicPr>
          <p:nvPr/>
        </p:nvPicPr>
        <p:blipFill>
          <a:blip r:embed="rId3" cstate="print">
            <a:duotone>
              <a:schemeClr val="accent6">
                <a:shade val="45000"/>
                <a:satMod val="135000"/>
              </a:schemeClr>
              <a:prstClr val="white"/>
            </a:duotone>
            <a:lum bright="-20000" contrast="30000"/>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4612424" y="0"/>
            <a:ext cx="4531576" cy="3733800"/>
          </a:xfrm>
          <a:prstGeom prst="rect">
            <a:avLst/>
          </a:prstGeom>
          <a:noFill/>
          <a:effectLst>
            <a:reflection blurRad="6350" stA="50000" endA="295" endPos="92000" dist="101600" dir="5400000" sy="-100000" algn="bl" rotWithShape="0"/>
          </a:effectLst>
        </p:spPr>
      </p:pic>
      <p:pic>
        <p:nvPicPr>
          <p:cNvPr id="5122" name="Picture 2" descr="C:\Users\Ptr. Daniel White\Desktop\Bible pictures\Prophecy pictures\prophecy pictures\revelation\euphrates.gif"/>
          <p:cNvPicPr>
            <a:picLocks noChangeAspect="1" noChangeArrowheads="1"/>
          </p:cNvPicPr>
          <p:nvPr/>
        </p:nvPicPr>
        <p:blipFill>
          <a:blip r:embed="rId5" cstate="print"/>
          <a:srcRect/>
          <a:stretch>
            <a:fillRect/>
          </a:stretch>
        </p:blipFill>
        <p:spPr bwMode="auto">
          <a:xfrm>
            <a:off x="4495800" y="3581400"/>
            <a:ext cx="4800600" cy="3429000"/>
          </a:xfrm>
          <a:prstGeom prst="rect">
            <a:avLst/>
          </a:prstGeom>
          <a:ln>
            <a:noFill/>
          </a:ln>
          <a:effectLst>
            <a:softEdge rad="112500"/>
          </a:effectLst>
        </p:spPr>
      </p:pic>
      <p:pic>
        <p:nvPicPr>
          <p:cNvPr id="4" name="Picture 2"/>
          <p:cNvPicPr>
            <a:picLocks noChangeAspect="1" noChangeArrowheads="1"/>
          </p:cNvPicPr>
          <p:nvPr/>
        </p:nvPicPr>
        <p:blipFill>
          <a:blip r:embed="rId6" cstate="print"/>
          <a:srcRect/>
          <a:stretch>
            <a:fillRect/>
          </a:stretch>
        </p:blipFill>
        <p:spPr bwMode="auto">
          <a:xfrm>
            <a:off x="4572000" y="3657600"/>
            <a:ext cx="4572000" cy="3200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4963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228600"/>
            <a:ext cx="8153400" cy="1754326"/>
          </a:xfrm>
          <a:prstGeom prst="rect">
            <a:avLst/>
          </a:prstGeom>
        </p:spPr>
        <p:txBody>
          <a:bodyPr wrap="square">
            <a:spAutoFit/>
          </a:bodyPr>
          <a:lstStyle/>
          <a:p>
            <a:pPr algn="ctr"/>
            <a:r>
              <a:rPr lang="en-US" sz="5400" i="1" dirty="0" smtClean="0">
                <a:effectLst>
                  <a:glow rad="228600">
                    <a:schemeClr val="accent2">
                      <a:satMod val="175000"/>
                      <a:alpha val="40000"/>
                    </a:schemeClr>
                  </a:glow>
                </a:effectLst>
              </a:rPr>
              <a:t>Preparation for the Battle of Armageddon Begins </a:t>
            </a:r>
          </a:p>
        </p:txBody>
      </p:sp>
      <p:sp>
        <p:nvSpPr>
          <p:cNvPr id="3" name="Rectangle 2"/>
          <p:cNvSpPr/>
          <p:nvPr/>
        </p:nvSpPr>
        <p:spPr>
          <a:xfrm>
            <a:off x="1905000" y="3352801"/>
            <a:ext cx="5257800" cy="2554545"/>
          </a:xfrm>
          <a:prstGeom prst="rect">
            <a:avLst/>
          </a:prstGeom>
        </p:spPr>
        <p:txBody>
          <a:bodyPr wrap="square">
            <a:spAutoFit/>
          </a:bodyPr>
          <a:lstStyle/>
          <a:p>
            <a:pPr algn="ctr"/>
            <a:r>
              <a:rPr lang="en-US" sz="4000" i="1" dirty="0" smtClean="0"/>
              <a:t>“And he gathered them together into a place called in the Hebrew tongue Armageddon.”</a:t>
            </a:r>
            <a:endParaRPr lang="en-US" sz="4000" i="1" dirty="0"/>
          </a:p>
        </p:txBody>
      </p:sp>
      <p:pic>
        <p:nvPicPr>
          <p:cNvPr id="68610" name="Picture 2" descr="http://desertpastor.typepad.com/photos/uncategorized/cnn_armageddon_zahn_1.jpg"/>
          <p:cNvPicPr>
            <a:picLocks noChangeAspect="1" noChangeArrowheads="1"/>
          </p:cNvPicPr>
          <p:nvPr/>
        </p:nvPicPr>
        <p:blipFill>
          <a:blip r:embed="rId3" cstate="print"/>
          <a:srcRect/>
          <a:stretch>
            <a:fillRect/>
          </a:stretch>
        </p:blipFill>
        <p:spPr bwMode="auto">
          <a:xfrm>
            <a:off x="1371600" y="2050303"/>
            <a:ext cx="6324600" cy="4838319"/>
          </a:xfrm>
          <a:prstGeom prst="rect">
            <a:avLst/>
          </a:prstGeom>
          <a:noFill/>
        </p:spPr>
      </p:pic>
    </p:spTree>
    <p:extLst>
      <p:ext uri="{BB962C8B-B14F-4D97-AF65-F5344CB8AC3E}">
        <p14:creationId xmlns:p14="http://schemas.microsoft.com/office/powerpoint/2010/main" val="833476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610"/>
                                        </p:tgtEl>
                                        <p:attrNameLst>
                                          <p:attrName>style.visibility</p:attrName>
                                        </p:attrNameLst>
                                      </p:cBhvr>
                                      <p:to>
                                        <p:strVal val="visible"/>
                                      </p:to>
                                    </p:set>
                                    <p:animEffect transition="in" filter="fade">
                                      <p:cBhvr>
                                        <p:cTn id="12" dur="2000"/>
                                        <p:tgtEl>
                                          <p:spTgt spid="68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Ptr. Daniel White\Desktop\Bible pictures\Satan-Devil and demons\Dragon Beast &amp; False Prophet.jpg"/>
          <p:cNvPicPr>
            <a:picLocks noChangeAspect="1" noChangeArrowheads="1"/>
          </p:cNvPicPr>
          <p:nvPr/>
        </p:nvPicPr>
        <p:blipFill>
          <a:blip r:embed="rId3" cstate="print"/>
          <a:srcRect/>
          <a:stretch>
            <a:fillRect/>
          </a:stretch>
        </p:blipFill>
        <p:spPr bwMode="auto">
          <a:xfrm>
            <a:off x="0" y="0"/>
            <a:ext cx="9144000" cy="6987463"/>
          </a:xfrm>
          <a:prstGeom prst="rect">
            <a:avLst/>
          </a:prstGeom>
          <a:noFill/>
        </p:spPr>
      </p:pic>
      <p:pic>
        <p:nvPicPr>
          <p:cNvPr id="9218" name="Picture 2" descr="http://www.endtime.com/wp-content/uploads/antichrist2-300x24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0246" y="1011453"/>
            <a:ext cx="3162300" cy="262471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922800"/>
            <a:ext cx="2577981" cy="2712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537870"/>
            <a:ext cx="2857500" cy="357187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5"/>
          <p:cNvSpPr txBox="1">
            <a:spLocks/>
          </p:cNvSpPr>
          <p:nvPr/>
        </p:nvSpPr>
        <p:spPr>
          <a:xfrm>
            <a:off x="4343400" y="274638"/>
            <a:ext cx="48006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1" u="none" strike="noStrike" kern="1200" cap="none" spc="0" normalizeH="0" baseline="0" noProof="0" dirty="0" smtClean="0">
                <a:ln>
                  <a:noFill/>
                </a:ln>
                <a:solidFill>
                  <a:schemeClr val="tx1"/>
                </a:solidFill>
                <a:effectLst>
                  <a:glow rad="101600">
                    <a:schemeClr val="bg1">
                      <a:alpha val="60000"/>
                    </a:schemeClr>
                  </a:glow>
                </a:effectLst>
                <a:uLnTx/>
                <a:uFillTx/>
                <a:latin typeface="+mj-lt"/>
                <a:ea typeface="+mj-ea"/>
                <a:cs typeface="+mj-cs"/>
              </a:rPr>
              <a:t>Revelation 16:12-14</a:t>
            </a:r>
            <a:endParaRPr kumimoji="0" lang="en-US" sz="4400" b="0" i="1" u="none" strike="noStrike" kern="1200" cap="none" spc="0" normalizeH="0" baseline="0" noProof="0" dirty="0">
              <a:ln>
                <a:noFill/>
              </a:ln>
              <a:solidFill>
                <a:schemeClr val="tx1"/>
              </a:solidFill>
              <a:effectLst>
                <a:glow rad="101600">
                  <a:schemeClr val="bg1">
                    <a:alpha val="60000"/>
                  </a:schemeClr>
                </a:glow>
              </a:effectLst>
              <a:uLnTx/>
              <a:uFillTx/>
              <a:latin typeface="+mj-lt"/>
              <a:ea typeface="+mj-ea"/>
              <a:cs typeface="+mj-cs"/>
            </a:endParaRPr>
          </a:p>
        </p:txBody>
      </p:sp>
    </p:spTree>
    <p:extLst>
      <p:ext uri="{BB962C8B-B14F-4D97-AF65-F5344CB8AC3E}">
        <p14:creationId xmlns:p14="http://schemas.microsoft.com/office/powerpoint/2010/main" val="136905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fade">
                                      <p:cBhvr>
                                        <p:cTn id="7" dur="500"/>
                                        <p:tgtEl>
                                          <p:spTgt spid="92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500"/>
                                        <p:tgtEl>
                                          <p:spTgt spid="92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19"/>
                                        </p:tgtEl>
                                        <p:attrNameLst>
                                          <p:attrName>style.visibility</p:attrName>
                                        </p:attrNameLst>
                                      </p:cBhvr>
                                      <p:to>
                                        <p:strVal val="visible"/>
                                      </p:to>
                                    </p:set>
                                    <p:animEffect transition="in" filter="fade">
                                      <p:cBhvr>
                                        <p:cTn id="17"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6858000"/>
          </a:xfrm>
        </p:spPr>
        <p:txBody>
          <a:bodyPr>
            <a:normAutofit/>
          </a:bodyPr>
          <a:lstStyle/>
          <a:p>
            <a:r>
              <a:rPr lang="en-US" i="1" dirty="0" smtClean="0"/>
              <a:t>“And I saw three unclean spirits like frogs come out of the mouth of the dragon, and out of the mouth of the beast, and out of the mouth of the false prophet. For they are the spirits of devils, working miracles, which go forth unto the kings of the earth and of the whole world, to gather them to the battle of that great day of God Almighty.”</a:t>
            </a:r>
            <a:endParaRPr lang="en-US" i="1" dirty="0"/>
          </a:p>
        </p:txBody>
      </p:sp>
    </p:spTree>
    <p:extLst>
      <p:ext uri="{BB962C8B-B14F-4D97-AF65-F5344CB8AC3E}">
        <p14:creationId xmlns:p14="http://schemas.microsoft.com/office/powerpoint/2010/main" val="390459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Ptr. Daniel White\Pictures\Prophecy pictures\Dan Whites\First Horseman.jpg"/>
          <p:cNvPicPr>
            <a:picLocks noChangeAspect="1" noChangeArrowheads="1"/>
          </p:cNvPicPr>
          <p:nvPr/>
        </p:nvPicPr>
        <p:blipFill>
          <a:blip r:embed="rId3" cstate="print"/>
          <a:srcRect/>
          <a:stretch>
            <a:fillRect/>
          </a:stretch>
        </p:blipFill>
        <p:spPr bwMode="auto">
          <a:xfrm>
            <a:off x="1600200" y="-228600"/>
            <a:ext cx="6553200" cy="7833601"/>
          </a:xfrm>
          <a:prstGeom prst="rect">
            <a:avLst/>
          </a:prstGeom>
          <a:noFill/>
        </p:spPr>
      </p:pic>
      <p:sp>
        <p:nvSpPr>
          <p:cNvPr id="4" name="Subtitle 3"/>
          <p:cNvSpPr>
            <a:spLocks noGrp="1"/>
          </p:cNvSpPr>
          <p:nvPr>
            <p:ph type="subTitle" idx="1"/>
          </p:nvPr>
        </p:nvSpPr>
        <p:spPr>
          <a:xfrm>
            <a:off x="1981200" y="1219200"/>
            <a:ext cx="5715000" cy="5334000"/>
          </a:xfrm>
        </p:spPr>
        <p:txBody>
          <a:bodyPr>
            <a:noAutofit/>
          </a:bodyPr>
          <a:lstStyle/>
          <a:p>
            <a:r>
              <a:rPr lang="en-US" sz="3600" b="1" i="1" dirty="0" smtClean="0">
                <a:solidFill>
                  <a:schemeClr val="bg1"/>
                </a:solidFill>
                <a:effectLst>
                  <a:glow rad="101600">
                    <a:schemeClr val="tx1">
                      <a:alpha val="60000"/>
                    </a:schemeClr>
                  </a:glow>
                </a:effectLst>
              </a:rPr>
              <a:t>“And I saw, and behold a white horse: and he that sat on him had a bow; and a crown was given unto him: and he went forth      conquering; and to conquer.” </a:t>
            </a:r>
          </a:p>
          <a:p>
            <a:r>
              <a:rPr lang="en-US" sz="3600" b="1" i="1" dirty="0" smtClean="0">
                <a:solidFill>
                  <a:schemeClr val="bg1"/>
                </a:solidFill>
                <a:effectLst>
                  <a:glow rad="101600">
                    <a:schemeClr val="tx1">
                      <a:alpha val="60000"/>
                    </a:schemeClr>
                  </a:glow>
                </a:effectLst>
              </a:rPr>
              <a:t>(Revelation 6:2)</a:t>
            </a:r>
          </a:p>
          <a:p>
            <a:endParaRPr lang="en-US" sz="3600"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347143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4">
                                            <p:txEl>
                                              <p:pRg st="0" end="0"/>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3" dur="10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4"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C:\Users\Ptr. Daniel White\Pictures\BACKGROUNDS\007_blue_dwarf.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8194" name="Picture 2" descr="C:\Users\Ptr. Daniel White\Pictures\Prophecy pictures\Dan Whites\prophecy_statue.jpg"/>
          <p:cNvPicPr>
            <a:picLocks noChangeAspect="1" noChangeArrowheads="1"/>
          </p:cNvPicPr>
          <p:nvPr/>
        </p:nvPicPr>
        <p:blipFill>
          <a:blip r:embed="rId4" cstate="print"/>
          <a:srcRect/>
          <a:stretch>
            <a:fillRect/>
          </a:stretch>
        </p:blipFill>
        <p:spPr bwMode="auto">
          <a:xfrm rot="21163544">
            <a:off x="287582" y="534495"/>
            <a:ext cx="4495801" cy="5366827"/>
          </a:xfrm>
          <a:prstGeom prst="rect">
            <a:avLst/>
          </a:prstGeom>
          <a:noFill/>
          <a:ln>
            <a:solidFill>
              <a:schemeClr val="tx1">
                <a:lumMod val="95000"/>
                <a:lumOff val="5000"/>
              </a:schemeClr>
            </a:solidFill>
          </a:ln>
        </p:spPr>
      </p:pic>
      <p:pic>
        <p:nvPicPr>
          <p:cNvPr id="6147" name="Picture 3" descr="C:\Users\Ptr. Daniel White\Pictures\Prophecy pictures\Dan Whites\scan0023.jpg"/>
          <p:cNvPicPr>
            <a:picLocks noChangeAspect="1" noChangeArrowheads="1"/>
          </p:cNvPicPr>
          <p:nvPr/>
        </p:nvPicPr>
        <p:blipFill>
          <a:blip r:embed="rId5" cstate="print"/>
          <a:srcRect/>
          <a:stretch>
            <a:fillRect/>
          </a:stretch>
        </p:blipFill>
        <p:spPr bwMode="auto">
          <a:xfrm rot="1823211">
            <a:off x="4998495" y="2958820"/>
            <a:ext cx="3079929" cy="3583755"/>
          </a:xfrm>
          <a:prstGeom prst="rect">
            <a:avLst/>
          </a:prstGeom>
          <a:noFill/>
          <a:ln>
            <a:solidFill>
              <a:schemeClr val="bg2">
                <a:lumMod val="10000"/>
              </a:schemeClr>
            </a:solidFill>
          </a:ln>
        </p:spPr>
      </p:pic>
      <p:pic>
        <p:nvPicPr>
          <p:cNvPr id="6149" name="Picture 5" descr="C:\Users\Ptr. Daniel White\Pictures\Prophecy pictures\Dan Whites\scan0025.jpg"/>
          <p:cNvPicPr>
            <a:picLocks noChangeAspect="1" noChangeArrowheads="1"/>
          </p:cNvPicPr>
          <p:nvPr/>
        </p:nvPicPr>
        <p:blipFill>
          <a:blip r:embed="rId6" cstate="print"/>
          <a:srcRect/>
          <a:stretch>
            <a:fillRect/>
          </a:stretch>
        </p:blipFill>
        <p:spPr bwMode="auto">
          <a:xfrm rot="585049">
            <a:off x="5848842" y="373571"/>
            <a:ext cx="2895600" cy="3904155"/>
          </a:xfrm>
          <a:prstGeom prst="rect">
            <a:avLst/>
          </a:prstGeom>
          <a:noFill/>
          <a:ln>
            <a:solidFill>
              <a:schemeClr val="tx1">
                <a:lumMod val="95000"/>
                <a:lumOff val="5000"/>
              </a:schemeClr>
            </a:solidFill>
          </a:ln>
        </p:spPr>
      </p:pic>
      <p:pic>
        <p:nvPicPr>
          <p:cNvPr id="4098" name="Picture 2" descr="C:\Users\Ptr. Daniel White\Desktop\Bible pictures\Daniel &amp; Bab Captvty\scan0010 (2).jpg"/>
          <p:cNvPicPr>
            <a:picLocks noChangeAspect="1" noChangeArrowheads="1"/>
          </p:cNvPicPr>
          <p:nvPr/>
        </p:nvPicPr>
        <p:blipFill>
          <a:blip r:embed="rId7" cstate="print">
            <a:lum bright="-10000" contrast="20000"/>
          </a:blip>
          <a:srcRect/>
          <a:stretch>
            <a:fillRect/>
          </a:stretch>
        </p:blipFill>
        <p:spPr bwMode="auto">
          <a:xfrm rot="21175438" flipH="1">
            <a:off x="968425" y="3743600"/>
            <a:ext cx="2774749" cy="2285835"/>
          </a:xfrm>
          <a:prstGeom prst="rect">
            <a:avLst/>
          </a:prstGeom>
          <a:ln>
            <a:noFill/>
          </a:ln>
          <a:effectLst>
            <a:softEdge rad="112500"/>
          </a:effectLst>
        </p:spPr>
      </p:pic>
      <p:pic>
        <p:nvPicPr>
          <p:cNvPr id="7" name="Picture 2" descr="C:\Users\Ptr. Daniel White\Desktop\Nation bow before beast.jpg"/>
          <p:cNvPicPr>
            <a:picLocks noChangeAspect="1" noChangeArrowheads="1"/>
          </p:cNvPicPr>
          <p:nvPr/>
        </p:nvPicPr>
        <p:blipFill>
          <a:blip r:embed="rId8" cstate="print"/>
          <a:srcRect t="32222" r="3750"/>
          <a:stretch>
            <a:fillRect/>
          </a:stretch>
        </p:blipFill>
        <p:spPr bwMode="auto">
          <a:xfrm rot="21153535">
            <a:off x="224365" y="467466"/>
            <a:ext cx="4386244" cy="3891994"/>
          </a:xfrm>
          <a:prstGeom prst="rect">
            <a:avLst/>
          </a:prstGeom>
          <a:ln>
            <a:noFill/>
          </a:ln>
          <a:effectLst>
            <a:softEdge rad="112500"/>
          </a:effectLst>
        </p:spPr>
      </p:pic>
      <p:pic>
        <p:nvPicPr>
          <p:cNvPr id="2050" name="Picture 2" descr="C:\Users\Dan White\Pictures\Bible pictures\Prophecy pictures\prophecy pictures\rapture and second coming\jesus_return3 (2).jpg"/>
          <p:cNvPicPr>
            <a:picLocks noChangeAspect="1" noChangeArrowheads="1"/>
          </p:cNvPicPr>
          <p:nvPr/>
        </p:nvPicPr>
        <p:blipFill>
          <a:blip r:embed="rId9" cstate="print"/>
          <a:srcRect/>
          <a:stretch>
            <a:fillRect/>
          </a:stretch>
        </p:blipFill>
        <p:spPr bwMode="auto">
          <a:xfrm>
            <a:off x="1397000" y="1536700"/>
            <a:ext cx="6350000" cy="3784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24136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p:cTn id="7" dur="500" fill="hold"/>
                                        <p:tgtEl>
                                          <p:spTgt spid="6147"/>
                                        </p:tgtEl>
                                        <p:attrNameLst>
                                          <p:attrName>ppt_w</p:attrName>
                                        </p:attrNameLst>
                                      </p:cBhvr>
                                      <p:tavLst>
                                        <p:tav tm="0">
                                          <p:val>
                                            <p:fltVal val="0"/>
                                          </p:val>
                                        </p:tav>
                                        <p:tav tm="100000">
                                          <p:val>
                                            <p:strVal val="#ppt_w"/>
                                          </p:val>
                                        </p:tav>
                                      </p:tavLst>
                                    </p:anim>
                                    <p:anim calcmode="lin" valueType="num">
                                      <p:cBhvr>
                                        <p:cTn id="8" dur="500" fill="hold"/>
                                        <p:tgtEl>
                                          <p:spTgt spid="6147"/>
                                        </p:tgtEl>
                                        <p:attrNameLst>
                                          <p:attrName>ppt_h</p:attrName>
                                        </p:attrNameLst>
                                      </p:cBhvr>
                                      <p:tavLst>
                                        <p:tav tm="0">
                                          <p:val>
                                            <p:fltVal val="0"/>
                                          </p:val>
                                        </p:tav>
                                        <p:tav tm="100000">
                                          <p:val>
                                            <p:strVal val="#ppt_h"/>
                                          </p:val>
                                        </p:tav>
                                      </p:tavLst>
                                    </p:anim>
                                    <p:animEffect transition="in" filter="fade">
                                      <p:cBhvr>
                                        <p:cTn id="9" dur="500"/>
                                        <p:tgtEl>
                                          <p:spTgt spid="614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8194"/>
                                        </p:tgtEl>
                                        <p:attrNameLst>
                                          <p:attrName>style.visibility</p:attrName>
                                        </p:attrNameLst>
                                      </p:cBhvr>
                                      <p:to>
                                        <p:strVal val="visible"/>
                                      </p:to>
                                    </p:set>
                                    <p:anim calcmode="lin" valueType="num">
                                      <p:cBhvr>
                                        <p:cTn id="14" dur="500" fill="hold"/>
                                        <p:tgtEl>
                                          <p:spTgt spid="8194"/>
                                        </p:tgtEl>
                                        <p:attrNameLst>
                                          <p:attrName>ppt_w</p:attrName>
                                        </p:attrNameLst>
                                      </p:cBhvr>
                                      <p:tavLst>
                                        <p:tav tm="0">
                                          <p:val>
                                            <p:fltVal val="0"/>
                                          </p:val>
                                        </p:tav>
                                        <p:tav tm="100000">
                                          <p:val>
                                            <p:strVal val="#ppt_w"/>
                                          </p:val>
                                        </p:tav>
                                      </p:tavLst>
                                    </p:anim>
                                    <p:anim calcmode="lin" valueType="num">
                                      <p:cBhvr>
                                        <p:cTn id="15" dur="500" fill="hold"/>
                                        <p:tgtEl>
                                          <p:spTgt spid="8194"/>
                                        </p:tgtEl>
                                        <p:attrNameLst>
                                          <p:attrName>ppt_h</p:attrName>
                                        </p:attrNameLst>
                                      </p:cBhvr>
                                      <p:tavLst>
                                        <p:tav tm="0">
                                          <p:val>
                                            <p:fltVal val="0"/>
                                          </p:val>
                                        </p:tav>
                                        <p:tav tm="100000">
                                          <p:val>
                                            <p:strVal val="#ppt_h"/>
                                          </p:val>
                                        </p:tav>
                                      </p:tavLst>
                                    </p:anim>
                                    <p:animEffect transition="in" filter="fade">
                                      <p:cBhvr>
                                        <p:cTn id="16" dur="500"/>
                                        <p:tgtEl>
                                          <p:spTgt spid="819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fade">
                                      <p:cBhvr>
                                        <p:cTn id="21" dur="2000"/>
                                        <p:tgtEl>
                                          <p:spTgt spid="409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6149"/>
                                        </p:tgtEl>
                                        <p:attrNameLst>
                                          <p:attrName>style.visibility</p:attrName>
                                        </p:attrNameLst>
                                      </p:cBhvr>
                                      <p:to>
                                        <p:strVal val="visible"/>
                                      </p:to>
                                    </p:set>
                                    <p:anim calcmode="lin" valueType="num">
                                      <p:cBhvr>
                                        <p:cTn id="31" dur="500" fill="hold"/>
                                        <p:tgtEl>
                                          <p:spTgt spid="6149"/>
                                        </p:tgtEl>
                                        <p:attrNameLst>
                                          <p:attrName>ppt_w</p:attrName>
                                        </p:attrNameLst>
                                      </p:cBhvr>
                                      <p:tavLst>
                                        <p:tav tm="0">
                                          <p:val>
                                            <p:fltVal val="0"/>
                                          </p:val>
                                        </p:tav>
                                        <p:tav tm="100000">
                                          <p:val>
                                            <p:strVal val="#ppt_w"/>
                                          </p:val>
                                        </p:tav>
                                      </p:tavLst>
                                    </p:anim>
                                    <p:anim calcmode="lin" valueType="num">
                                      <p:cBhvr>
                                        <p:cTn id="32" dur="500" fill="hold"/>
                                        <p:tgtEl>
                                          <p:spTgt spid="6149"/>
                                        </p:tgtEl>
                                        <p:attrNameLst>
                                          <p:attrName>ppt_h</p:attrName>
                                        </p:attrNameLst>
                                      </p:cBhvr>
                                      <p:tavLst>
                                        <p:tav tm="0">
                                          <p:val>
                                            <p:fltVal val="0"/>
                                          </p:val>
                                        </p:tav>
                                        <p:tav tm="100000">
                                          <p:val>
                                            <p:strVal val="#ppt_h"/>
                                          </p:val>
                                        </p:tav>
                                      </p:tavLst>
                                    </p:anim>
                                    <p:animEffect transition="in" filter="fade">
                                      <p:cBhvr>
                                        <p:cTn id="33" dur="500"/>
                                        <p:tgtEl>
                                          <p:spTgt spid="614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nodeType="clickEffect">
                                  <p:stCondLst>
                                    <p:cond delay="0"/>
                                  </p:stCondLst>
                                  <p:childTnLst>
                                    <p:set>
                                      <p:cBhvr>
                                        <p:cTn id="37" dur="1" fill="hold">
                                          <p:stCondLst>
                                            <p:cond delay="0"/>
                                          </p:stCondLst>
                                        </p:cTn>
                                        <p:tgtEl>
                                          <p:spTgt spid="2050"/>
                                        </p:tgtEl>
                                        <p:attrNameLst>
                                          <p:attrName>style.visibility</p:attrName>
                                        </p:attrNameLst>
                                      </p:cBhvr>
                                      <p:to>
                                        <p:strVal val="visible"/>
                                      </p:to>
                                    </p:set>
                                    <p:anim calcmode="lin" valueType="num">
                                      <p:cBhvr>
                                        <p:cTn id="38" dur="1000" fill="hold"/>
                                        <p:tgtEl>
                                          <p:spTgt spid="2050"/>
                                        </p:tgtEl>
                                        <p:attrNameLst>
                                          <p:attrName>ppt_w</p:attrName>
                                        </p:attrNameLst>
                                      </p:cBhvr>
                                      <p:tavLst>
                                        <p:tav tm="0">
                                          <p:val>
                                            <p:fltVal val="0"/>
                                          </p:val>
                                        </p:tav>
                                        <p:tav tm="100000">
                                          <p:val>
                                            <p:strVal val="#ppt_w"/>
                                          </p:val>
                                        </p:tav>
                                      </p:tavLst>
                                    </p:anim>
                                    <p:anim calcmode="lin" valueType="num">
                                      <p:cBhvr>
                                        <p:cTn id="39" dur="1000" fill="hold"/>
                                        <p:tgtEl>
                                          <p:spTgt spid="2050"/>
                                        </p:tgtEl>
                                        <p:attrNameLst>
                                          <p:attrName>ppt_h</p:attrName>
                                        </p:attrNameLst>
                                      </p:cBhvr>
                                      <p:tavLst>
                                        <p:tav tm="0">
                                          <p:val>
                                            <p:fltVal val="0"/>
                                          </p:val>
                                        </p:tav>
                                        <p:tav tm="100000">
                                          <p:val>
                                            <p:strVal val="#ppt_h"/>
                                          </p:val>
                                        </p:tav>
                                      </p:tavLst>
                                    </p:anim>
                                    <p:animEffect transition="in" filter="fade">
                                      <p:cBhvr>
                                        <p:cTn id="40"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an White\Pictures\Bible pictures\Prophecy pictures\prophecy pictures\revelation\bowl judgments\AngelswvialsBBL99-128.psd.jpg"/>
          <p:cNvPicPr>
            <a:picLocks noChangeAspect="1" noChangeArrowheads="1"/>
          </p:cNvPicPr>
          <p:nvPr/>
        </p:nvPicPr>
        <p:blipFill>
          <a:blip r:embed="rId2" cstate="print"/>
          <a:srcRect/>
          <a:stretch>
            <a:fillRect/>
          </a:stretch>
        </p:blipFill>
        <p:spPr bwMode="auto">
          <a:xfrm>
            <a:off x="533400" y="0"/>
            <a:ext cx="8180387" cy="6740525"/>
          </a:xfrm>
          <a:prstGeom prst="rect">
            <a:avLst/>
          </a:prstGeom>
          <a:ln>
            <a:noFill/>
          </a:ln>
          <a:effectLst>
            <a:softEdge rad="112500"/>
          </a:effec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849508"/>
            <a:ext cx="5791200" cy="4351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4507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219200"/>
          </a:xfrm>
        </p:spPr>
        <p:txBody>
          <a:bodyPr>
            <a:normAutofit/>
          </a:bodyPr>
          <a:lstStyle/>
          <a:p>
            <a:r>
              <a:rPr lang="en-US" sz="5400" i="1" dirty="0" smtClean="0">
                <a:effectLst>
                  <a:glow rad="228600">
                    <a:schemeClr val="accent6">
                      <a:satMod val="175000"/>
                      <a:alpha val="40000"/>
                    </a:schemeClr>
                  </a:glow>
                </a:effectLst>
              </a:rPr>
              <a:t>Revelation 19:11-21</a:t>
            </a:r>
            <a:endParaRPr lang="en-US" sz="5400" i="1" dirty="0">
              <a:effectLst>
                <a:glow rad="228600">
                  <a:schemeClr val="accent6">
                    <a:satMod val="175000"/>
                    <a:alpha val="40000"/>
                  </a:schemeClr>
                </a:glow>
              </a:effectLst>
            </a:endParaRPr>
          </a:p>
        </p:txBody>
      </p:sp>
      <p:pic>
        <p:nvPicPr>
          <p:cNvPr id="5122" name="Picture 2" descr="C:\Users\Ptr. Daniel White\Desktop\final battle.jpg"/>
          <p:cNvPicPr>
            <a:picLocks noChangeAspect="1" noChangeArrowheads="1"/>
          </p:cNvPicPr>
          <p:nvPr/>
        </p:nvPicPr>
        <p:blipFill>
          <a:blip r:embed="rId3" cstate="print"/>
          <a:srcRect/>
          <a:stretch>
            <a:fillRect/>
          </a:stretch>
        </p:blipFill>
        <p:spPr bwMode="auto">
          <a:xfrm>
            <a:off x="1524000" y="1143000"/>
            <a:ext cx="6350000" cy="5473700"/>
          </a:xfrm>
          <a:prstGeom prst="rect">
            <a:avLst/>
          </a:prstGeom>
          <a:noFill/>
        </p:spPr>
      </p:pic>
      <p:pic>
        <p:nvPicPr>
          <p:cNvPr id="5123" name="Picture 3" descr="C:\Users\Ptr. Daniel White\Desktop\Bible pictures\Prophecy pictures\prophecy pictures\rapture and second coming\1 Dad's Pix (19).jpg"/>
          <p:cNvPicPr>
            <a:picLocks noChangeAspect="1" noChangeArrowheads="1"/>
          </p:cNvPicPr>
          <p:nvPr/>
        </p:nvPicPr>
        <p:blipFill>
          <a:blip r:embed="rId4" cstate="print"/>
          <a:srcRect r="2183" b="30667"/>
          <a:stretch>
            <a:fillRect/>
          </a:stretch>
        </p:blipFill>
        <p:spPr bwMode="auto">
          <a:xfrm>
            <a:off x="2743200" y="1600200"/>
            <a:ext cx="2133600" cy="1981200"/>
          </a:xfrm>
          <a:prstGeom prst="ellipse">
            <a:avLst/>
          </a:prstGeom>
          <a:ln>
            <a:noFill/>
          </a:ln>
          <a:effectLst>
            <a:softEdge rad="112500"/>
          </a:effectLst>
        </p:spPr>
      </p:pic>
    </p:spTree>
    <p:extLst>
      <p:ext uri="{BB962C8B-B14F-4D97-AF65-F5344CB8AC3E}">
        <p14:creationId xmlns:p14="http://schemas.microsoft.com/office/powerpoint/2010/main" val="403798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Ptr. Daniel White\Desktop\Bible pictures\angels\scan0163.jpg"/>
          <p:cNvPicPr>
            <a:picLocks noChangeAspect="1" noChangeArrowheads="1"/>
          </p:cNvPicPr>
          <p:nvPr/>
        </p:nvPicPr>
        <p:blipFill>
          <a:blip r:embed="rId3" cstate="print">
            <a:lum bright="-10000"/>
          </a:blip>
          <a:srcRect/>
          <a:stretch>
            <a:fillRect/>
          </a:stretch>
        </p:blipFill>
        <p:spPr bwMode="auto">
          <a:xfrm>
            <a:off x="0" y="-89772"/>
            <a:ext cx="9144000" cy="6947772"/>
          </a:xfrm>
          <a:prstGeom prst="rect">
            <a:avLst/>
          </a:prstGeom>
          <a:noFill/>
        </p:spPr>
      </p:pic>
      <p:pic>
        <p:nvPicPr>
          <p:cNvPr id="3" name="Picture 5" descr="C:\Users\Ptr. Daniel White\Desktop\Bible pictures\Prophecy pictures\prophecy pictures\rapture and second coming\jesus_return.jpg"/>
          <p:cNvPicPr>
            <a:picLocks noChangeAspect="1" noChangeArrowheads="1"/>
          </p:cNvPicPr>
          <p:nvPr/>
        </p:nvPicPr>
        <p:blipFill>
          <a:blip r:embed="rId4" cstate="print"/>
          <a:srcRect l="52620" t="3452" r="-311" b="29167"/>
          <a:stretch>
            <a:fillRect/>
          </a:stretch>
        </p:blipFill>
        <p:spPr bwMode="auto">
          <a:xfrm>
            <a:off x="4733557" y="0"/>
            <a:ext cx="4410444" cy="3048000"/>
          </a:xfrm>
          <a:prstGeom prst="ellipse">
            <a:avLst/>
          </a:prstGeom>
          <a:ln>
            <a:noFill/>
          </a:ln>
          <a:effectLst>
            <a:softEdge rad="112500"/>
          </a:effectLst>
        </p:spPr>
      </p:pic>
      <p:sp>
        <p:nvSpPr>
          <p:cNvPr id="4" name="Title 3"/>
          <p:cNvSpPr>
            <a:spLocks noGrp="1"/>
          </p:cNvSpPr>
          <p:nvPr>
            <p:ph type="title"/>
          </p:nvPr>
        </p:nvSpPr>
        <p:spPr>
          <a:xfrm>
            <a:off x="457200" y="457200"/>
            <a:ext cx="8229600" cy="5715000"/>
          </a:xfrm>
        </p:spPr>
        <p:txBody>
          <a:bodyPr>
            <a:normAutofit fontScale="90000"/>
          </a:bodyPr>
          <a:lstStyle/>
          <a:p>
            <a:r>
              <a:rPr lang="en-US" b="1" i="1" dirty="0" smtClean="0">
                <a:solidFill>
                  <a:schemeClr val="bg1"/>
                </a:solidFill>
                <a:effectLst>
                  <a:glow rad="101600">
                    <a:srgbClr val="FFFF00">
                      <a:alpha val="60000"/>
                    </a:srgbClr>
                  </a:glow>
                </a:effectLst>
              </a:rPr>
              <a:t>“The kings of the earth set themselves, and the rulers take counsel together, against the LORD, and against his anointed, saying,</a:t>
            </a:r>
            <a:br>
              <a:rPr lang="en-US" b="1" i="1" dirty="0" smtClean="0">
                <a:solidFill>
                  <a:schemeClr val="bg1"/>
                </a:solidFill>
                <a:effectLst>
                  <a:glow rad="101600">
                    <a:srgbClr val="FFFF00">
                      <a:alpha val="60000"/>
                    </a:srgbClr>
                  </a:glow>
                </a:effectLst>
              </a:rPr>
            </a:br>
            <a:r>
              <a:rPr lang="en-US" b="1" i="1" dirty="0" smtClean="0">
                <a:solidFill>
                  <a:schemeClr val="bg1"/>
                </a:solidFill>
                <a:effectLst>
                  <a:glow rad="101600">
                    <a:srgbClr val="FFFF00">
                      <a:alpha val="60000"/>
                    </a:srgbClr>
                  </a:glow>
                </a:effectLst>
              </a:rPr>
              <a:t> Let us break their bands asunder, and cast away their cords from us. He that </a:t>
            </a:r>
            <a:r>
              <a:rPr lang="en-US" b="1" i="1" dirty="0" err="1" smtClean="0">
                <a:solidFill>
                  <a:schemeClr val="bg1"/>
                </a:solidFill>
                <a:effectLst>
                  <a:glow rad="101600">
                    <a:srgbClr val="FFFF00">
                      <a:alpha val="60000"/>
                    </a:srgbClr>
                  </a:glow>
                </a:effectLst>
              </a:rPr>
              <a:t>sitteth</a:t>
            </a:r>
            <a:r>
              <a:rPr lang="en-US" b="1" i="1" dirty="0" smtClean="0">
                <a:solidFill>
                  <a:schemeClr val="bg1"/>
                </a:solidFill>
                <a:effectLst>
                  <a:glow rad="101600">
                    <a:srgbClr val="FFFF00">
                      <a:alpha val="60000"/>
                    </a:srgbClr>
                  </a:glow>
                </a:effectLst>
              </a:rPr>
              <a:t> in the heavens shall laugh: the Lord shall have them in derision. Then shall he speak unto them in his wrath, and vex them in his sore displeasure.” (Psalms 2:2-5)</a:t>
            </a:r>
            <a:endParaRPr lang="en-US" b="1" i="1" dirty="0">
              <a:solidFill>
                <a:schemeClr val="bg1"/>
              </a:solidFill>
              <a:effectLst>
                <a:glow rad="101600">
                  <a:srgbClr val="FFFF00">
                    <a:alpha val="60000"/>
                  </a:srgbClr>
                </a:glow>
              </a:effectLst>
            </a:endParaRPr>
          </a:p>
        </p:txBody>
      </p:sp>
    </p:spTree>
    <p:extLst>
      <p:ext uri="{BB962C8B-B14F-4D97-AF65-F5344CB8AC3E}">
        <p14:creationId xmlns:p14="http://schemas.microsoft.com/office/powerpoint/2010/main" val="19545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C:\Users\Ptr. Daniel White\Desktop\Bible pictures\war\Military-Tank-28966.jpg"/>
          <p:cNvPicPr>
            <a:picLocks noChangeAspect="1" noChangeArrowheads="1"/>
          </p:cNvPicPr>
          <p:nvPr/>
        </p:nvPicPr>
        <p:blipFill>
          <a:blip r:embed="rId3" cstate="print"/>
          <a:srcRect/>
          <a:stretch>
            <a:fillRect/>
          </a:stretch>
        </p:blipFill>
        <p:spPr bwMode="auto">
          <a:xfrm>
            <a:off x="3657600" y="0"/>
            <a:ext cx="2580917" cy="1935163"/>
          </a:xfrm>
          <a:prstGeom prst="rect">
            <a:avLst/>
          </a:prstGeom>
          <a:noFill/>
        </p:spPr>
      </p:pic>
      <p:pic>
        <p:nvPicPr>
          <p:cNvPr id="4098" name="Picture 2" descr="C:\Users\Ptr. Daniel White\Desktop\Bible pictures\war\030321_war_07.jpg"/>
          <p:cNvPicPr>
            <a:picLocks noChangeAspect="1" noChangeArrowheads="1"/>
          </p:cNvPicPr>
          <p:nvPr/>
        </p:nvPicPr>
        <p:blipFill>
          <a:blip r:embed="rId4" cstate="print"/>
          <a:srcRect l="6099" t="2413" r="5464" b="5873"/>
          <a:stretch>
            <a:fillRect/>
          </a:stretch>
        </p:blipFill>
        <p:spPr bwMode="auto">
          <a:xfrm>
            <a:off x="6629400" y="4343400"/>
            <a:ext cx="2514600" cy="2514600"/>
          </a:xfrm>
          <a:prstGeom prst="rect">
            <a:avLst/>
          </a:prstGeom>
          <a:noFill/>
        </p:spPr>
      </p:pic>
      <p:pic>
        <p:nvPicPr>
          <p:cNvPr id="4099" name="Picture 3" descr="C:\Users\Ptr. Daniel White\Desktop\Bible pictures\war\99311356_2y5Ay9Ii_IMG_1245.jpg"/>
          <p:cNvPicPr>
            <a:picLocks noChangeAspect="1" noChangeArrowheads="1"/>
          </p:cNvPicPr>
          <p:nvPr/>
        </p:nvPicPr>
        <p:blipFill>
          <a:blip r:embed="rId5" cstate="print"/>
          <a:srcRect/>
          <a:stretch>
            <a:fillRect/>
          </a:stretch>
        </p:blipFill>
        <p:spPr bwMode="auto">
          <a:xfrm flipH="1">
            <a:off x="6356006" y="2209800"/>
            <a:ext cx="2787994" cy="2438400"/>
          </a:xfrm>
          <a:prstGeom prst="rect">
            <a:avLst/>
          </a:prstGeom>
          <a:noFill/>
        </p:spPr>
      </p:pic>
      <p:pic>
        <p:nvPicPr>
          <p:cNvPr id="4100" name="Picture 4" descr="C:\Users\Ptr. Daniel White\Desktop\Bible pictures\war\249225949_9f31736e76.jpg"/>
          <p:cNvPicPr>
            <a:picLocks noChangeAspect="1" noChangeArrowheads="1"/>
          </p:cNvPicPr>
          <p:nvPr/>
        </p:nvPicPr>
        <p:blipFill>
          <a:blip r:embed="rId6" cstate="print"/>
          <a:srcRect/>
          <a:stretch>
            <a:fillRect/>
          </a:stretch>
        </p:blipFill>
        <p:spPr bwMode="auto">
          <a:xfrm flipH="1">
            <a:off x="6172200" y="0"/>
            <a:ext cx="2971800" cy="2306637"/>
          </a:xfrm>
          <a:prstGeom prst="rect">
            <a:avLst/>
          </a:prstGeom>
          <a:noFill/>
        </p:spPr>
      </p:pic>
      <p:pic>
        <p:nvPicPr>
          <p:cNvPr id="4101" name="Picture 5" descr="C:\Users\Ptr. Daniel White\Desktop\Bible pictures\war\capt.1048836063.iraq_us_war_xlr103.jpg"/>
          <p:cNvPicPr>
            <a:picLocks noChangeAspect="1" noChangeArrowheads="1"/>
          </p:cNvPicPr>
          <p:nvPr/>
        </p:nvPicPr>
        <p:blipFill>
          <a:blip r:embed="rId7" cstate="print"/>
          <a:srcRect/>
          <a:stretch>
            <a:fillRect/>
          </a:stretch>
        </p:blipFill>
        <p:spPr bwMode="auto">
          <a:xfrm>
            <a:off x="3048000" y="4511783"/>
            <a:ext cx="3886200" cy="2346217"/>
          </a:xfrm>
          <a:prstGeom prst="rect">
            <a:avLst/>
          </a:prstGeom>
          <a:noFill/>
        </p:spPr>
      </p:pic>
      <p:pic>
        <p:nvPicPr>
          <p:cNvPr id="4102" name="Picture 6" descr="C:\Users\Ptr. Daniel White\Desktop\Bible pictures\war\IAF.jpg"/>
          <p:cNvPicPr>
            <a:picLocks noChangeAspect="1" noChangeArrowheads="1"/>
          </p:cNvPicPr>
          <p:nvPr/>
        </p:nvPicPr>
        <p:blipFill>
          <a:blip r:embed="rId8" cstate="print"/>
          <a:srcRect/>
          <a:stretch>
            <a:fillRect/>
          </a:stretch>
        </p:blipFill>
        <p:spPr bwMode="auto">
          <a:xfrm>
            <a:off x="1295400" y="0"/>
            <a:ext cx="2650332" cy="2209800"/>
          </a:xfrm>
          <a:prstGeom prst="rect">
            <a:avLst/>
          </a:prstGeom>
          <a:noFill/>
        </p:spPr>
      </p:pic>
      <p:pic>
        <p:nvPicPr>
          <p:cNvPr id="4103" name="Picture 7" descr="C:\Users\Ptr. Daniel White\Desktop\Bible pictures\war\israeliarmy2.jpg"/>
          <p:cNvPicPr>
            <a:picLocks noChangeAspect="1" noChangeArrowheads="1"/>
          </p:cNvPicPr>
          <p:nvPr/>
        </p:nvPicPr>
        <p:blipFill>
          <a:blip r:embed="rId9" cstate="print"/>
          <a:srcRect/>
          <a:stretch>
            <a:fillRect/>
          </a:stretch>
        </p:blipFill>
        <p:spPr bwMode="auto">
          <a:xfrm>
            <a:off x="0" y="4455979"/>
            <a:ext cx="3200400" cy="2402021"/>
          </a:xfrm>
          <a:prstGeom prst="rect">
            <a:avLst/>
          </a:prstGeom>
          <a:noFill/>
        </p:spPr>
      </p:pic>
      <p:pic>
        <p:nvPicPr>
          <p:cNvPr id="4104" name="Picture 8" descr="C:\Users\Ptr. Daniel White\Desktop\Bible pictures\war\Military-Naval-2814.jpg"/>
          <p:cNvPicPr>
            <a:picLocks noChangeAspect="1" noChangeArrowheads="1"/>
          </p:cNvPicPr>
          <p:nvPr/>
        </p:nvPicPr>
        <p:blipFill>
          <a:blip r:embed="rId10" cstate="print"/>
          <a:srcRect/>
          <a:stretch>
            <a:fillRect/>
          </a:stretch>
        </p:blipFill>
        <p:spPr bwMode="auto">
          <a:xfrm>
            <a:off x="0" y="1905000"/>
            <a:ext cx="3276599" cy="2667000"/>
          </a:xfrm>
          <a:prstGeom prst="rect">
            <a:avLst/>
          </a:prstGeom>
          <a:noFill/>
        </p:spPr>
      </p:pic>
      <p:pic>
        <p:nvPicPr>
          <p:cNvPr id="4105" name="Picture 9" descr="C:\Users\Ptr. Daniel White\Desktop\Bible pictures\war\Prophets, beast, and armies.jpg"/>
          <p:cNvPicPr>
            <a:picLocks noChangeAspect="1" noChangeArrowheads="1"/>
          </p:cNvPicPr>
          <p:nvPr/>
        </p:nvPicPr>
        <p:blipFill>
          <a:blip r:embed="rId11" cstate="print"/>
          <a:srcRect/>
          <a:stretch>
            <a:fillRect/>
          </a:stretch>
        </p:blipFill>
        <p:spPr bwMode="auto">
          <a:xfrm>
            <a:off x="0" y="0"/>
            <a:ext cx="2152650" cy="1953669"/>
          </a:xfrm>
          <a:prstGeom prst="rect">
            <a:avLst/>
          </a:prstGeom>
          <a:noFill/>
        </p:spPr>
      </p:pic>
      <p:pic>
        <p:nvPicPr>
          <p:cNvPr id="4106" name="Picture 10" descr="C:\Users\Ptr. Daniel White\Desktop\Bible pictures\war\soldiersfighting.jpg"/>
          <p:cNvPicPr>
            <a:picLocks noChangeAspect="1" noChangeArrowheads="1"/>
          </p:cNvPicPr>
          <p:nvPr/>
        </p:nvPicPr>
        <p:blipFill>
          <a:blip r:embed="rId12" cstate="print"/>
          <a:srcRect/>
          <a:stretch>
            <a:fillRect/>
          </a:stretch>
        </p:blipFill>
        <p:spPr bwMode="auto">
          <a:xfrm>
            <a:off x="6146066" y="0"/>
            <a:ext cx="2997934" cy="2286000"/>
          </a:xfrm>
          <a:prstGeom prst="rect">
            <a:avLst/>
          </a:prstGeom>
          <a:noFill/>
        </p:spPr>
      </p:pic>
      <p:pic>
        <p:nvPicPr>
          <p:cNvPr id="4109" name="Picture 13" descr="C:\Users\Ptr. Daniel White\Desktop\Bible pictures\war\Military-Aircraft-29687.jpg"/>
          <p:cNvPicPr>
            <a:picLocks noChangeAspect="1" noChangeArrowheads="1"/>
          </p:cNvPicPr>
          <p:nvPr/>
        </p:nvPicPr>
        <p:blipFill>
          <a:blip r:embed="rId13" cstate="print"/>
          <a:srcRect/>
          <a:stretch>
            <a:fillRect/>
          </a:stretch>
        </p:blipFill>
        <p:spPr bwMode="auto">
          <a:xfrm>
            <a:off x="2971800" y="1905000"/>
            <a:ext cx="3617913" cy="2713434"/>
          </a:xfrm>
          <a:prstGeom prst="rect">
            <a:avLst/>
          </a:prstGeom>
          <a:noFill/>
        </p:spPr>
      </p:pic>
      <p:pic>
        <p:nvPicPr>
          <p:cNvPr id="8196"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68317" y="1219200"/>
            <a:ext cx="4787696" cy="41957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1555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p:cTn id="7" dur="500" fill="hold"/>
                                        <p:tgtEl>
                                          <p:spTgt spid="8196"/>
                                        </p:tgtEl>
                                        <p:attrNameLst>
                                          <p:attrName>ppt_w</p:attrName>
                                        </p:attrNameLst>
                                      </p:cBhvr>
                                      <p:tavLst>
                                        <p:tav tm="0">
                                          <p:val>
                                            <p:fltVal val="0"/>
                                          </p:val>
                                        </p:tav>
                                        <p:tav tm="100000">
                                          <p:val>
                                            <p:strVal val="#ppt_w"/>
                                          </p:val>
                                        </p:tav>
                                      </p:tavLst>
                                    </p:anim>
                                    <p:anim calcmode="lin" valueType="num">
                                      <p:cBhvr>
                                        <p:cTn id="8" dur="500" fill="hold"/>
                                        <p:tgtEl>
                                          <p:spTgt spid="8196"/>
                                        </p:tgtEl>
                                        <p:attrNameLst>
                                          <p:attrName>ppt_h</p:attrName>
                                        </p:attrNameLst>
                                      </p:cBhvr>
                                      <p:tavLst>
                                        <p:tav tm="0">
                                          <p:val>
                                            <p:fltVal val="0"/>
                                          </p:val>
                                        </p:tav>
                                        <p:tav tm="100000">
                                          <p:val>
                                            <p:strVal val="#ppt_h"/>
                                          </p:val>
                                        </p:tav>
                                      </p:tavLst>
                                    </p:anim>
                                    <p:animEffect transition="in" filter="fade">
                                      <p:cBhvr>
                                        <p:cTn id="9"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0" y="274638"/>
            <a:ext cx="3962400" cy="6583362"/>
          </a:xfrm>
        </p:spPr>
        <p:txBody>
          <a:bodyPr>
            <a:normAutofit/>
          </a:bodyPr>
          <a:lstStyle/>
          <a:p>
            <a:r>
              <a:rPr lang="en-US" i="1" dirty="0" smtClean="0"/>
              <a:t>“Behold, I come as a thief. Blessed is he that </a:t>
            </a:r>
            <a:r>
              <a:rPr lang="en-US" i="1" dirty="0" err="1" smtClean="0"/>
              <a:t>watcheth</a:t>
            </a:r>
            <a:r>
              <a:rPr lang="en-US" i="1" dirty="0" smtClean="0"/>
              <a:t>, and keepeth his garments, lest he walk naked, and they see his shame.”</a:t>
            </a:r>
            <a:endParaRPr lang="en-US" i="1" dirty="0"/>
          </a:p>
        </p:txBody>
      </p:sp>
      <p:pic>
        <p:nvPicPr>
          <p:cNvPr id="3074" name="Picture 2" descr="C:\Users\Dan White\Pictures\Bible pictures\Prophecy pictures\prophecy pictures\rapture and second coming\Jesus_113 (2).jpg"/>
          <p:cNvPicPr>
            <a:picLocks noChangeAspect="1" noChangeArrowheads="1"/>
          </p:cNvPicPr>
          <p:nvPr/>
        </p:nvPicPr>
        <p:blipFill>
          <a:blip r:embed="rId2" cstate="print"/>
          <a:srcRect/>
          <a:stretch>
            <a:fillRect/>
          </a:stretch>
        </p:blipFill>
        <p:spPr bwMode="auto">
          <a:xfrm>
            <a:off x="0" y="72581"/>
            <a:ext cx="4724400" cy="6785419"/>
          </a:xfrm>
          <a:prstGeom prst="rect">
            <a:avLst/>
          </a:prstGeom>
          <a:ln>
            <a:noFill/>
          </a:ln>
          <a:effectLst>
            <a:softEdge rad="112500"/>
          </a:effectLst>
        </p:spPr>
      </p:pic>
    </p:spTree>
    <p:extLst>
      <p:ext uri="{BB962C8B-B14F-4D97-AF65-F5344CB8AC3E}">
        <p14:creationId xmlns:p14="http://schemas.microsoft.com/office/powerpoint/2010/main" val="992842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81598" y="274638"/>
            <a:ext cx="3886202" cy="6507162"/>
          </a:xfrm>
        </p:spPr>
        <p:txBody>
          <a:bodyPr>
            <a:normAutofit/>
          </a:bodyPr>
          <a:lstStyle/>
          <a:p>
            <a:r>
              <a:rPr lang="en-US" i="1" dirty="0" smtClean="0">
                <a:effectLst>
                  <a:glow rad="101600">
                    <a:schemeClr val="bg1">
                      <a:alpha val="60000"/>
                    </a:schemeClr>
                  </a:glow>
                </a:effectLst>
              </a:rPr>
              <a:t>“And he gathered them together into a place called in the Hebrew tongue Armageddon.”</a:t>
            </a:r>
            <a:endParaRPr lang="en-US" i="1" dirty="0">
              <a:effectLst>
                <a:glow rad="101600">
                  <a:schemeClr val="bg1">
                    <a:alpha val="60000"/>
                  </a:schemeClr>
                </a:glow>
              </a:effectLst>
            </a:endParaRPr>
          </a:p>
        </p:txBody>
      </p:sp>
      <p:pic>
        <p:nvPicPr>
          <p:cNvPr id="61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41" y="-117518"/>
            <a:ext cx="4935908" cy="7008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215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descr="C:\Users\Ptr. Daniel White\Desktop\Bible pictures\Prophecy pictures\prophecy pictures\rapture and second coming\901051412_dfddaf3860.jpg"/>
          <p:cNvPicPr>
            <a:picLocks noChangeAspect="1" noChangeArrowheads="1"/>
          </p:cNvPicPr>
          <p:nvPr/>
        </p:nvPicPr>
        <p:blipFill>
          <a:blip r:embed="rId3" cstate="print">
            <a:lum bright="-10000"/>
          </a:blip>
          <a:srcRect/>
          <a:stretch>
            <a:fillRect/>
          </a:stretch>
        </p:blipFill>
        <p:spPr bwMode="auto">
          <a:xfrm>
            <a:off x="1143000" y="762000"/>
            <a:ext cx="7264400" cy="5448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580" name="Picture 4" descr="C:\Users\Ptr. Daniel White\Desktop\Bible pictures\Prophecy pictures\prophecy pictures\rapture and second coming\14~.JPG"/>
          <p:cNvPicPr>
            <a:picLocks noChangeAspect="1" noChangeArrowheads="1"/>
          </p:cNvPicPr>
          <p:nvPr/>
        </p:nvPicPr>
        <p:blipFill>
          <a:blip r:embed="rId4" cstate="print"/>
          <a:srcRect/>
          <a:stretch>
            <a:fillRect/>
          </a:stretch>
        </p:blipFill>
        <p:spPr bwMode="auto">
          <a:xfrm>
            <a:off x="2057400" y="0"/>
            <a:ext cx="5338187" cy="6858000"/>
          </a:xfrm>
          <a:prstGeom prst="ellipse">
            <a:avLst/>
          </a:prstGeom>
          <a:ln>
            <a:noFill/>
          </a:ln>
          <a:effectLst>
            <a:softEdge rad="112500"/>
          </a:effectLst>
        </p:spPr>
      </p:pic>
      <p:pic>
        <p:nvPicPr>
          <p:cNvPr id="24581" name="Picture 5" descr="C:\Users\Ptr. Daniel White\Desktop\Bible pictures\Prophecy pictures\prophecy pictures\rapture and second coming\Battle_of_Armageddon_2_ls.jpg"/>
          <p:cNvPicPr>
            <a:picLocks noChangeAspect="1" noChangeArrowheads="1"/>
          </p:cNvPicPr>
          <p:nvPr/>
        </p:nvPicPr>
        <p:blipFill>
          <a:blip r:embed="rId5" cstate="print"/>
          <a:srcRect r="1863" b="10627"/>
          <a:stretch>
            <a:fillRect/>
          </a:stretch>
        </p:blipFill>
        <p:spPr bwMode="auto">
          <a:xfrm>
            <a:off x="55756" y="1295400"/>
            <a:ext cx="9088244" cy="4716684"/>
          </a:xfrm>
          <a:prstGeom prst="rect">
            <a:avLst/>
          </a:prstGeom>
          <a:ln>
            <a:noFill/>
          </a:ln>
          <a:effectLst>
            <a:softEdge rad="112500"/>
          </a:effectLst>
        </p:spPr>
      </p:pic>
      <p:pic>
        <p:nvPicPr>
          <p:cNvPr id="6" name="Picture 2" descr="C:\Users\Ptr. Daniel White\Desktop\Bible pictures\angels\CD081_e.jpg"/>
          <p:cNvPicPr>
            <a:picLocks noChangeAspect="1" noChangeArrowheads="1"/>
          </p:cNvPicPr>
          <p:nvPr/>
        </p:nvPicPr>
        <p:blipFill>
          <a:blip r:embed="rId6" cstate="print">
            <a:lum bright="-10000" contrast="40000"/>
          </a:blip>
          <a:srcRect/>
          <a:stretch>
            <a:fillRect/>
          </a:stretch>
        </p:blipFill>
        <p:spPr bwMode="auto">
          <a:xfrm>
            <a:off x="0" y="-38100"/>
            <a:ext cx="9144000" cy="6858000"/>
          </a:xfrm>
          <a:prstGeom prst="rect">
            <a:avLst/>
          </a:prstGeom>
          <a:noFill/>
        </p:spPr>
      </p:pic>
    </p:spTree>
    <p:extLst>
      <p:ext uri="{BB962C8B-B14F-4D97-AF65-F5344CB8AC3E}">
        <p14:creationId xmlns:p14="http://schemas.microsoft.com/office/powerpoint/2010/main" val="90694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nodeType="clickEffect">
                                  <p:stCondLst>
                                    <p:cond delay="0"/>
                                  </p:stCondLst>
                                  <p:childTnLst>
                                    <p:anim calcmode="lin" valueType="num">
                                      <p:cBhvr>
                                        <p:cTn id="6" dur="1000"/>
                                        <p:tgtEl>
                                          <p:spTgt spid="24579"/>
                                        </p:tgtEl>
                                        <p:attrNameLst>
                                          <p:attrName>ppt_w</p:attrName>
                                        </p:attrNameLst>
                                      </p:cBhvr>
                                      <p:tavLst>
                                        <p:tav tm="0">
                                          <p:val>
                                            <p:strVal val="ppt_w"/>
                                          </p:val>
                                        </p:tav>
                                        <p:tav tm="100000">
                                          <p:val>
                                            <p:fltVal val="0"/>
                                          </p:val>
                                        </p:tav>
                                      </p:tavLst>
                                    </p:anim>
                                    <p:anim calcmode="lin" valueType="num">
                                      <p:cBhvr>
                                        <p:cTn id="7" dur="1000"/>
                                        <p:tgtEl>
                                          <p:spTgt spid="24579"/>
                                        </p:tgtEl>
                                        <p:attrNameLst>
                                          <p:attrName>ppt_h</p:attrName>
                                        </p:attrNameLst>
                                      </p:cBhvr>
                                      <p:tavLst>
                                        <p:tav tm="0">
                                          <p:val>
                                            <p:strVal val="ppt_h"/>
                                          </p:val>
                                        </p:tav>
                                        <p:tav tm="100000">
                                          <p:val>
                                            <p:fltVal val="0"/>
                                          </p:val>
                                        </p:tav>
                                      </p:tavLst>
                                    </p:anim>
                                    <p:animEffect transition="out" filter="fade">
                                      <p:cBhvr>
                                        <p:cTn id="8" dur="1000"/>
                                        <p:tgtEl>
                                          <p:spTgt spid="24579"/>
                                        </p:tgtEl>
                                      </p:cBhvr>
                                    </p:animEffect>
                                    <p:set>
                                      <p:cBhvr>
                                        <p:cTn id="9" dur="1" fill="hold">
                                          <p:stCondLst>
                                            <p:cond delay="999"/>
                                          </p:stCondLst>
                                        </p:cTn>
                                        <p:tgtEl>
                                          <p:spTgt spid="2457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24580"/>
                                        </p:tgtEl>
                                        <p:attrNameLst>
                                          <p:attrName>style.visibility</p:attrName>
                                        </p:attrNameLst>
                                      </p:cBhvr>
                                      <p:to>
                                        <p:strVal val="visible"/>
                                      </p:to>
                                    </p:set>
                                    <p:anim calcmode="lin" valueType="num">
                                      <p:cBhvr>
                                        <p:cTn id="14" dur="1000" fill="hold"/>
                                        <p:tgtEl>
                                          <p:spTgt spid="24580"/>
                                        </p:tgtEl>
                                        <p:attrNameLst>
                                          <p:attrName>ppt_w</p:attrName>
                                        </p:attrNameLst>
                                      </p:cBhvr>
                                      <p:tavLst>
                                        <p:tav tm="0">
                                          <p:val>
                                            <p:fltVal val="0"/>
                                          </p:val>
                                        </p:tav>
                                        <p:tav tm="100000">
                                          <p:val>
                                            <p:strVal val="#ppt_w"/>
                                          </p:val>
                                        </p:tav>
                                      </p:tavLst>
                                    </p:anim>
                                    <p:anim calcmode="lin" valueType="num">
                                      <p:cBhvr>
                                        <p:cTn id="15" dur="1000" fill="hold"/>
                                        <p:tgtEl>
                                          <p:spTgt spid="24580"/>
                                        </p:tgtEl>
                                        <p:attrNameLst>
                                          <p:attrName>ppt_h</p:attrName>
                                        </p:attrNameLst>
                                      </p:cBhvr>
                                      <p:tavLst>
                                        <p:tav tm="0">
                                          <p:val>
                                            <p:fltVal val="0"/>
                                          </p:val>
                                        </p:tav>
                                        <p:tav tm="100000">
                                          <p:val>
                                            <p:strVal val="#ppt_h"/>
                                          </p:val>
                                        </p:tav>
                                      </p:tavLst>
                                    </p:anim>
                                    <p:animEffect transition="in" filter="fade">
                                      <p:cBhvr>
                                        <p:cTn id="16" dur="1000"/>
                                        <p:tgtEl>
                                          <p:spTgt spid="2458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0" fill="hold" nodeType="clickEffect">
                                  <p:stCondLst>
                                    <p:cond delay="0"/>
                                  </p:stCondLst>
                                  <p:childTnLst>
                                    <p:anim calcmode="lin" valueType="num">
                                      <p:cBhvr>
                                        <p:cTn id="20" dur="1000"/>
                                        <p:tgtEl>
                                          <p:spTgt spid="24580"/>
                                        </p:tgtEl>
                                        <p:attrNameLst>
                                          <p:attrName>ppt_w</p:attrName>
                                        </p:attrNameLst>
                                      </p:cBhvr>
                                      <p:tavLst>
                                        <p:tav tm="0">
                                          <p:val>
                                            <p:strVal val="ppt_w"/>
                                          </p:val>
                                        </p:tav>
                                        <p:tav tm="100000">
                                          <p:val>
                                            <p:fltVal val="0"/>
                                          </p:val>
                                        </p:tav>
                                      </p:tavLst>
                                    </p:anim>
                                    <p:anim calcmode="lin" valueType="num">
                                      <p:cBhvr>
                                        <p:cTn id="21" dur="1000"/>
                                        <p:tgtEl>
                                          <p:spTgt spid="24580"/>
                                        </p:tgtEl>
                                        <p:attrNameLst>
                                          <p:attrName>ppt_h</p:attrName>
                                        </p:attrNameLst>
                                      </p:cBhvr>
                                      <p:tavLst>
                                        <p:tav tm="0">
                                          <p:val>
                                            <p:strVal val="ppt_h"/>
                                          </p:val>
                                        </p:tav>
                                        <p:tav tm="100000">
                                          <p:val>
                                            <p:fltVal val="0"/>
                                          </p:val>
                                        </p:tav>
                                      </p:tavLst>
                                    </p:anim>
                                    <p:animEffect transition="out" filter="fade">
                                      <p:cBhvr>
                                        <p:cTn id="22" dur="1000"/>
                                        <p:tgtEl>
                                          <p:spTgt spid="24580"/>
                                        </p:tgtEl>
                                      </p:cBhvr>
                                    </p:animEffect>
                                    <p:set>
                                      <p:cBhvr>
                                        <p:cTn id="23" dur="1" fill="hold">
                                          <p:stCondLst>
                                            <p:cond delay="999"/>
                                          </p:stCondLst>
                                        </p:cTn>
                                        <p:tgtEl>
                                          <p:spTgt spid="2458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24581"/>
                                        </p:tgtEl>
                                        <p:attrNameLst>
                                          <p:attrName>style.visibility</p:attrName>
                                        </p:attrNameLst>
                                      </p:cBhvr>
                                      <p:to>
                                        <p:strVal val="visible"/>
                                      </p:to>
                                    </p:set>
                                    <p:anim calcmode="lin" valueType="num">
                                      <p:cBhvr>
                                        <p:cTn id="28" dur="1000" fill="hold"/>
                                        <p:tgtEl>
                                          <p:spTgt spid="24581"/>
                                        </p:tgtEl>
                                        <p:attrNameLst>
                                          <p:attrName>ppt_w</p:attrName>
                                        </p:attrNameLst>
                                      </p:cBhvr>
                                      <p:tavLst>
                                        <p:tav tm="0">
                                          <p:val>
                                            <p:fltVal val="0"/>
                                          </p:val>
                                        </p:tav>
                                        <p:tav tm="100000">
                                          <p:val>
                                            <p:strVal val="#ppt_w"/>
                                          </p:val>
                                        </p:tav>
                                      </p:tavLst>
                                    </p:anim>
                                    <p:anim calcmode="lin" valueType="num">
                                      <p:cBhvr>
                                        <p:cTn id="29" dur="1000" fill="hold"/>
                                        <p:tgtEl>
                                          <p:spTgt spid="24581"/>
                                        </p:tgtEl>
                                        <p:attrNameLst>
                                          <p:attrName>ppt_h</p:attrName>
                                        </p:attrNameLst>
                                      </p:cBhvr>
                                      <p:tavLst>
                                        <p:tav tm="0">
                                          <p:val>
                                            <p:fltVal val="0"/>
                                          </p:val>
                                        </p:tav>
                                        <p:tav tm="100000">
                                          <p:val>
                                            <p:strVal val="#ppt_h"/>
                                          </p:val>
                                        </p:tav>
                                      </p:tavLst>
                                    </p:anim>
                                    <p:animEffect transition="in" filter="fade">
                                      <p:cBhvr>
                                        <p:cTn id="30" dur="1000"/>
                                        <p:tgtEl>
                                          <p:spTgt spid="2458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1000" fill="hold"/>
                                        <p:tgtEl>
                                          <p:spTgt spid="6"/>
                                        </p:tgtEl>
                                        <p:attrNameLst>
                                          <p:attrName>ppt_w</p:attrName>
                                        </p:attrNameLst>
                                      </p:cBhvr>
                                      <p:tavLst>
                                        <p:tav tm="0">
                                          <p:val>
                                            <p:fltVal val="0"/>
                                          </p:val>
                                        </p:tav>
                                        <p:tav tm="100000">
                                          <p:val>
                                            <p:strVal val="#ppt_w"/>
                                          </p:val>
                                        </p:tav>
                                      </p:tavLst>
                                    </p:anim>
                                    <p:anim calcmode="lin" valueType="num">
                                      <p:cBhvr>
                                        <p:cTn id="36" dur="1000" fill="hold"/>
                                        <p:tgtEl>
                                          <p:spTgt spid="6"/>
                                        </p:tgtEl>
                                        <p:attrNameLst>
                                          <p:attrName>ppt_h</p:attrName>
                                        </p:attrNameLst>
                                      </p:cBhvr>
                                      <p:tavLst>
                                        <p:tav tm="0">
                                          <p:val>
                                            <p:fltVal val="0"/>
                                          </p:val>
                                        </p:tav>
                                        <p:tav tm="100000">
                                          <p:val>
                                            <p:strVal val="#ppt_h"/>
                                          </p:val>
                                        </p:tav>
                                      </p:tavLst>
                                    </p:anim>
                                    <p:animEffect transition="in" filter="fade">
                                      <p:cBhvr>
                                        <p:cTn id="3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26162"/>
          </a:xfrm>
        </p:spPr>
        <p:txBody>
          <a:bodyPr>
            <a:normAutofit/>
          </a:bodyPr>
          <a:lstStyle/>
          <a:p>
            <a:r>
              <a:rPr lang="en-US" sz="4800" i="1" dirty="0" smtClean="0"/>
              <a:t>“Thrust in thy sickle, and reap: for the time is come for thee to reap; for the harvest of the earth is ripe…And the angel thrust in his sickle into the earth, and gathered the vine of the earth, and cast it into the great winepress of the wrath of God.”</a:t>
            </a:r>
            <a:endParaRPr lang="en-US" sz="4800" i="1" dirty="0"/>
          </a:p>
        </p:txBody>
      </p:sp>
    </p:spTree>
    <p:extLst>
      <p:ext uri="{BB962C8B-B14F-4D97-AF65-F5344CB8AC3E}">
        <p14:creationId xmlns:p14="http://schemas.microsoft.com/office/powerpoint/2010/main" val="2288127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angels\Reaper.jpg"/>
          <p:cNvPicPr>
            <a:picLocks noChangeAspect="1" noChangeArrowheads="1"/>
          </p:cNvPicPr>
          <p:nvPr/>
        </p:nvPicPr>
        <p:blipFill>
          <a:blip r:embed="rId2" cstate="print"/>
          <a:srcRect r="1299" b="2597"/>
          <a:stretch>
            <a:fillRect/>
          </a:stretch>
        </p:blipFill>
        <p:spPr bwMode="auto">
          <a:xfrm>
            <a:off x="914400" y="15039"/>
            <a:ext cx="6934200" cy="6842961"/>
          </a:xfrm>
          <a:prstGeom prst="rect">
            <a:avLst/>
          </a:prstGeom>
          <a:ln>
            <a:noFill/>
          </a:ln>
          <a:effectLst>
            <a:softEdge rad="112500"/>
          </a:effectLst>
        </p:spPr>
      </p:pic>
      <p:pic>
        <p:nvPicPr>
          <p:cNvPr id="3" name="Picture 2"/>
          <p:cNvPicPr>
            <a:picLocks noChangeAspect="1" noChangeArrowheads="1"/>
          </p:cNvPicPr>
          <p:nvPr/>
        </p:nvPicPr>
        <p:blipFill>
          <a:blip r:embed="rId3" cstate="print"/>
          <a:srcRect/>
          <a:stretch>
            <a:fillRect/>
          </a:stretch>
        </p:blipFill>
        <p:spPr bwMode="auto">
          <a:xfrm>
            <a:off x="4419600" y="4191000"/>
            <a:ext cx="2717158" cy="2460032"/>
          </a:xfrm>
          <a:prstGeom prst="ellipse">
            <a:avLst/>
          </a:prstGeom>
          <a:ln>
            <a:noFill/>
          </a:ln>
          <a:effectLst>
            <a:softEdge rad="112500"/>
          </a:effectLst>
        </p:spPr>
      </p:pic>
    </p:spTree>
    <p:extLst>
      <p:ext uri="{BB962C8B-B14F-4D97-AF65-F5344CB8AC3E}">
        <p14:creationId xmlns:p14="http://schemas.microsoft.com/office/powerpoint/2010/main" val="1898024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2000" fill="hold"/>
                                        <p:tgtEl>
                                          <p:spTgt spid="3"/>
                                        </p:tgtEl>
                                        <p:attrNameLst>
                                          <p:attrName>ppt_w</p:attrName>
                                        </p:attrNameLst>
                                      </p:cBhvr>
                                      <p:tavLst>
                                        <p:tav tm="0">
                                          <p:val>
                                            <p:fltVal val="0"/>
                                          </p:val>
                                        </p:tav>
                                        <p:tav tm="100000">
                                          <p:val>
                                            <p:strVal val="#ppt_w"/>
                                          </p:val>
                                        </p:tav>
                                      </p:tavLst>
                                    </p:anim>
                                    <p:anim calcmode="lin" valueType="num">
                                      <p:cBhvr>
                                        <p:cTn id="13" dur="2000" fill="hold"/>
                                        <p:tgtEl>
                                          <p:spTgt spid="3"/>
                                        </p:tgtEl>
                                        <p:attrNameLst>
                                          <p:attrName>ppt_h</p:attrName>
                                        </p:attrNameLst>
                                      </p:cBhvr>
                                      <p:tavLst>
                                        <p:tav tm="0">
                                          <p:val>
                                            <p:fltVal val="0"/>
                                          </p:val>
                                        </p:tav>
                                        <p:tav tm="100000">
                                          <p:val>
                                            <p:strVal val="#ppt_h"/>
                                          </p:val>
                                        </p:tav>
                                      </p:tavLst>
                                    </p:anim>
                                    <p:animEffect transition="in" filter="fade">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media-cache-ak0.pinimg.com/736x/e6/83/ef/e683effa5433e516a4f1cc6a839526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78" y="0"/>
            <a:ext cx="9185778" cy="688933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6583362"/>
          </a:xfrm>
        </p:spPr>
        <p:txBody>
          <a:bodyPr>
            <a:normAutofit fontScale="90000"/>
          </a:bodyPr>
          <a:lstStyle/>
          <a:p>
            <a:r>
              <a:rPr lang="en-US" i="1" dirty="0" smtClean="0">
                <a:effectLst>
                  <a:glow rad="101600">
                    <a:schemeClr val="bg1">
                      <a:alpha val="60000"/>
                    </a:schemeClr>
                  </a:glow>
                </a:effectLst>
              </a:rPr>
              <a:t>“And his feet shall stand in that day upon the mount of Olives, which is before Jerusalem on the east, and the mount of Olives shall cleave in the midst thereof toward the east and toward the west, and there shall be a very great valley; and half of the mountain shall remove toward the north, and half of it toward the south.” (Zechariah 14:4) </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882824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228600"/>
            <a:ext cx="8610600" cy="6740307"/>
          </a:xfrm>
          <a:prstGeom prst="rect">
            <a:avLst/>
          </a:prstGeom>
        </p:spPr>
        <p:txBody>
          <a:bodyPr wrap="square">
            <a:spAutoFit/>
          </a:bodyPr>
          <a:lstStyle/>
          <a:p>
            <a:pPr algn="ctr"/>
            <a:r>
              <a:rPr lang="en-US" sz="5400" i="1" dirty="0" smtClean="0"/>
              <a:t>“And the winepress was trodden without the city, and blood came out of the winepress, even unto the horse bridles, by the space of a thousand and six hundred furlongs (184 miles).” (Revelation 14:20)</a:t>
            </a:r>
            <a:endParaRPr lang="en-US" sz="5400" i="1" dirty="0"/>
          </a:p>
        </p:txBody>
      </p:sp>
    </p:spTree>
    <p:extLst>
      <p:ext uri="{BB962C8B-B14F-4D97-AF65-F5344CB8AC3E}">
        <p14:creationId xmlns:p14="http://schemas.microsoft.com/office/powerpoint/2010/main" val="210974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descr="http://allnewspipeline.com/images/wog.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9429744" cy="69093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34411" y="304800"/>
            <a:ext cx="4975789" cy="1077218"/>
          </a:xfrm>
          <a:prstGeom prst="rect">
            <a:avLst/>
          </a:prstGeom>
        </p:spPr>
        <p:txBody>
          <a:bodyPr wrap="square">
            <a:spAutoFit/>
          </a:bodyPr>
          <a:lstStyle/>
          <a:p>
            <a:pPr algn="ctr"/>
            <a:r>
              <a:rPr lang="en-US" sz="3200" i="1" dirty="0" smtClean="0">
                <a:effectLst>
                  <a:glow rad="101600">
                    <a:schemeClr val="bg1">
                      <a:alpha val="60000"/>
                    </a:schemeClr>
                  </a:glow>
                </a:effectLst>
              </a:rPr>
              <a:t>“The </a:t>
            </a:r>
            <a:r>
              <a:rPr lang="en-US" sz="3200" i="1" dirty="0">
                <a:effectLst>
                  <a:glow rad="101600">
                    <a:schemeClr val="bg1">
                      <a:alpha val="60000"/>
                    </a:schemeClr>
                  </a:glow>
                </a:effectLst>
              </a:rPr>
              <a:t>same shall drink of the wine of the wrath of </a:t>
            </a:r>
            <a:r>
              <a:rPr lang="en-US" sz="3200" i="1" dirty="0" smtClean="0">
                <a:effectLst>
                  <a:glow rad="101600">
                    <a:schemeClr val="bg1">
                      <a:alpha val="60000"/>
                    </a:schemeClr>
                  </a:glow>
                </a:effectLst>
              </a:rPr>
              <a:t>God.”</a:t>
            </a:r>
            <a:endParaRPr lang="en-US" sz="3200" i="1" dirty="0">
              <a:effectLst>
                <a:glow rad="101600">
                  <a:schemeClr val="bg1">
                    <a:alpha val="60000"/>
                  </a:schemeClr>
                </a:glow>
              </a:effectLst>
            </a:endParaRPr>
          </a:p>
        </p:txBody>
      </p:sp>
      <p:sp>
        <p:nvSpPr>
          <p:cNvPr id="3" name="Rectangle 2"/>
          <p:cNvSpPr/>
          <p:nvPr/>
        </p:nvSpPr>
        <p:spPr>
          <a:xfrm>
            <a:off x="3048000" y="1600200"/>
            <a:ext cx="5562600" cy="1077218"/>
          </a:xfrm>
          <a:prstGeom prst="rect">
            <a:avLst/>
          </a:prstGeom>
        </p:spPr>
        <p:txBody>
          <a:bodyPr wrap="square">
            <a:spAutoFit/>
          </a:bodyPr>
          <a:lstStyle/>
          <a:p>
            <a:pPr algn="ctr"/>
            <a:r>
              <a:rPr lang="en-US" sz="3200" i="1" dirty="0" smtClean="0">
                <a:effectLst>
                  <a:glow rad="101600">
                    <a:schemeClr val="bg1">
                      <a:alpha val="60000"/>
                    </a:schemeClr>
                  </a:glow>
                </a:effectLst>
              </a:rPr>
              <a:t>“Cast </a:t>
            </a:r>
            <a:r>
              <a:rPr lang="en-US" sz="3200" i="1" dirty="0">
                <a:effectLst>
                  <a:glow rad="101600">
                    <a:schemeClr val="bg1">
                      <a:alpha val="60000"/>
                    </a:schemeClr>
                  </a:glow>
                </a:effectLst>
              </a:rPr>
              <a:t>it into the great winepress of the wrath of God</a:t>
            </a:r>
            <a:r>
              <a:rPr lang="en-US" sz="3200" i="1" dirty="0" smtClean="0">
                <a:effectLst>
                  <a:glow rad="101600">
                    <a:schemeClr val="bg1">
                      <a:alpha val="60000"/>
                    </a:schemeClr>
                  </a:glow>
                </a:effectLst>
              </a:rPr>
              <a:t>.”</a:t>
            </a:r>
            <a:endParaRPr lang="en-US" sz="3200" i="1" dirty="0">
              <a:effectLst>
                <a:glow rad="101600">
                  <a:schemeClr val="bg1">
                    <a:alpha val="60000"/>
                  </a:schemeClr>
                </a:glow>
              </a:effectLst>
            </a:endParaRPr>
          </a:p>
        </p:txBody>
      </p:sp>
      <p:sp>
        <p:nvSpPr>
          <p:cNvPr id="4" name="Rectangle 3"/>
          <p:cNvSpPr/>
          <p:nvPr/>
        </p:nvSpPr>
        <p:spPr>
          <a:xfrm>
            <a:off x="152400" y="2895600"/>
            <a:ext cx="7223645" cy="584775"/>
          </a:xfrm>
          <a:prstGeom prst="rect">
            <a:avLst/>
          </a:prstGeom>
        </p:spPr>
        <p:txBody>
          <a:bodyPr wrap="none">
            <a:spAutoFit/>
          </a:bodyPr>
          <a:lstStyle/>
          <a:p>
            <a:pPr algn="ctr"/>
            <a:r>
              <a:rPr lang="en-US" sz="3200" i="1" dirty="0" smtClean="0">
                <a:effectLst>
                  <a:glow rad="101600">
                    <a:schemeClr val="bg1">
                      <a:alpha val="60000"/>
                    </a:schemeClr>
                  </a:glow>
                </a:effectLst>
              </a:rPr>
              <a:t>“For </a:t>
            </a:r>
            <a:r>
              <a:rPr lang="en-US" sz="3200" i="1" dirty="0">
                <a:effectLst>
                  <a:glow rad="101600">
                    <a:schemeClr val="bg1">
                      <a:alpha val="60000"/>
                    </a:schemeClr>
                  </a:glow>
                </a:effectLst>
              </a:rPr>
              <a:t>in them is filled up the wrath of God</a:t>
            </a:r>
            <a:r>
              <a:rPr lang="en-US" sz="3200" i="1" dirty="0" smtClean="0">
                <a:effectLst>
                  <a:glow rad="101600">
                    <a:schemeClr val="bg1">
                      <a:alpha val="60000"/>
                    </a:schemeClr>
                  </a:glow>
                </a:effectLst>
              </a:rPr>
              <a:t>.”</a:t>
            </a:r>
            <a:endParaRPr lang="en-US" sz="3200" i="1" dirty="0">
              <a:effectLst>
                <a:glow rad="101600">
                  <a:schemeClr val="bg1">
                    <a:alpha val="60000"/>
                  </a:schemeClr>
                </a:glow>
              </a:effectLst>
            </a:endParaRPr>
          </a:p>
        </p:txBody>
      </p:sp>
      <p:sp>
        <p:nvSpPr>
          <p:cNvPr id="5" name="Rectangle 4"/>
          <p:cNvSpPr/>
          <p:nvPr/>
        </p:nvSpPr>
        <p:spPr>
          <a:xfrm>
            <a:off x="1447800" y="3962400"/>
            <a:ext cx="7315200" cy="1077218"/>
          </a:xfrm>
          <a:prstGeom prst="rect">
            <a:avLst/>
          </a:prstGeom>
        </p:spPr>
        <p:txBody>
          <a:bodyPr wrap="square">
            <a:spAutoFit/>
          </a:bodyPr>
          <a:lstStyle/>
          <a:p>
            <a:pPr algn="ctr"/>
            <a:r>
              <a:rPr lang="en-US" sz="3200" i="1" dirty="0" smtClean="0">
                <a:effectLst>
                  <a:glow rad="101600">
                    <a:schemeClr val="bg1">
                      <a:alpha val="60000"/>
                    </a:schemeClr>
                  </a:glow>
                </a:effectLst>
              </a:rPr>
              <a:t>“Seven </a:t>
            </a:r>
            <a:r>
              <a:rPr lang="en-US" sz="3200" i="1" dirty="0">
                <a:effectLst>
                  <a:glow rad="101600">
                    <a:schemeClr val="bg1">
                      <a:alpha val="60000"/>
                    </a:schemeClr>
                  </a:glow>
                </a:effectLst>
              </a:rPr>
              <a:t>golden vials full of the wrath of God, who </a:t>
            </a:r>
            <a:r>
              <a:rPr lang="en-US" sz="3200" i="1" dirty="0" err="1">
                <a:effectLst>
                  <a:glow rad="101600">
                    <a:schemeClr val="bg1">
                      <a:alpha val="60000"/>
                    </a:schemeClr>
                  </a:glow>
                </a:effectLst>
              </a:rPr>
              <a:t>liveth</a:t>
            </a:r>
            <a:r>
              <a:rPr lang="en-US" sz="3200" i="1" dirty="0">
                <a:effectLst>
                  <a:glow rad="101600">
                    <a:schemeClr val="bg1">
                      <a:alpha val="60000"/>
                    </a:schemeClr>
                  </a:glow>
                </a:effectLst>
              </a:rPr>
              <a:t> for ever and ever</a:t>
            </a:r>
            <a:r>
              <a:rPr lang="en-US" sz="3200" i="1" dirty="0" smtClean="0">
                <a:effectLst>
                  <a:glow rad="101600">
                    <a:schemeClr val="bg1">
                      <a:alpha val="60000"/>
                    </a:schemeClr>
                  </a:glow>
                </a:effectLst>
              </a:rPr>
              <a:t>.”</a:t>
            </a:r>
            <a:endParaRPr lang="en-US" sz="3200" i="1" dirty="0">
              <a:effectLst>
                <a:glow rad="101600">
                  <a:schemeClr val="bg1">
                    <a:alpha val="60000"/>
                  </a:schemeClr>
                </a:glow>
              </a:effectLst>
            </a:endParaRPr>
          </a:p>
        </p:txBody>
      </p:sp>
      <p:sp>
        <p:nvSpPr>
          <p:cNvPr id="6" name="Rectangle 5"/>
          <p:cNvSpPr/>
          <p:nvPr/>
        </p:nvSpPr>
        <p:spPr>
          <a:xfrm>
            <a:off x="419100" y="5334000"/>
            <a:ext cx="5410200" cy="1077218"/>
          </a:xfrm>
          <a:prstGeom prst="rect">
            <a:avLst/>
          </a:prstGeom>
        </p:spPr>
        <p:txBody>
          <a:bodyPr wrap="square">
            <a:spAutoFit/>
          </a:bodyPr>
          <a:lstStyle/>
          <a:p>
            <a:pPr algn="ctr"/>
            <a:r>
              <a:rPr lang="en-US" sz="3200" i="1" dirty="0" smtClean="0">
                <a:effectLst>
                  <a:glow rad="101600">
                    <a:schemeClr val="bg1">
                      <a:alpha val="60000"/>
                    </a:schemeClr>
                  </a:glow>
                </a:effectLst>
              </a:rPr>
              <a:t>“Pour </a:t>
            </a:r>
            <a:r>
              <a:rPr lang="en-US" sz="3200" i="1" dirty="0">
                <a:effectLst>
                  <a:glow rad="101600">
                    <a:schemeClr val="bg1">
                      <a:alpha val="60000"/>
                    </a:schemeClr>
                  </a:glow>
                </a:effectLst>
              </a:rPr>
              <a:t>out the vials of the wrath of God upon the earth</a:t>
            </a:r>
            <a:r>
              <a:rPr lang="en-US" sz="3200" i="1" dirty="0" smtClean="0">
                <a:effectLst>
                  <a:glow rad="101600">
                    <a:schemeClr val="bg1">
                      <a:alpha val="60000"/>
                    </a:schemeClr>
                  </a:glow>
                </a:effectLst>
              </a:rPr>
              <a:t>.”</a:t>
            </a:r>
            <a:endParaRPr lang="en-US" sz="3200" i="1" dirty="0">
              <a:effectLst>
                <a:glow rad="101600">
                  <a:schemeClr val="bg1">
                    <a:alpha val="60000"/>
                  </a:schemeClr>
                </a:glow>
              </a:effectLst>
            </a:endParaRPr>
          </a:p>
        </p:txBody>
      </p:sp>
    </p:spTree>
    <p:extLst>
      <p:ext uri="{BB962C8B-B14F-4D97-AF65-F5344CB8AC3E}">
        <p14:creationId xmlns:p14="http://schemas.microsoft.com/office/powerpoint/2010/main" val="1505193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www.mythsandfacts.org/conflict/mandate_for_palestine/mandate-map-1.jpg"/>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124293" y="0"/>
            <a:ext cx="4886107"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V="1">
            <a:off x="4343400" y="1066800"/>
            <a:ext cx="762000" cy="45720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rot="16818395">
            <a:off x="3026373" y="2859535"/>
            <a:ext cx="2634054" cy="707886"/>
          </a:xfrm>
          <a:prstGeom prst="rect">
            <a:avLst/>
          </a:prstGeom>
          <a:ln>
            <a:solidFill>
              <a:schemeClr val="bg1"/>
            </a:solidFill>
          </a:ln>
        </p:spPr>
        <p:txBody>
          <a:bodyPr wrap="none">
            <a:spAutoFit/>
          </a:bodyPr>
          <a:lstStyle/>
          <a:p>
            <a:r>
              <a:rPr lang="en-US" sz="4000" b="1" i="1" dirty="0">
                <a:solidFill>
                  <a:schemeClr val="bg1"/>
                </a:solidFill>
                <a:effectLst>
                  <a:glow rad="101600">
                    <a:schemeClr val="tx1">
                      <a:alpha val="60000"/>
                    </a:schemeClr>
                  </a:glow>
                </a:effectLst>
              </a:rPr>
              <a:t>(184 miles</a:t>
            </a:r>
            <a:r>
              <a:rPr lang="en-US" sz="4000" b="1" i="1" dirty="0" smtClean="0">
                <a:solidFill>
                  <a:schemeClr val="bg1"/>
                </a:solidFill>
                <a:effectLst>
                  <a:glow rad="101600">
                    <a:schemeClr val="tx1">
                      <a:alpha val="60000"/>
                    </a:schemeClr>
                  </a:glow>
                </a:effectLst>
              </a:rPr>
              <a:t>) </a:t>
            </a:r>
            <a:endParaRPr lang="en-US" sz="4000" b="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81454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ophecy pictures\prophecy pictures\revelation\Blood to horses bridles.jpg"/>
          <p:cNvPicPr>
            <a:picLocks noChangeAspect="1" noChangeArrowheads="1"/>
          </p:cNvPicPr>
          <p:nvPr/>
        </p:nvPicPr>
        <p:blipFill>
          <a:blip r:embed="rId2" cstate="print"/>
          <a:srcRect/>
          <a:stretch>
            <a:fillRect/>
          </a:stretch>
        </p:blipFill>
        <p:spPr bwMode="auto">
          <a:xfrm>
            <a:off x="18420" y="-152400"/>
            <a:ext cx="9277980" cy="7162800"/>
          </a:xfrm>
          <a:prstGeom prst="rect">
            <a:avLst/>
          </a:prstGeom>
          <a:noFill/>
        </p:spPr>
      </p:pic>
    </p:spTree>
    <p:extLst>
      <p:ext uri="{BB962C8B-B14F-4D97-AF65-F5344CB8AC3E}">
        <p14:creationId xmlns:p14="http://schemas.microsoft.com/office/powerpoint/2010/main" val="848439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Armageddon_the Cosmic Battle.jpg"/>
          <p:cNvPicPr>
            <a:picLocks noChangeAspect="1" noChangeArrowheads="1"/>
          </p:cNvPicPr>
          <p:nvPr/>
        </p:nvPicPr>
        <p:blipFill>
          <a:blip r:embed="rId3" cstate="print"/>
          <a:srcRect/>
          <a:stretch>
            <a:fillRect/>
          </a:stretch>
        </p:blipFill>
        <p:spPr bwMode="auto">
          <a:xfrm>
            <a:off x="304800" y="533400"/>
            <a:ext cx="5081716" cy="3581400"/>
          </a:xfrm>
          <a:prstGeom prst="rect">
            <a:avLst/>
          </a:prstGeom>
          <a:noFill/>
        </p:spPr>
      </p:pic>
      <p:pic>
        <p:nvPicPr>
          <p:cNvPr id="2051" name="Picture 3" descr="C:\Users\Ptr. Daniel White\Desktop\Bible pictures\Prophecy pictures\prophecy pictures\revelation\meggido Armageddon.jpg"/>
          <p:cNvPicPr>
            <a:picLocks noChangeAspect="1" noChangeArrowheads="1"/>
          </p:cNvPicPr>
          <p:nvPr/>
        </p:nvPicPr>
        <p:blipFill>
          <a:blip r:embed="rId4" cstate="print"/>
          <a:srcRect/>
          <a:stretch>
            <a:fillRect/>
          </a:stretch>
        </p:blipFill>
        <p:spPr bwMode="auto">
          <a:xfrm>
            <a:off x="533399" y="4419600"/>
            <a:ext cx="4728235" cy="2126888"/>
          </a:xfrm>
          <a:prstGeom prst="rect">
            <a:avLst/>
          </a:prstGeom>
          <a:noFill/>
        </p:spPr>
      </p:pic>
      <p:pic>
        <p:nvPicPr>
          <p:cNvPr id="2053" name="Picture 5" descr="C:\Users\Ptr. Daniel White\Desktop\Bible pictures\Prophecy pictures\prophecy pictures\revelation\megiddo_israel.jpg"/>
          <p:cNvPicPr>
            <a:picLocks noChangeAspect="1" noChangeArrowheads="1"/>
          </p:cNvPicPr>
          <p:nvPr/>
        </p:nvPicPr>
        <p:blipFill>
          <a:blip r:embed="rId5" cstate="print">
            <a:lum bright="-10000"/>
          </a:blip>
          <a:srcRect/>
          <a:stretch>
            <a:fillRect/>
          </a:stretch>
        </p:blipFill>
        <p:spPr bwMode="auto">
          <a:xfrm>
            <a:off x="5486400" y="4186428"/>
            <a:ext cx="3335784" cy="2290572"/>
          </a:xfrm>
          <a:prstGeom prst="rect">
            <a:avLst/>
          </a:prstGeom>
          <a:noFill/>
        </p:spPr>
      </p:pic>
      <p:pic>
        <p:nvPicPr>
          <p:cNvPr id="2054" name="Picture 6" descr="C:\Users\Ptr. Daniel White\Desktop\Bible pictures\Prophecy pictures\prophecy pictures\revelation\armageddon 2.jpg"/>
          <p:cNvPicPr>
            <a:picLocks noChangeAspect="1" noChangeArrowheads="1"/>
          </p:cNvPicPr>
          <p:nvPr/>
        </p:nvPicPr>
        <p:blipFill>
          <a:blip r:embed="rId6" cstate="print"/>
          <a:srcRect/>
          <a:stretch>
            <a:fillRect/>
          </a:stretch>
        </p:blipFill>
        <p:spPr bwMode="auto">
          <a:xfrm>
            <a:off x="5638799" y="1143000"/>
            <a:ext cx="3386667" cy="2286000"/>
          </a:xfrm>
          <a:prstGeom prst="rect">
            <a:avLst/>
          </a:prstGeom>
          <a:noFill/>
        </p:spPr>
      </p:pic>
      <p:pic>
        <p:nvPicPr>
          <p:cNvPr id="1028" name="Picture 4" descr="c:\Users\Ptr. Daniel White\Desktop\Bible pictures\Bible mis\CUSTOMS\Wine press 22-277.jpg"/>
          <p:cNvPicPr>
            <a:picLocks noChangeAspect="1" noChangeArrowheads="1"/>
          </p:cNvPicPr>
          <p:nvPr/>
        </p:nvPicPr>
        <p:blipFill>
          <a:blip r:embed="rId7" cstate="print">
            <a:duotone>
              <a:schemeClr val="accent4">
                <a:shade val="45000"/>
                <a:satMod val="135000"/>
              </a:schemeClr>
              <a:prstClr val="white"/>
            </a:duotone>
            <a:lum bright="-20000" contrast="30000"/>
          </a:blip>
          <a:srcRect/>
          <a:stretch>
            <a:fillRect/>
          </a:stretch>
        </p:blipFill>
        <p:spPr bwMode="auto">
          <a:xfrm>
            <a:off x="0" y="0"/>
            <a:ext cx="9150351" cy="6858000"/>
          </a:xfrm>
          <a:prstGeom prst="rect">
            <a:avLst/>
          </a:prstGeom>
          <a:ln>
            <a:noFill/>
          </a:ln>
          <a:effectLst>
            <a:softEdge rad="112500"/>
          </a:effectLst>
        </p:spPr>
      </p:pic>
    </p:spTree>
    <p:extLst>
      <p:ext uri="{BB962C8B-B14F-4D97-AF65-F5344CB8AC3E}">
        <p14:creationId xmlns:p14="http://schemas.microsoft.com/office/powerpoint/2010/main" val="134731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i="1" dirty="0" smtClean="0">
                <a:effectLst>
                  <a:glow rad="101600">
                    <a:srgbClr val="C00000">
                      <a:alpha val="60000"/>
                    </a:srgbClr>
                  </a:glow>
                </a:effectLst>
              </a:rPr>
              <a:t> “Wherefore art thou red in thine apparel, and thy garments like him that treadeth in the winepress? I have trodden the winepress alone; I will tread them in mine anger, and trample them in my fury; and their blood shall be sprinkled upon my garments, and I will stain all my raiment.” </a:t>
            </a:r>
            <a:br>
              <a:rPr lang="en-US" i="1" dirty="0" smtClean="0">
                <a:effectLst>
                  <a:glow rad="101600">
                    <a:srgbClr val="C00000">
                      <a:alpha val="60000"/>
                    </a:srgbClr>
                  </a:glow>
                </a:effectLst>
              </a:rPr>
            </a:br>
            <a:r>
              <a:rPr lang="en-US" i="1" dirty="0" smtClean="0">
                <a:effectLst>
                  <a:glow rad="101600">
                    <a:srgbClr val="C00000">
                      <a:alpha val="60000"/>
                    </a:srgbClr>
                  </a:glow>
                </a:effectLst>
              </a:rPr>
              <a:t>(Isaiah 63:2-3)</a:t>
            </a:r>
            <a:endParaRPr lang="en-US" i="1" dirty="0">
              <a:effectLst>
                <a:glow rad="101600">
                  <a:srgbClr val="C00000">
                    <a:alpha val="60000"/>
                  </a:srgbClr>
                </a:glow>
              </a:effectLst>
            </a:endParaRPr>
          </a:p>
        </p:txBody>
      </p:sp>
    </p:spTree>
    <p:extLst>
      <p:ext uri="{BB962C8B-B14F-4D97-AF65-F5344CB8AC3E}">
        <p14:creationId xmlns:p14="http://schemas.microsoft.com/office/powerpoint/2010/main" val="91605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31" y="1228397"/>
            <a:ext cx="4061167" cy="4401205"/>
          </a:xfrm>
          <a:prstGeom prst="rect">
            <a:avLst/>
          </a:prstGeom>
        </p:spPr>
        <p:txBody>
          <a:bodyPr wrap="square">
            <a:spAutoFit/>
          </a:bodyPr>
          <a:lstStyle/>
          <a:p>
            <a:pPr algn="ctr"/>
            <a:r>
              <a:rPr lang="en-US" sz="4000" i="1" dirty="0" smtClean="0"/>
              <a:t>“And </a:t>
            </a:r>
            <a:r>
              <a:rPr lang="en-US" sz="4000" i="1" dirty="0"/>
              <a:t>he was clothed with a vesture dipped in blood: and his name is called The Word of God</a:t>
            </a:r>
            <a:r>
              <a:rPr lang="en-US" sz="4000" i="1" dirty="0" smtClean="0"/>
              <a:t>.” (Rev</a:t>
            </a:r>
            <a:r>
              <a:rPr lang="en-US" sz="4000" i="1" dirty="0"/>
              <a:t>. </a:t>
            </a:r>
            <a:r>
              <a:rPr lang="en-US" sz="4000" i="1" dirty="0" smtClean="0"/>
              <a:t>19:13)</a:t>
            </a:r>
            <a:endParaRPr lang="en-US" sz="4000" i="1" dirty="0"/>
          </a:p>
        </p:txBody>
      </p:sp>
      <p:pic>
        <p:nvPicPr>
          <p:cNvPr id="8194" name="Picture 2" descr="C:\Users\Dan White\Pictures\Bible pictures\Prophecy pictures\prophecy pictures\rapture and second coming\Christ the Conquer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74698" y="0"/>
            <a:ext cx="5069302"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31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Ptr. Daniel White\Desktop\Bible pictures\angels\scan0109.jpg"/>
          <p:cNvPicPr>
            <a:picLocks noChangeAspect="1" noChangeArrowheads="1"/>
          </p:cNvPicPr>
          <p:nvPr/>
        </p:nvPicPr>
        <p:blipFill>
          <a:blip r:embed="rId3" cstate="print"/>
          <a:srcRect/>
          <a:stretch>
            <a:fillRect/>
          </a:stretch>
        </p:blipFill>
        <p:spPr bwMode="auto">
          <a:xfrm>
            <a:off x="4724400" y="0"/>
            <a:ext cx="4419600" cy="6913159"/>
          </a:xfrm>
          <a:prstGeom prst="rect">
            <a:avLst/>
          </a:prstGeom>
          <a:noFill/>
        </p:spPr>
      </p:pic>
      <p:sp>
        <p:nvSpPr>
          <p:cNvPr id="4" name="Title 3"/>
          <p:cNvSpPr>
            <a:spLocks noGrp="1"/>
          </p:cNvSpPr>
          <p:nvPr>
            <p:ph type="title"/>
          </p:nvPr>
        </p:nvSpPr>
        <p:spPr>
          <a:xfrm>
            <a:off x="228600" y="0"/>
            <a:ext cx="4343400" cy="6858000"/>
          </a:xfrm>
        </p:spPr>
        <p:txBody>
          <a:bodyPr>
            <a:normAutofit fontScale="90000"/>
          </a:bodyPr>
          <a:lstStyle/>
          <a:p>
            <a:r>
              <a:rPr lang="en-US" i="1" dirty="0" smtClean="0"/>
              <a:t>“And I saw an angel standing in the sun; and he cried with a loud voice, saying to all the fowls that fly in the midst of heaven, Come and gather yourselves together unto </a:t>
            </a:r>
            <a:br>
              <a:rPr lang="en-US" i="1" dirty="0" smtClean="0"/>
            </a:br>
            <a:r>
              <a:rPr lang="en-US" i="1" dirty="0" smtClean="0"/>
              <a:t>the supper of the </a:t>
            </a:r>
            <a:br>
              <a:rPr lang="en-US" i="1" dirty="0" smtClean="0"/>
            </a:br>
            <a:r>
              <a:rPr lang="en-US" i="1" dirty="0" smtClean="0"/>
              <a:t>great God.”</a:t>
            </a:r>
            <a:endParaRPr lang="en-US" i="1" dirty="0"/>
          </a:p>
        </p:txBody>
      </p:sp>
    </p:spTree>
    <p:extLst>
      <p:ext uri="{BB962C8B-B14F-4D97-AF65-F5344CB8AC3E}">
        <p14:creationId xmlns:p14="http://schemas.microsoft.com/office/powerpoint/2010/main" val="54489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angels\scan0109.jpg"/>
          <p:cNvPicPr>
            <a:picLocks noChangeAspect="1" noChangeArrowheads="1"/>
          </p:cNvPicPr>
          <p:nvPr/>
        </p:nvPicPr>
        <p:blipFill>
          <a:blip r:embed="rId3" cstate="print"/>
          <a:srcRect/>
          <a:stretch>
            <a:fillRect/>
          </a:stretch>
        </p:blipFill>
        <p:spPr bwMode="auto">
          <a:xfrm>
            <a:off x="0" y="-55159"/>
            <a:ext cx="4419600" cy="6913159"/>
          </a:xfrm>
          <a:prstGeom prst="rect">
            <a:avLst/>
          </a:prstGeom>
          <a:noFill/>
        </p:spPr>
      </p:pic>
      <p:sp>
        <p:nvSpPr>
          <p:cNvPr id="3" name="Title 2"/>
          <p:cNvSpPr>
            <a:spLocks noGrp="1"/>
          </p:cNvSpPr>
          <p:nvPr>
            <p:ph type="title"/>
          </p:nvPr>
        </p:nvSpPr>
        <p:spPr>
          <a:xfrm>
            <a:off x="4572000" y="0"/>
            <a:ext cx="4572000" cy="6858000"/>
          </a:xfrm>
        </p:spPr>
        <p:txBody>
          <a:bodyPr>
            <a:normAutofit fontScale="90000"/>
          </a:bodyPr>
          <a:lstStyle/>
          <a:p>
            <a:r>
              <a:rPr lang="en-US" i="1" dirty="0" smtClean="0"/>
              <a:t>“That ye may eat the flesh of kings, and the flesh of captains, and the flesh of mighty men, and the flesh of horses, and of them that sit on them, and the flesh of all men, both free and bond, both small and great.”</a:t>
            </a:r>
            <a:endParaRPr lang="en-US" i="1" dirty="0"/>
          </a:p>
        </p:txBody>
      </p:sp>
    </p:spTree>
    <p:extLst>
      <p:ext uri="{BB962C8B-B14F-4D97-AF65-F5344CB8AC3E}">
        <p14:creationId xmlns:p14="http://schemas.microsoft.com/office/powerpoint/2010/main" val="410981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Ptr. Daniel White\Desktop\Bible pictures\Prophecy pictures\prophecy pictures\antichrist\image25.jpg"/>
          <p:cNvPicPr>
            <a:picLocks noChangeAspect="1" noChangeArrowheads="1"/>
          </p:cNvPicPr>
          <p:nvPr/>
        </p:nvPicPr>
        <p:blipFill>
          <a:blip r:embed="rId3" cstate="print"/>
          <a:srcRect b="4444"/>
          <a:stretch>
            <a:fillRect/>
          </a:stretch>
        </p:blipFill>
        <p:spPr bwMode="auto">
          <a:xfrm>
            <a:off x="4419600" y="0"/>
            <a:ext cx="4724400" cy="6858000"/>
          </a:xfrm>
          <a:prstGeom prst="rect">
            <a:avLst/>
          </a:prstGeom>
          <a:noFill/>
        </p:spPr>
      </p:pic>
      <p:sp>
        <p:nvSpPr>
          <p:cNvPr id="3" name="Title 2"/>
          <p:cNvSpPr>
            <a:spLocks noGrp="1"/>
          </p:cNvSpPr>
          <p:nvPr>
            <p:ph type="title"/>
          </p:nvPr>
        </p:nvSpPr>
        <p:spPr>
          <a:xfrm>
            <a:off x="0" y="0"/>
            <a:ext cx="4419600" cy="6858000"/>
          </a:xfrm>
        </p:spPr>
        <p:txBody>
          <a:bodyPr>
            <a:noAutofit/>
          </a:bodyPr>
          <a:lstStyle/>
          <a:p>
            <a:r>
              <a:rPr lang="en-US" sz="3600" i="1" dirty="0" smtClean="0"/>
              <a:t> “And the beast was taken, and with him the false prophet that wrought miracles before him…These both were cast alive into a lake of fire burning with brimstone.”</a:t>
            </a:r>
            <a:endParaRPr lang="en-US" sz="3600" i="1" dirty="0"/>
          </a:p>
        </p:txBody>
      </p:sp>
      <p:pic>
        <p:nvPicPr>
          <p:cNvPr id="286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460335"/>
            <a:ext cx="2833788" cy="2352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7494" y="1540932"/>
            <a:ext cx="2164506" cy="2282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8584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fade">
                                      <p:cBhvr>
                                        <p:cTn id="7" dur="500"/>
                                        <p:tgtEl>
                                          <p:spTgt spid="286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675"/>
                                        </p:tgtEl>
                                        <p:attrNameLst>
                                          <p:attrName>style.visibility</p:attrName>
                                        </p:attrNameLst>
                                      </p:cBhvr>
                                      <p:to>
                                        <p:strVal val="visible"/>
                                      </p:to>
                                    </p:set>
                                    <p:animEffect transition="in" filter="fade">
                                      <p:cBhvr>
                                        <p:cTn id="12" dur="500"/>
                                        <p:tgtEl>
                                          <p:spTgt spid="28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C:\Users\Ptr. Daniel White\Desktop\Bible pictures\heaven\ch21_pat_40_Gate of Pearl.jpg"/>
          <p:cNvPicPr>
            <a:picLocks noChangeAspect="1" noChangeArrowheads="1"/>
          </p:cNvPicPr>
          <p:nvPr/>
        </p:nvPicPr>
        <p:blipFill>
          <a:blip r:embed="rId3" cstate="print">
            <a:lum bright="-10000"/>
          </a:blip>
          <a:srcRect t="-5325" b="5325"/>
          <a:stretch>
            <a:fillRect/>
          </a:stretch>
        </p:blipFill>
        <p:spPr bwMode="auto">
          <a:xfrm>
            <a:off x="0" y="-457200"/>
            <a:ext cx="9144000" cy="7611533"/>
          </a:xfrm>
          <a:prstGeom prst="rect">
            <a:avLst/>
          </a:prstGeom>
          <a:ln>
            <a:noFill/>
          </a:ln>
          <a:effectLst>
            <a:outerShdw blurRad="292100" dist="139700" dir="2700000" algn="tl" rotWithShape="0">
              <a:srgbClr val="333333">
                <a:alpha val="65000"/>
              </a:srgbClr>
            </a:outerShdw>
          </a:effectLst>
        </p:spPr>
      </p:pic>
      <p:pic>
        <p:nvPicPr>
          <p:cNvPr id="16390" name="Picture 6" descr="c:\Users\Ptr. Daniel White\Desktop\Bible pictures\war\390px-September_14_2001_Ground_Zero_02.jpg"/>
          <p:cNvPicPr>
            <a:picLocks noChangeAspect="1" noChangeArrowheads="1"/>
          </p:cNvPicPr>
          <p:nvPr/>
        </p:nvPicPr>
        <p:blipFill>
          <a:blip r:embed="rId4" cstate="print">
            <a:duotone>
              <a:prstClr val="black"/>
              <a:srgbClr val="FFFF00">
                <a:tint val="45000"/>
                <a:satMod val="400000"/>
              </a:srgbClr>
            </a:duotone>
            <a:lum bright="30000" contrast="40000"/>
          </a:blip>
          <a:srcRect t="30939" r="27951"/>
          <a:stretch>
            <a:fillRect/>
          </a:stretch>
        </p:blipFill>
        <p:spPr bwMode="auto">
          <a:xfrm>
            <a:off x="3352800" y="2667000"/>
            <a:ext cx="2743200" cy="2743200"/>
          </a:xfrm>
          <a:prstGeom prst="ellipse">
            <a:avLst/>
          </a:prstGeom>
          <a:ln>
            <a:noFill/>
          </a:ln>
          <a:effectLst>
            <a:softEdge rad="112500"/>
          </a:effectLst>
        </p:spPr>
      </p:pic>
      <p:pic>
        <p:nvPicPr>
          <p:cNvPr id="7" name="Picture 4" descr="C:\Users\Ptr. Daniel White\Desktop\Bible pictures\heaven\ch21_pat_40_Gate of Pearl.jpg"/>
          <p:cNvPicPr>
            <a:picLocks noChangeAspect="1" noChangeArrowheads="1"/>
          </p:cNvPicPr>
          <p:nvPr/>
        </p:nvPicPr>
        <p:blipFill>
          <a:blip r:embed="rId3" cstate="print">
            <a:lum bright="-10000"/>
          </a:blip>
          <a:srcRect l="12413" t="37565" r="60746" b="29240"/>
          <a:stretch>
            <a:fillRect/>
          </a:stretch>
        </p:blipFill>
        <p:spPr bwMode="auto">
          <a:xfrm>
            <a:off x="685800" y="2514600"/>
            <a:ext cx="2895600" cy="29807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itle 4"/>
          <p:cNvSpPr>
            <a:spLocks noGrp="1"/>
          </p:cNvSpPr>
          <p:nvPr>
            <p:ph type="title"/>
          </p:nvPr>
        </p:nvSpPr>
        <p:spPr>
          <a:xfrm>
            <a:off x="0" y="0"/>
            <a:ext cx="9144000" cy="1905000"/>
          </a:xfrm>
        </p:spPr>
        <p:txBody>
          <a:bodyPr>
            <a:noAutofit/>
          </a:bodyPr>
          <a:lstStyle/>
          <a:p>
            <a:r>
              <a:rPr lang="en-US" sz="2600" b="1" i="1" dirty="0" smtClean="0">
                <a:solidFill>
                  <a:schemeClr val="bg1"/>
                </a:solidFill>
                <a:effectLst>
                  <a:glow rad="101600">
                    <a:schemeClr val="tx1">
                      <a:alpha val="60000"/>
                    </a:schemeClr>
                  </a:glow>
                </a:effectLst>
              </a:rPr>
              <a:t>“And the temple was filled with smoke from the glory of God, and from his power; and no man was able to enter into the temple, till the seven plagues of the seven angels were fulfilled.” (Revelation 15:8)</a:t>
            </a:r>
            <a:endParaRPr lang="en-US" sz="2600"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66213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90"/>
                                        </p:tgtEl>
                                        <p:attrNameLst>
                                          <p:attrName>style.visibility</p:attrName>
                                        </p:attrNameLst>
                                      </p:cBhvr>
                                      <p:to>
                                        <p:strVal val="visible"/>
                                      </p:to>
                                    </p:set>
                                    <p:animEffect transition="in" filter="fade">
                                      <p:cBhvr>
                                        <p:cTn id="7" dur="2000"/>
                                        <p:tgtEl>
                                          <p:spTgt spid="16390"/>
                                        </p:tgtEl>
                                      </p:cBhvr>
                                    </p:animEffect>
                                  </p:childTnLst>
                                </p:cTn>
                              </p:par>
                            </p:childTnLst>
                          </p:cTn>
                        </p:par>
                      </p:childTnLst>
                    </p:cTn>
                  </p:par>
                  <p:par>
                    <p:cTn id="8" fill="hold">
                      <p:stCondLst>
                        <p:cond delay="indefinite"/>
                      </p:stCondLst>
                      <p:childTnLst>
                        <p:par>
                          <p:cTn id="9" fill="hold">
                            <p:stCondLst>
                              <p:cond delay="0"/>
                            </p:stCondLst>
                            <p:childTnLst>
                              <p:par>
                                <p:cTn id="10" presetID="63" presetClass="path" presetSubtype="0" accel="50000" decel="50000" fill="hold" nodeType="clickEffect">
                                  <p:stCondLst>
                                    <p:cond delay="0"/>
                                  </p:stCondLst>
                                  <p:childTnLst>
                                    <p:animMotion origin="layout" path="M -3.33333E-6 2.22222E-6 L 0.28334 0.00486 " pathEditMode="relative" rAng="0" ptsTypes="AA">
                                      <p:cBhvr>
                                        <p:cTn id="11" dur="2000" fill="hold"/>
                                        <p:tgtEl>
                                          <p:spTgt spid="7"/>
                                        </p:tgtEl>
                                        <p:attrNameLst>
                                          <p:attrName>ppt_x</p:attrName>
                                          <p:attrName>ppt_y</p:attrName>
                                        </p:attrNameLst>
                                      </p:cBhvr>
                                      <p:rCtr x="14200" y="2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6430962"/>
          </a:xfrm>
        </p:spPr>
        <p:txBody>
          <a:bodyPr>
            <a:noAutofit/>
          </a:bodyPr>
          <a:lstStyle/>
          <a:p>
            <a:r>
              <a:rPr lang="en-US" sz="4000" i="1" dirty="0" smtClean="0"/>
              <a:t> “And the seventh angel poured out his vial into the air; and there came a great voice out of the temple of heaven, from the throne, saying, It is done.</a:t>
            </a:r>
            <a:r>
              <a:rPr lang="en-US" sz="4000" i="1" dirty="0"/>
              <a:t> </a:t>
            </a:r>
            <a:r>
              <a:rPr lang="en-US" sz="4000" i="1" dirty="0" smtClean="0"/>
              <a:t>And there were voices, and thunders, and lightnings; and there was a great earthquake, such as was not since men were upon the earth, so mighty an earthquake, and so great.”</a:t>
            </a:r>
            <a:endParaRPr lang="en-US" sz="4000" i="1" dirty="0"/>
          </a:p>
        </p:txBody>
      </p:sp>
    </p:spTree>
    <p:extLst>
      <p:ext uri="{BB962C8B-B14F-4D97-AF65-F5344CB8AC3E}">
        <p14:creationId xmlns:p14="http://schemas.microsoft.com/office/powerpoint/2010/main" val="150101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ophecy pictures\prophecy pictures\rapture and second coming\wrath_of_god.jpg"/>
          <p:cNvPicPr>
            <a:picLocks noChangeAspect="1" noChangeArrowheads="1"/>
          </p:cNvPicPr>
          <p:nvPr/>
        </p:nvPicPr>
        <p:blipFill>
          <a:blip r:embed="rId3" cstate="print"/>
          <a:srcRect b="4444"/>
          <a:stretch>
            <a:fillRect/>
          </a:stretch>
        </p:blipFill>
        <p:spPr bwMode="auto">
          <a:xfrm>
            <a:off x="0" y="0"/>
            <a:ext cx="9144000" cy="6858000"/>
          </a:xfrm>
          <a:prstGeom prst="rect">
            <a:avLst/>
          </a:prstGeom>
          <a:noFill/>
        </p:spPr>
      </p:pic>
      <p:sp>
        <p:nvSpPr>
          <p:cNvPr id="4" name="Rectangle 3"/>
          <p:cNvSpPr/>
          <p:nvPr/>
        </p:nvSpPr>
        <p:spPr>
          <a:xfrm>
            <a:off x="304800" y="1219200"/>
            <a:ext cx="8839200" cy="4154984"/>
          </a:xfrm>
          <a:prstGeom prst="rect">
            <a:avLst/>
          </a:prstGeom>
        </p:spPr>
        <p:txBody>
          <a:bodyPr wrap="square">
            <a:spAutoFit/>
          </a:bodyPr>
          <a:lstStyle/>
          <a:p>
            <a:pPr algn="ctr"/>
            <a:r>
              <a:rPr lang="en-US" sz="6600" i="1" dirty="0" smtClean="0">
                <a:effectLst>
                  <a:glow rad="101600">
                    <a:schemeClr val="bg1">
                      <a:alpha val="60000"/>
                    </a:schemeClr>
                  </a:glow>
                </a:effectLst>
              </a:rPr>
              <a:t>“It is a fearful thing to fall into the hands of </a:t>
            </a:r>
          </a:p>
          <a:p>
            <a:pPr algn="ctr"/>
            <a:r>
              <a:rPr lang="en-US" sz="6600" i="1" dirty="0" smtClean="0">
                <a:effectLst>
                  <a:glow rad="101600">
                    <a:schemeClr val="bg1">
                      <a:alpha val="60000"/>
                    </a:schemeClr>
                  </a:glow>
                </a:effectLst>
              </a:rPr>
              <a:t>the living God.” </a:t>
            </a:r>
          </a:p>
          <a:p>
            <a:pPr algn="ctr"/>
            <a:r>
              <a:rPr lang="en-US" sz="6600" i="1" dirty="0" smtClean="0">
                <a:effectLst>
                  <a:glow rad="101600">
                    <a:schemeClr val="bg1">
                      <a:alpha val="60000"/>
                    </a:schemeClr>
                  </a:glow>
                </a:effectLst>
              </a:rPr>
              <a:t>(Hebrews 10:31) </a:t>
            </a:r>
            <a:endParaRPr lang="en-US" sz="6600" i="1" dirty="0">
              <a:effectLst>
                <a:glow rad="101600">
                  <a:schemeClr val="bg1">
                    <a:alpha val="60000"/>
                  </a:schemeClr>
                </a:glow>
              </a:effectLst>
            </a:endParaRPr>
          </a:p>
        </p:txBody>
      </p:sp>
    </p:spTree>
    <p:extLst>
      <p:ext uri="{BB962C8B-B14F-4D97-AF65-F5344CB8AC3E}">
        <p14:creationId xmlns:p14="http://schemas.microsoft.com/office/powerpoint/2010/main" val="279146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Ptr. Daniel White\Desktop\Bible pictures\Prophecy pictures\prophecy pictures\revelation\bowl judgments\Hail stones.jpg"/>
          <p:cNvPicPr>
            <a:picLocks noChangeAspect="1" noChangeArrowheads="1"/>
          </p:cNvPicPr>
          <p:nvPr/>
        </p:nvPicPr>
        <p:blipFill>
          <a:blip r:embed="rId3" cstate="print">
            <a:lum bright="-10000"/>
          </a:blip>
          <a:srcRect/>
          <a:stretch>
            <a:fillRect/>
          </a:stretch>
        </p:blipFill>
        <p:spPr bwMode="auto">
          <a:xfrm>
            <a:off x="-1" y="0"/>
            <a:ext cx="9277975" cy="6858000"/>
          </a:xfrm>
          <a:prstGeom prst="rect">
            <a:avLst/>
          </a:prstGeom>
          <a:noFill/>
        </p:spPr>
      </p:pic>
    </p:spTree>
    <p:extLst>
      <p:ext uri="{BB962C8B-B14F-4D97-AF65-F5344CB8AC3E}">
        <p14:creationId xmlns:p14="http://schemas.microsoft.com/office/powerpoint/2010/main" val="2388275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0"/>
            <a:ext cx="4648200" cy="6705600"/>
          </a:xfrm>
        </p:spPr>
        <p:txBody>
          <a:bodyPr>
            <a:normAutofit/>
          </a:bodyPr>
          <a:lstStyle/>
          <a:p>
            <a:r>
              <a:rPr lang="en-US" sz="3600" i="1" dirty="0" smtClean="0"/>
              <a:t>“And the great city was divided into three parts, and the cities of the nations fell: and great Babylon came in remembrance before God, to give unto her the cup of the wine of the fierceness of </a:t>
            </a:r>
            <a:br>
              <a:rPr lang="en-US" sz="3600" i="1" dirty="0" smtClean="0"/>
            </a:br>
            <a:r>
              <a:rPr lang="en-US" sz="3600" i="1" dirty="0" smtClean="0"/>
              <a:t>his wrath.”</a:t>
            </a:r>
            <a:endParaRPr lang="en-US" sz="3600" i="1" dirty="0"/>
          </a:p>
        </p:txBody>
      </p:sp>
      <p:pic>
        <p:nvPicPr>
          <p:cNvPr id="48130" name="Picture 2" descr="C:\Users\Ptr. Daniel White\Desktop\Bible pictures\Prophecy pictures\prophecy pictures\revelation\bowl judgments\BabylonCoals.jpg"/>
          <p:cNvPicPr>
            <a:picLocks noChangeAspect="1" noChangeArrowheads="1"/>
          </p:cNvPicPr>
          <p:nvPr/>
        </p:nvPicPr>
        <p:blipFill>
          <a:blip r:embed="rId3" cstate="print">
            <a:lum contrast="30000"/>
          </a:blip>
          <a:srcRect/>
          <a:stretch>
            <a:fillRect/>
          </a:stretch>
        </p:blipFill>
        <p:spPr bwMode="auto">
          <a:xfrm>
            <a:off x="0" y="0"/>
            <a:ext cx="4290498" cy="3352800"/>
          </a:xfrm>
          <a:prstGeom prst="rect">
            <a:avLst/>
          </a:prstGeom>
          <a:noFill/>
          <a:effectLst>
            <a:reflection blurRad="6350" stA="50000" endA="295" endPos="92000" dist="101600" dir="5400000" sy="-100000" algn="bl" rotWithShape="0"/>
          </a:effectLst>
        </p:spPr>
      </p:pic>
      <p:pic>
        <p:nvPicPr>
          <p:cNvPr id="48132" name="Picture 4" descr="C:\Users\Ptr. Daniel White\Desktop\Bible pictures\Prophecy pictures\prophecy pictures\revelation\Seal Judgments\The fall of babylon 9.jpg"/>
          <p:cNvPicPr>
            <a:picLocks noChangeAspect="1" noChangeArrowheads="1"/>
          </p:cNvPicPr>
          <p:nvPr/>
        </p:nvPicPr>
        <p:blipFill>
          <a:blip r:embed="rId4" cstate="print"/>
          <a:srcRect r="5138" b="4444"/>
          <a:stretch>
            <a:fillRect/>
          </a:stretch>
        </p:blipFill>
        <p:spPr bwMode="auto">
          <a:xfrm>
            <a:off x="0" y="0"/>
            <a:ext cx="4453270" cy="6858000"/>
          </a:xfrm>
          <a:prstGeom prst="rect">
            <a:avLst/>
          </a:prstGeom>
          <a:noFill/>
        </p:spPr>
      </p:pic>
      <p:pic>
        <p:nvPicPr>
          <p:cNvPr id="48131" name="Picture 3" descr="c:\Users\Ptr. Daniel White\Desktop\Bible pictures\war\The fall of babylon 2.bmp"/>
          <p:cNvPicPr>
            <a:picLocks noChangeAspect="1" noChangeArrowheads="1"/>
          </p:cNvPicPr>
          <p:nvPr/>
        </p:nvPicPr>
        <p:blipFill>
          <a:blip r:embed="rId5" cstate="print"/>
          <a:srcRect/>
          <a:stretch>
            <a:fillRect/>
          </a:stretch>
        </p:blipFill>
        <p:spPr bwMode="auto">
          <a:xfrm>
            <a:off x="0" y="0"/>
            <a:ext cx="4495799" cy="6858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31311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fade">
                                      <p:cBhvr>
                                        <p:cTn id="7" dur="2000"/>
                                        <p:tgtEl>
                                          <p:spTgt spid="481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131"/>
                                        </p:tgtEl>
                                        <p:attrNameLst>
                                          <p:attrName>style.visibility</p:attrName>
                                        </p:attrNameLst>
                                      </p:cBhvr>
                                      <p:to>
                                        <p:strVal val="visible"/>
                                      </p:to>
                                    </p:set>
                                    <p:animEffect transition="in" filter="fade">
                                      <p:cBhvr>
                                        <p:cTn id="12" dur="2000"/>
                                        <p:tgtEl>
                                          <p:spTgt spid="48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C:\Users\Ptr. Daniel White\Desktop\Bible pictures\Prophecy pictures\prophecy pictures\revelation\Trumpet Judgments\2580135408_91c0640323.jpg"/>
          <p:cNvPicPr>
            <a:picLocks noChangeAspect="1" noChangeArrowheads="1"/>
          </p:cNvPicPr>
          <p:nvPr/>
        </p:nvPicPr>
        <p:blipFill>
          <a:blip r:embed="rId3" cstate="print"/>
          <a:srcRect/>
          <a:stretch>
            <a:fillRect/>
          </a:stretch>
        </p:blipFill>
        <p:spPr bwMode="auto">
          <a:xfrm>
            <a:off x="0" y="2590800"/>
            <a:ext cx="4724400" cy="2705100"/>
          </a:xfrm>
          <a:prstGeom prst="rect">
            <a:avLst/>
          </a:prstGeom>
          <a:ln>
            <a:noFill/>
          </a:ln>
          <a:effectLst>
            <a:softEdge rad="112500"/>
          </a:effectLst>
        </p:spPr>
      </p:pic>
      <p:sp>
        <p:nvSpPr>
          <p:cNvPr id="3" name="Title 2"/>
          <p:cNvSpPr>
            <a:spLocks noGrp="1"/>
          </p:cNvSpPr>
          <p:nvPr>
            <p:ph type="title"/>
          </p:nvPr>
        </p:nvSpPr>
        <p:spPr>
          <a:xfrm>
            <a:off x="457200" y="4953000"/>
            <a:ext cx="8229600" cy="1905000"/>
          </a:xfrm>
        </p:spPr>
        <p:txBody>
          <a:bodyPr/>
          <a:lstStyle/>
          <a:p>
            <a:r>
              <a:rPr lang="en-US" i="1" dirty="0" smtClean="0"/>
              <a:t> “Every island fled away, and the mountains were not found.”</a:t>
            </a:r>
            <a:endParaRPr lang="en-US" i="1" dirty="0"/>
          </a:p>
        </p:txBody>
      </p:sp>
      <p:pic>
        <p:nvPicPr>
          <p:cNvPr id="6146" name="Picture 2" descr="c:\Users\Ptr. Daniel White\Desktop\Bible pictures\backgrounds\earth and space\Military-Explosion-37326.jpg"/>
          <p:cNvPicPr>
            <a:picLocks noChangeAspect="1" noChangeArrowheads="1"/>
          </p:cNvPicPr>
          <p:nvPr/>
        </p:nvPicPr>
        <p:blipFill>
          <a:blip r:embed="rId4" cstate="print"/>
          <a:srcRect/>
          <a:stretch>
            <a:fillRect/>
          </a:stretch>
        </p:blipFill>
        <p:spPr bwMode="auto">
          <a:xfrm>
            <a:off x="4352130" y="2057400"/>
            <a:ext cx="4791870" cy="3194580"/>
          </a:xfrm>
          <a:prstGeom prst="rect">
            <a:avLst/>
          </a:prstGeom>
          <a:ln>
            <a:noFill/>
          </a:ln>
          <a:effectLst>
            <a:softEdge rad="112500"/>
          </a:effectLst>
        </p:spPr>
      </p:pic>
      <p:pic>
        <p:nvPicPr>
          <p:cNvPr id="6147" name="Picture 3" descr="C:\Users\Ptr. Daniel White\Desktop\Bible pictures\Prophecy pictures\prophecy pictures\revelation\Seal Judgments\7thIslands fled away_mtns not found.jpg"/>
          <p:cNvPicPr>
            <a:picLocks noChangeAspect="1" noChangeArrowheads="1"/>
          </p:cNvPicPr>
          <p:nvPr/>
        </p:nvPicPr>
        <p:blipFill>
          <a:blip r:embed="rId5" cstate="print"/>
          <a:srcRect/>
          <a:stretch>
            <a:fillRect/>
          </a:stretch>
        </p:blipFill>
        <p:spPr bwMode="auto">
          <a:xfrm>
            <a:off x="4572000" y="0"/>
            <a:ext cx="4572000" cy="2743200"/>
          </a:xfrm>
          <a:prstGeom prst="rect">
            <a:avLst/>
          </a:prstGeom>
          <a:ln>
            <a:noFill/>
          </a:ln>
          <a:effectLst>
            <a:softEdge rad="112500"/>
          </a:effectLst>
        </p:spPr>
      </p:pic>
      <p:pic>
        <p:nvPicPr>
          <p:cNvPr id="45058" name="Picture 2" descr="C:\Users\Ptr. Daniel White\Desktop\Bible pictures\Prophecy pictures\prophecy pictures\revelation\bowl judgments\Tidal Wave Hits.jpg"/>
          <p:cNvPicPr>
            <a:picLocks noChangeAspect="1" noChangeArrowheads="1"/>
          </p:cNvPicPr>
          <p:nvPr/>
        </p:nvPicPr>
        <p:blipFill>
          <a:blip r:embed="rId6" cstate="print"/>
          <a:srcRect/>
          <a:stretch>
            <a:fillRect/>
          </a:stretch>
        </p:blipFill>
        <p:spPr bwMode="auto">
          <a:xfrm>
            <a:off x="0" y="0"/>
            <a:ext cx="4876800" cy="3200400"/>
          </a:xfrm>
          <a:prstGeom prst="rect">
            <a:avLst/>
          </a:prstGeom>
          <a:ln>
            <a:noFill/>
          </a:ln>
          <a:effectLst>
            <a:softEdge rad="112500"/>
          </a:effectLst>
        </p:spPr>
      </p:pic>
    </p:spTree>
    <p:extLst>
      <p:ext uri="{BB962C8B-B14F-4D97-AF65-F5344CB8AC3E}">
        <p14:creationId xmlns:p14="http://schemas.microsoft.com/office/powerpoint/2010/main" val="134327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Dan White\Pictures\Bible pictures\Prophecy pictures\prophecy pictures\revelation\bowl judgments\wolverton08.jpg"/>
          <p:cNvPicPr>
            <a:picLocks noChangeAspect="1" noChangeArrowheads="1"/>
          </p:cNvPicPr>
          <p:nvPr/>
        </p:nvPicPr>
        <p:blipFill>
          <a:blip r:embed="rId2" cstate="print"/>
          <a:srcRect/>
          <a:stretch>
            <a:fillRect/>
          </a:stretch>
        </p:blipFill>
        <p:spPr bwMode="auto">
          <a:xfrm>
            <a:off x="-1" y="28634"/>
            <a:ext cx="4698837" cy="6829366"/>
          </a:xfrm>
          <a:prstGeom prst="rect">
            <a:avLst/>
          </a:prstGeom>
          <a:noFill/>
        </p:spPr>
      </p:pic>
      <p:sp>
        <p:nvSpPr>
          <p:cNvPr id="3" name="Rectangle 2"/>
          <p:cNvSpPr/>
          <p:nvPr/>
        </p:nvSpPr>
        <p:spPr>
          <a:xfrm>
            <a:off x="4876800" y="457200"/>
            <a:ext cx="4267200" cy="5632311"/>
          </a:xfrm>
          <a:prstGeom prst="rect">
            <a:avLst/>
          </a:prstGeom>
        </p:spPr>
        <p:txBody>
          <a:bodyPr wrap="square">
            <a:spAutoFit/>
          </a:bodyPr>
          <a:lstStyle/>
          <a:p>
            <a:pPr algn="ctr"/>
            <a:r>
              <a:rPr lang="en-US" sz="3600" i="1" dirty="0" smtClean="0">
                <a:effectLst>
                  <a:glow rad="101600">
                    <a:schemeClr val="bg1">
                      <a:alpha val="60000"/>
                    </a:schemeClr>
                  </a:glow>
                </a:effectLst>
              </a:rPr>
              <a:t>“And there fell upon men a great hail out of heaven, every stone about the weight of a talent: and men blasphemed God because of the plague of the hail; for the plague thereof was exceeding great.”</a:t>
            </a:r>
            <a:endParaRPr lang="en-US" sz="3600" dirty="0"/>
          </a:p>
        </p:txBody>
      </p:sp>
    </p:spTree>
    <p:extLst>
      <p:ext uri="{BB962C8B-B14F-4D97-AF65-F5344CB8AC3E}">
        <p14:creationId xmlns:p14="http://schemas.microsoft.com/office/powerpoint/2010/main" val="373378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211734" cy="5181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344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172700" cy="70485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311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6" y="1066800"/>
            <a:ext cx="9138844" cy="4518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1588"/>
            <a:ext cx="91757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4234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900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angels\Seven Bowls of God's wrath.jpg"/>
          <p:cNvPicPr>
            <a:picLocks noChangeAspect="1" noChangeArrowheads="1"/>
          </p:cNvPicPr>
          <p:nvPr/>
        </p:nvPicPr>
        <p:blipFill>
          <a:blip r:embed="rId3" cstate="print"/>
          <a:srcRect/>
          <a:stretch>
            <a:fillRect/>
          </a:stretch>
        </p:blipFill>
        <p:spPr bwMode="auto">
          <a:xfrm>
            <a:off x="-133977" y="1"/>
            <a:ext cx="9277977" cy="6858000"/>
          </a:xfrm>
          <a:prstGeom prst="rect">
            <a:avLst/>
          </a:prstGeom>
          <a:noFill/>
        </p:spPr>
      </p:pic>
      <p:sp>
        <p:nvSpPr>
          <p:cNvPr id="4" name="Content Placeholder 3"/>
          <p:cNvSpPr>
            <a:spLocks noGrp="1"/>
          </p:cNvSpPr>
          <p:nvPr>
            <p:ph idx="1"/>
          </p:nvPr>
        </p:nvSpPr>
        <p:spPr>
          <a:xfrm>
            <a:off x="0" y="0"/>
            <a:ext cx="9144000" cy="6858000"/>
          </a:xfrm>
        </p:spPr>
        <p:txBody>
          <a:bodyPr>
            <a:noAutofit/>
          </a:bodyPr>
          <a:lstStyle/>
          <a:p>
            <a:r>
              <a:rPr lang="en-US" sz="4000" dirty="0" smtClean="0">
                <a:effectLst>
                  <a:glow rad="101600">
                    <a:schemeClr val="bg1">
                      <a:alpha val="60000"/>
                    </a:schemeClr>
                  </a:glow>
                </a:effectLst>
              </a:rPr>
              <a:t>Grievous sores upon those who have the mark of the beast and worship his image</a:t>
            </a:r>
          </a:p>
          <a:p>
            <a:r>
              <a:rPr lang="en-US" sz="4000" dirty="0" smtClean="0">
                <a:effectLst>
                  <a:glow rad="101600">
                    <a:schemeClr val="bg1">
                      <a:alpha val="60000"/>
                    </a:schemeClr>
                  </a:glow>
                </a:effectLst>
              </a:rPr>
              <a:t>Sea turns to the blood of a dead man</a:t>
            </a:r>
          </a:p>
          <a:p>
            <a:r>
              <a:rPr lang="en-US" sz="4000" dirty="0" smtClean="0">
                <a:effectLst>
                  <a:glow rad="101600">
                    <a:schemeClr val="bg1">
                      <a:alpha val="60000"/>
                    </a:schemeClr>
                  </a:glow>
                </a:effectLst>
              </a:rPr>
              <a:t>Every living thing in the sea dies</a:t>
            </a:r>
          </a:p>
          <a:p>
            <a:r>
              <a:rPr lang="en-US" sz="4000" dirty="0" smtClean="0">
                <a:effectLst>
                  <a:glow rad="101600">
                    <a:schemeClr val="bg1">
                      <a:alpha val="60000"/>
                    </a:schemeClr>
                  </a:glow>
                </a:effectLst>
              </a:rPr>
              <a:t>Rivers and fountains of waters become blood</a:t>
            </a:r>
          </a:p>
          <a:p>
            <a:r>
              <a:rPr lang="en-US" sz="4000" dirty="0" smtClean="0">
                <a:effectLst>
                  <a:glow rad="101600">
                    <a:schemeClr val="bg1">
                      <a:alpha val="60000"/>
                    </a:schemeClr>
                  </a:glow>
                </a:effectLst>
              </a:rPr>
              <a:t>Men are scorched with fire from heaven</a:t>
            </a:r>
          </a:p>
          <a:p>
            <a:r>
              <a:rPr lang="en-US" sz="4000" dirty="0" smtClean="0">
                <a:effectLst>
                  <a:glow rad="101600">
                    <a:schemeClr val="bg1">
                      <a:alpha val="60000"/>
                    </a:schemeClr>
                  </a:glow>
                </a:effectLst>
              </a:rPr>
              <a:t>Darkness over the face of the whole earth</a:t>
            </a:r>
          </a:p>
          <a:p>
            <a:r>
              <a:rPr lang="en-US" sz="4000" dirty="0" smtClean="0">
                <a:effectLst>
                  <a:glow rad="101600">
                    <a:schemeClr val="bg1">
                      <a:alpha val="60000"/>
                    </a:schemeClr>
                  </a:glow>
                </a:effectLst>
              </a:rPr>
              <a:t>Men are afflicted  with great pain</a:t>
            </a:r>
          </a:p>
          <a:p>
            <a:endParaRPr lang="en-US" sz="4000" dirty="0" smtClean="0">
              <a:effectLst>
                <a:glow rad="101600">
                  <a:schemeClr val="bg1">
                    <a:alpha val="60000"/>
                  </a:schemeClr>
                </a:glow>
              </a:effectLst>
            </a:endParaRPr>
          </a:p>
        </p:txBody>
      </p:sp>
    </p:spTree>
    <p:extLst>
      <p:ext uri="{BB962C8B-B14F-4D97-AF65-F5344CB8AC3E}">
        <p14:creationId xmlns:p14="http://schemas.microsoft.com/office/powerpoint/2010/main" val="3779330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Ptr. Daniel White\Desktop\Bible pictures\angels\Seven Bowls of God's wrath.jpg"/>
          <p:cNvPicPr>
            <a:picLocks noChangeAspect="1" noChangeArrowheads="1"/>
          </p:cNvPicPr>
          <p:nvPr/>
        </p:nvPicPr>
        <p:blipFill>
          <a:blip r:embed="rId3" cstate="print"/>
          <a:srcRect/>
          <a:stretch>
            <a:fillRect/>
          </a:stretch>
        </p:blipFill>
        <p:spPr bwMode="auto">
          <a:xfrm>
            <a:off x="-133977" y="1"/>
            <a:ext cx="9277977" cy="6858000"/>
          </a:xfrm>
          <a:prstGeom prst="rect">
            <a:avLst/>
          </a:prstGeom>
          <a:noFill/>
        </p:spPr>
      </p:pic>
      <p:sp>
        <p:nvSpPr>
          <p:cNvPr id="4" name="Content Placeholder 3"/>
          <p:cNvSpPr>
            <a:spLocks noGrp="1"/>
          </p:cNvSpPr>
          <p:nvPr>
            <p:ph idx="1"/>
          </p:nvPr>
        </p:nvSpPr>
        <p:spPr>
          <a:xfrm>
            <a:off x="152400" y="228600"/>
            <a:ext cx="8534400" cy="6629400"/>
          </a:xfrm>
        </p:spPr>
        <p:txBody>
          <a:bodyPr>
            <a:noAutofit/>
          </a:bodyPr>
          <a:lstStyle/>
          <a:p>
            <a:r>
              <a:rPr lang="en-US" sz="4000" dirty="0" smtClean="0">
                <a:effectLst>
                  <a:glow rad="101600">
                    <a:schemeClr val="bg1">
                      <a:alpha val="60000"/>
                    </a:schemeClr>
                  </a:glow>
                </a:effectLst>
              </a:rPr>
              <a:t>Powerful storms </a:t>
            </a:r>
          </a:p>
          <a:p>
            <a:r>
              <a:rPr lang="en-US" sz="4000" dirty="0" smtClean="0">
                <a:effectLst>
                  <a:glow rad="101600">
                    <a:schemeClr val="bg1">
                      <a:alpha val="60000"/>
                    </a:schemeClr>
                  </a:glow>
                </a:effectLst>
              </a:rPr>
              <a:t>Great earthquakes</a:t>
            </a:r>
          </a:p>
          <a:p>
            <a:r>
              <a:rPr lang="en-US" sz="4000" dirty="0" smtClean="0">
                <a:effectLst>
                  <a:glow rad="101600">
                    <a:schemeClr val="bg1">
                      <a:alpha val="60000"/>
                    </a:schemeClr>
                  </a:glow>
                </a:effectLst>
              </a:rPr>
              <a:t>Major cities around the world are destroyed</a:t>
            </a:r>
          </a:p>
          <a:p>
            <a:r>
              <a:rPr lang="en-US" sz="4000" dirty="0" smtClean="0">
                <a:effectLst>
                  <a:glow rad="101600">
                    <a:schemeClr val="bg1">
                      <a:alpha val="60000"/>
                    </a:schemeClr>
                  </a:glow>
                </a:effectLst>
              </a:rPr>
              <a:t>Every island disappears</a:t>
            </a:r>
          </a:p>
          <a:p>
            <a:r>
              <a:rPr lang="en-US" sz="4000" dirty="0" smtClean="0">
                <a:effectLst>
                  <a:glow rad="101600">
                    <a:schemeClr val="bg1">
                      <a:alpha val="60000"/>
                    </a:schemeClr>
                  </a:glow>
                </a:effectLst>
              </a:rPr>
              <a:t>Every mountain is removed</a:t>
            </a:r>
          </a:p>
          <a:p>
            <a:r>
              <a:rPr lang="en-US" sz="4000" dirty="0" smtClean="0">
                <a:effectLst>
                  <a:glow rad="101600">
                    <a:schemeClr val="bg1">
                      <a:alpha val="60000"/>
                    </a:schemeClr>
                  </a:glow>
                </a:effectLst>
              </a:rPr>
              <a:t>Great hail the weight of a talent</a:t>
            </a:r>
          </a:p>
          <a:p>
            <a:r>
              <a:rPr lang="en-US" sz="4000" dirty="0" smtClean="0">
                <a:effectLst>
                  <a:glow rad="101600">
                    <a:schemeClr val="bg1">
                      <a:alpha val="60000"/>
                    </a:schemeClr>
                  </a:glow>
                </a:effectLst>
              </a:rPr>
              <a:t>Man blaspheme God</a:t>
            </a:r>
          </a:p>
          <a:p>
            <a:r>
              <a:rPr lang="en-US" sz="4000" dirty="0" smtClean="0">
                <a:effectLst>
                  <a:glow rad="101600">
                    <a:schemeClr val="bg1">
                      <a:alpha val="60000"/>
                    </a:schemeClr>
                  </a:glow>
                </a:effectLst>
              </a:rPr>
              <a:t>Battle of Armageddon</a:t>
            </a:r>
          </a:p>
          <a:p>
            <a:endParaRPr lang="en-US" sz="4000" dirty="0" smtClean="0">
              <a:effectLst>
                <a:glow rad="101600">
                  <a:schemeClr val="bg1">
                    <a:alpha val="60000"/>
                  </a:schemeClr>
                </a:glow>
              </a:effectLst>
            </a:endParaRPr>
          </a:p>
          <a:p>
            <a:endParaRPr lang="en-US" sz="4000" dirty="0"/>
          </a:p>
        </p:txBody>
      </p:sp>
    </p:spTree>
    <p:extLst>
      <p:ext uri="{BB962C8B-B14F-4D97-AF65-F5344CB8AC3E}">
        <p14:creationId xmlns:p14="http://schemas.microsoft.com/office/powerpoint/2010/main" val="2299730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7150"/>
            <a:ext cx="9220200" cy="691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74638"/>
            <a:ext cx="8229600" cy="6354762"/>
          </a:xfrm>
        </p:spPr>
        <p:txBody>
          <a:bodyPr>
            <a:normAutofit/>
          </a:bodyPr>
          <a:lstStyle/>
          <a:p>
            <a:r>
              <a:rPr lang="en-US" i="1" dirty="0" smtClean="0">
                <a:effectLst>
                  <a:glow rad="101600">
                    <a:schemeClr val="bg1">
                      <a:alpha val="60000"/>
                    </a:schemeClr>
                  </a:glow>
                </a:effectLst>
              </a:rPr>
              <a:t>“And I saw as it were a sea of glass mingled with fire: and them that had gotten the victory over the beast, and over his image, and over his mark, and over the number of his name, stand on the sea of glass, having the harps of God.”</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147034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
            <a:ext cx="10858500" cy="7305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5753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5" descr="C:\Users\Ptr. Daniel White\Desktop\Bible pictures\backgrounds\The-Throne-of-God Clouds.jpg"/>
          <p:cNvPicPr>
            <a:picLocks noChangeAspect="1" noChangeArrowheads="1"/>
          </p:cNvPicPr>
          <p:nvPr/>
        </p:nvPicPr>
        <p:blipFill>
          <a:blip r:embed="rId3" cstate="print"/>
          <a:srcRect/>
          <a:stretch>
            <a:fillRect/>
          </a:stretch>
        </p:blipFill>
        <p:spPr bwMode="auto">
          <a:xfrm>
            <a:off x="0" y="-57149"/>
            <a:ext cx="9144000" cy="6915150"/>
          </a:xfrm>
          <a:prstGeom prst="rect">
            <a:avLst/>
          </a:prstGeom>
          <a:noFill/>
        </p:spPr>
      </p:pic>
      <p:pic>
        <p:nvPicPr>
          <p:cNvPr id="14342" name="Picture 6" descr="C:\Users\Ptr. Daniel White\Desktop\Bible pictures\backgrounds\Ocean, lakes, rivers\102_4730.JPG"/>
          <p:cNvPicPr>
            <a:picLocks noChangeAspect="1" noChangeArrowheads="1"/>
          </p:cNvPicPr>
          <p:nvPr/>
        </p:nvPicPr>
        <p:blipFill>
          <a:blip r:embed="rId4" cstate="print"/>
          <a:srcRect/>
          <a:stretch>
            <a:fillRect/>
          </a:stretch>
        </p:blipFill>
        <p:spPr bwMode="auto">
          <a:xfrm>
            <a:off x="304800" y="990600"/>
            <a:ext cx="8458200" cy="5638800"/>
          </a:xfrm>
          <a:prstGeom prst="rect">
            <a:avLst/>
          </a:prstGeom>
          <a:ln>
            <a:noFill/>
          </a:ln>
          <a:effectLst>
            <a:softEdge rad="112500"/>
          </a:effectLst>
        </p:spPr>
      </p:pic>
      <p:pic>
        <p:nvPicPr>
          <p:cNvPr id="14339" name="Picture 3" descr="C:\Users\Ptr. Daniel White\Desktop\Bible pictures\heaven\godthrone.jpg"/>
          <p:cNvPicPr>
            <a:picLocks noChangeAspect="1" noChangeArrowheads="1"/>
          </p:cNvPicPr>
          <p:nvPr/>
        </p:nvPicPr>
        <p:blipFill>
          <a:blip r:embed="rId5" cstate="print"/>
          <a:srcRect/>
          <a:stretch>
            <a:fillRect/>
          </a:stretch>
        </p:blipFill>
        <p:spPr bwMode="auto">
          <a:xfrm>
            <a:off x="304800" y="228600"/>
            <a:ext cx="8534400" cy="4114800"/>
          </a:xfrm>
          <a:prstGeom prst="rect">
            <a:avLst/>
          </a:prstGeom>
          <a:ln>
            <a:noFill/>
          </a:ln>
          <a:effectLst>
            <a:softEdge rad="112500"/>
          </a:effectLst>
        </p:spPr>
      </p:pic>
      <p:pic>
        <p:nvPicPr>
          <p:cNvPr id="14344" name="Picture 8" descr="C:\Users\Ptr. Daniel White\Desktop\Bible pictures\hell\Artistic-Elemental-41635.jpg"/>
          <p:cNvPicPr>
            <a:picLocks noChangeAspect="1" noChangeArrowheads="1"/>
          </p:cNvPicPr>
          <p:nvPr/>
        </p:nvPicPr>
        <p:blipFill>
          <a:blip r:embed="rId6" cstate="print"/>
          <a:srcRect t="40173"/>
          <a:stretch>
            <a:fillRect/>
          </a:stretch>
        </p:blipFill>
        <p:spPr bwMode="auto">
          <a:xfrm>
            <a:off x="228600" y="4114799"/>
            <a:ext cx="8610600" cy="2460263"/>
          </a:xfrm>
          <a:prstGeom prst="rect">
            <a:avLst/>
          </a:prstGeom>
          <a:ln>
            <a:noFill/>
          </a:ln>
          <a:effectLst>
            <a:softEdge rad="112500"/>
          </a:effectLst>
        </p:spPr>
      </p:pic>
      <p:pic>
        <p:nvPicPr>
          <p:cNvPr id="14346" name="Picture 10" descr="C:\Users\Ptr. Daniel White\Desktop\Bible pictures\heaven\twenty four elders.jpg"/>
          <p:cNvPicPr>
            <a:picLocks noChangeAspect="1" noChangeArrowheads="1"/>
          </p:cNvPicPr>
          <p:nvPr/>
        </p:nvPicPr>
        <p:blipFill>
          <a:blip r:embed="rId7" cstate="print"/>
          <a:srcRect l="35287" t="76281" r="31387" b="193"/>
          <a:stretch>
            <a:fillRect/>
          </a:stretch>
        </p:blipFill>
        <p:spPr bwMode="auto">
          <a:xfrm>
            <a:off x="381000" y="4191000"/>
            <a:ext cx="1413164" cy="1371600"/>
          </a:xfrm>
          <a:prstGeom prst="ellipse">
            <a:avLst/>
          </a:prstGeom>
          <a:ln>
            <a:noFill/>
          </a:ln>
          <a:effectLst>
            <a:softEdge rad="112500"/>
          </a:effectLst>
        </p:spPr>
      </p:pic>
      <p:pic>
        <p:nvPicPr>
          <p:cNvPr id="11" name="Picture 10" descr="C:\Users\Ptr. Daniel White\Desktop\Bible pictures\heaven\twenty four elders.jpg"/>
          <p:cNvPicPr>
            <a:picLocks noChangeAspect="1" noChangeArrowheads="1"/>
          </p:cNvPicPr>
          <p:nvPr/>
        </p:nvPicPr>
        <p:blipFill>
          <a:blip r:embed="rId7" cstate="print"/>
          <a:srcRect l="35287" t="76281" r="31387" b="193"/>
          <a:stretch>
            <a:fillRect/>
          </a:stretch>
        </p:blipFill>
        <p:spPr bwMode="auto">
          <a:xfrm>
            <a:off x="1676400" y="5181600"/>
            <a:ext cx="1413164" cy="1371600"/>
          </a:xfrm>
          <a:prstGeom prst="ellipse">
            <a:avLst/>
          </a:prstGeom>
          <a:ln>
            <a:noFill/>
          </a:ln>
          <a:effectLst>
            <a:softEdge rad="112500"/>
          </a:effectLst>
        </p:spPr>
      </p:pic>
      <p:pic>
        <p:nvPicPr>
          <p:cNvPr id="12" name="Picture 10" descr="C:\Users\Ptr. Daniel White\Desktop\Bible pictures\heaven\twenty four elders.jpg"/>
          <p:cNvPicPr>
            <a:picLocks noChangeAspect="1" noChangeArrowheads="1"/>
          </p:cNvPicPr>
          <p:nvPr/>
        </p:nvPicPr>
        <p:blipFill>
          <a:blip r:embed="rId7" cstate="print"/>
          <a:srcRect l="35287" t="76281" r="31387" b="193"/>
          <a:stretch>
            <a:fillRect/>
          </a:stretch>
        </p:blipFill>
        <p:spPr bwMode="auto">
          <a:xfrm>
            <a:off x="3810000" y="5105400"/>
            <a:ext cx="1413164" cy="1371600"/>
          </a:xfrm>
          <a:prstGeom prst="ellipse">
            <a:avLst/>
          </a:prstGeom>
          <a:ln>
            <a:noFill/>
          </a:ln>
          <a:effectLst>
            <a:softEdge rad="112500"/>
          </a:effectLst>
        </p:spPr>
      </p:pic>
      <p:pic>
        <p:nvPicPr>
          <p:cNvPr id="13" name="Picture 10" descr="C:\Users\Ptr. Daniel White\Desktop\Bible pictures\heaven\twenty four elders.jpg"/>
          <p:cNvPicPr>
            <a:picLocks noChangeAspect="1" noChangeArrowheads="1"/>
          </p:cNvPicPr>
          <p:nvPr/>
        </p:nvPicPr>
        <p:blipFill>
          <a:blip r:embed="rId7" cstate="print"/>
          <a:srcRect l="35287" t="76281" r="31387" b="193"/>
          <a:stretch>
            <a:fillRect/>
          </a:stretch>
        </p:blipFill>
        <p:spPr bwMode="auto">
          <a:xfrm>
            <a:off x="2667000" y="4191000"/>
            <a:ext cx="1413164" cy="1371600"/>
          </a:xfrm>
          <a:prstGeom prst="ellipse">
            <a:avLst/>
          </a:prstGeom>
          <a:ln>
            <a:noFill/>
          </a:ln>
          <a:effectLst>
            <a:softEdge rad="112500"/>
          </a:effectLst>
        </p:spPr>
      </p:pic>
      <p:pic>
        <p:nvPicPr>
          <p:cNvPr id="14" name="Picture 10" descr="C:\Users\Ptr. Daniel White\Desktop\Bible pictures\heaven\twenty four elders.jpg"/>
          <p:cNvPicPr>
            <a:picLocks noChangeAspect="1" noChangeArrowheads="1"/>
          </p:cNvPicPr>
          <p:nvPr/>
        </p:nvPicPr>
        <p:blipFill>
          <a:blip r:embed="rId7" cstate="print"/>
          <a:srcRect l="35287" t="76281" r="31387" b="193"/>
          <a:stretch>
            <a:fillRect/>
          </a:stretch>
        </p:blipFill>
        <p:spPr bwMode="auto">
          <a:xfrm>
            <a:off x="6019800" y="5181600"/>
            <a:ext cx="1413164" cy="1371600"/>
          </a:xfrm>
          <a:prstGeom prst="ellipse">
            <a:avLst/>
          </a:prstGeom>
          <a:ln>
            <a:noFill/>
          </a:ln>
          <a:effectLst>
            <a:softEdge rad="112500"/>
          </a:effectLst>
        </p:spPr>
      </p:pic>
      <p:pic>
        <p:nvPicPr>
          <p:cNvPr id="15" name="Picture 10" descr="C:\Users\Ptr. Daniel White\Desktop\Bible pictures\heaven\twenty four elders.jpg"/>
          <p:cNvPicPr>
            <a:picLocks noChangeAspect="1" noChangeArrowheads="1"/>
          </p:cNvPicPr>
          <p:nvPr/>
        </p:nvPicPr>
        <p:blipFill>
          <a:blip r:embed="rId7" cstate="print"/>
          <a:srcRect l="35287" t="76281" r="31387" b="193"/>
          <a:stretch>
            <a:fillRect/>
          </a:stretch>
        </p:blipFill>
        <p:spPr bwMode="auto">
          <a:xfrm>
            <a:off x="4876800" y="4191000"/>
            <a:ext cx="1413164" cy="1371600"/>
          </a:xfrm>
          <a:prstGeom prst="ellipse">
            <a:avLst/>
          </a:prstGeom>
          <a:ln>
            <a:noFill/>
          </a:ln>
          <a:effectLst>
            <a:softEdge rad="112500"/>
          </a:effectLst>
        </p:spPr>
      </p:pic>
      <p:pic>
        <p:nvPicPr>
          <p:cNvPr id="16" name="Picture 10" descr="C:\Users\Ptr. Daniel White\Desktop\Bible pictures\heaven\twenty four elders.jpg"/>
          <p:cNvPicPr>
            <a:picLocks noChangeAspect="1" noChangeArrowheads="1"/>
          </p:cNvPicPr>
          <p:nvPr/>
        </p:nvPicPr>
        <p:blipFill>
          <a:blip r:embed="rId7" cstate="print"/>
          <a:srcRect l="35287" t="76281" r="31387" b="193"/>
          <a:stretch>
            <a:fillRect/>
          </a:stretch>
        </p:blipFill>
        <p:spPr bwMode="auto">
          <a:xfrm>
            <a:off x="7010400" y="4191000"/>
            <a:ext cx="1413164" cy="1371600"/>
          </a:xfrm>
          <a:prstGeom prst="ellipse">
            <a:avLst/>
          </a:prstGeom>
          <a:ln>
            <a:noFill/>
          </a:ln>
          <a:effectLst>
            <a:softEdge rad="112500"/>
          </a:effectLst>
        </p:spPr>
      </p:pic>
      <p:pic>
        <p:nvPicPr>
          <p:cNvPr id="14348" name="Picture 12" descr="C:\Users\Ptr. Daniel White\Desktop\Bible pictures\Prophecy pictures\prophecy pictures\antichrist\Dragon with seven heads.jpg"/>
          <p:cNvPicPr>
            <a:picLocks noChangeAspect="1" noChangeArrowheads="1"/>
          </p:cNvPicPr>
          <p:nvPr/>
        </p:nvPicPr>
        <p:blipFill>
          <a:blip r:embed="rId8" cstate="print"/>
          <a:srcRect/>
          <a:stretch>
            <a:fillRect/>
          </a:stretch>
        </p:blipFill>
        <p:spPr bwMode="auto">
          <a:xfrm flipH="1">
            <a:off x="5392242" y="304800"/>
            <a:ext cx="3298836" cy="2438400"/>
          </a:xfrm>
          <a:prstGeom prst="ellipse">
            <a:avLst/>
          </a:prstGeom>
          <a:ln>
            <a:noFill/>
          </a:ln>
          <a:effectLst>
            <a:softEdge rad="112500"/>
          </a:effectLst>
        </p:spPr>
      </p:pic>
      <p:pic>
        <p:nvPicPr>
          <p:cNvPr id="17" name="Picture 2" descr="c:\Users\Ptr. Daniel White\Desktop\Bible pictures\Prophecy pictures\prophecy pictures\revelation\Harps &amp; those slain.jpg"/>
          <p:cNvPicPr>
            <a:picLocks noChangeAspect="1" noChangeArrowheads="1"/>
          </p:cNvPicPr>
          <p:nvPr/>
        </p:nvPicPr>
        <p:blipFill>
          <a:blip r:embed="rId9" cstate="print">
            <a:duotone>
              <a:prstClr val="black"/>
              <a:schemeClr val="tx2">
                <a:tint val="45000"/>
                <a:satMod val="400000"/>
              </a:schemeClr>
            </a:duotone>
          </a:blip>
          <a:srcRect l="60776" t="26667" r="-1020" b="35555"/>
          <a:stretch>
            <a:fillRect/>
          </a:stretch>
        </p:blipFill>
        <p:spPr bwMode="auto">
          <a:xfrm>
            <a:off x="1600200" y="2362200"/>
            <a:ext cx="5867400" cy="4071257"/>
          </a:xfrm>
          <a:prstGeom prst="ellipse">
            <a:avLst/>
          </a:prstGeom>
          <a:ln>
            <a:noFill/>
          </a:ln>
          <a:effectLst>
            <a:softEdge rad="112500"/>
          </a:effectLst>
        </p:spPr>
      </p:pic>
    </p:spTree>
    <p:extLst>
      <p:ext uri="{BB962C8B-B14F-4D97-AF65-F5344CB8AC3E}">
        <p14:creationId xmlns:p14="http://schemas.microsoft.com/office/powerpoint/2010/main" val="3714604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fade">
                                      <p:cBhvr>
                                        <p:cTn id="7" dur="1000"/>
                                        <p:tgtEl>
                                          <p:spTgt spid="143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342"/>
                                        </p:tgtEl>
                                        <p:attrNameLst>
                                          <p:attrName>style.visibility</p:attrName>
                                        </p:attrNameLst>
                                      </p:cBhvr>
                                      <p:to>
                                        <p:strVal val="visible"/>
                                      </p:to>
                                    </p:set>
                                    <p:animEffect transition="in" filter="fade">
                                      <p:cBhvr>
                                        <p:cTn id="12" dur="1000"/>
                                        <p:tgtEl>
                                          <p:spTgt spid="143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344"/>
                                        </p:tgtEl>
                                        <p:attrNameLst>
                                          <p:attrName>style.visibility</p:attrName>
                                        </p:attrNameLst>
                                      </p:cBhvr>
                                      <p:to>
                                        <p:strVal val="visible"/>
                                      </p:to>
                                    </p:set>
                                    <p:animEffect transition="in" filter="fade">
                                      <p:cBhvr>
                                        <p:cTn id="17" dur="1000"/>
                                        <p:tgtEl>
                                          <p:spTgt spid="143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346"/>
                                        </p:tgtEl>
                                        <p:attrNameLst>
                                          <p:attrName>style.visibility</p:attrName>
                                        </p:attrNameLst>
                                      </p:cBhvr>
                                      <p:to>
                                        <p:strVal val="visible"/>
                                      </p:to>
                                    </p:set>
                                    <p:animEffect transition="in" filter="fade">
                                      <p:cBhvr>
                                        <p:cTn id="32" dur="1000"/>
                                        <p:tgtEl>
                                          <p:spTgt spid="1434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20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4348"/>
                                        </p:tgtEl>
                                        <p:attrNameLst>
                                          <p:attrName>style.visibility</p:attrName>
                                        </p:attrNameLst>
                                      </p:cBhvr>
                                      <p:to>
                                        <p:strVal val="visible"/>
                                      </p:to>
                                    </p:set>
                                    <p:animEffect transition="in" filter="fade">
                                      <p:cBhvr>
                                        <p:cTn id="62" dur="2000"/>
                                        <p:tgtEl>
                                          <p:spTgt spid="14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98" y="1"/>
            <a:ext cx="915756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36885" y="101185"/>
            <a:ext cx="8229600" cy="2697162"/>
          </a:xfrm>
        </p:spPr>
        <p:txBody>
          <a:bodyPr>
            <a:normAutofit/>
          </a:bodyPr>
          <a:lstStyle/>
          <a:p>
            <a:r>
              <a:rPr lang="en-US" sz="5400" dirty="0" smtClean="0">
                <a:solidFill>
                  <a:schemeClr val="bg1"/>
                </a:solidFill>
                <a:effectLst>
                  <a:glow rad="101600">
                    <a:schemeClr val="tx1">
                      <a:alpha val="60000"/>
                    </a:schemeClr>
                  </a:glow>
                </a:effectLst>
                <a:latin typeface="Algerian" panose="04020705040A02060702" pitchFamily="82" charset="0"/>
              </a:rPr>
              <a:t>Tribulation Saints</a:t>
            </a:r>
            <a:endParaRPr lang="en-US" sz="5400" dirty="0">
              <a:solidFill>
                <a:schemeClr val="bg1"/>
              </a:solidFill>
              <a:effectLst>
                <a:glow rad="101600">
                  <a:schemeClr val="tx1">
                    <a:alpha val="60000"/>
                  </a:schemeClr>
                </a:glow>
              </a:effectLst>
              <a:latin typeface="Algerian" panose="04020705040A02060702" pitchFamily="82" charset="0"/>
            </a:endParaRPr>
          </a:p>
        </p:txBody>
      </p:sp>
      <p:sp>
        <p:nvSpPr>
          <p:cNvPr id="3" name="AutoShape 2" descr="data:image/jpeg;base64,/9j/4AAQSkZJRgABAQAAAQABAAD/2wCEAAkGBxMTEhUUExQVFhUXGBUVGBcVFxUVGhgXFBQXFxgcGBUcHSggGBwlHBQVITEhJSkrLi4uFx8zODMsNygtLiwBCgoKDg0OFBAQFywcHBwsLCwsLCwsLCwsLCwsLCwsLCwsLCwsLCwsLCwsLCwsLCwsLCwsLCwrKzcuLCwrNyssK//AABEIALcBEwMBIgACEQEDEQH/xAAbAAABBQEBAAAAAAAAAAAAAAADAQIEBQYAB//EAFAQAAIBAwIDBQQFBwYLBwUAAAECAwAEERIhBTFBBgcTUWEicYGRFDKhscEIFSNCUrLRNnJ0s+HwFiQlMzQ1Q2JzgsImY5K0w+LxU1SDhKL/xAAXAQEBAQEAAAAAAAAAAAAAAAAAAQID/8QAHREBAQEBAQEBAQEBAAAAAAAAAAERAhIhUTFBE//aAAwDAQACEQMRAD8AznD7dSY44k8WeRtCorIu+hmPtMQvJTzNcOE3LXTWq2zm5XJMXiQ5ChEfOvXoIxInXrUrg0AhubSZNsXNvqUnYCSQRE/KQ1vbtfA43xC6zgRcO8X0ycb/ACtxXTrqxMedJwi6a4Nqtq30lckxeJBkKERtWvXoxiRevWlteE3khuAlo5NsSs36W3GghdRG8ntbD9XNel8GtdXaO4m/VNjE498hjX7oTVZ3bza4+NSHJDzTv66SJcb+7FT3TGBhcEKw6gN8xmitcbjYb1dycOtm7PRX6W0UE8boC0IYagLsQMGLMWcFd/aJ33qfe8ItrK34YXtYLmW9mgSeS4UyECYAt4W+I8agBjbbcE71r/omMppy3pSSxLkZ5VqeNdno7e/ltog3heHFMikligkaRWUMdyoMWRnlqxVNNxCwhspZiltdX5naJbefMgjjWYxgLCCNyq6s88t5YFL2Yr4oPIZXqKsPA1JiNMH1O59w61d9uezNvb3lgsUQjhupYRLCCdGRc26nSv6mVlYEDAOBtnOY3eTwSzsmlaBVS5/xZreJBIyoiSBpJXAyq6jqXLdIzjmanswbs9w8BMyEasHY+/yogYDbSOuc+dXF/wBmYYbuwtvoSXKTiX6TdSpJJKrKgKkTAgRZbO3LoMVS39oYJ7m2yzLE4EZY6m8N40kUMx5kFiMncgDO9Xnr6tVV3KATjb0FVzb1Jmg3ArnhxW7WEB4qY0HpVkLfamSpipoq3iwKF4hqZNkVEIqoNFcmpf0o4GOdVwFP351BKluKFPMWO9A1GuWgUina6aTTGarqDxihyTeVCjm86C7Zqaps0hokDZoXhE0aGCgOfdtQoYM70jGpMdxjpQPW1Uc8V3hBASMcts0EznOaBd3OayoV1OTzNQZGojmo0zZooRnrqA3Okqo31wjJAz4JWPS/XP6NhID/APzXq3eNZIlpe3SkiSe2itMbacPKyrgYzkm4I59BXnPCJA6MjjUjKRpP7LDBGfcTVyvBYWC5acqMNh7id1BUgqdDSFdiAdx0rn07Y2XY6JfosfEGY63sLeNwRsDbq7MfPJZ2/wDCKx/dDn6BxDVzMaE+82zE/fWU4gApdEeXwjkACadVIbOr2A+kA5O2Mbmo8cGM6XkUMAGEckqAgDA1BWAO229MZai2XPZAAdZAPnxMVcdp4HurXgUlujSqs9ozFFLaVCrktj6oGk5J5Yrz20tNhGGk8MEN4fiy+HkNrH6PVp+tvy51seFcGXA0vNEGySsM88KsTzOlHAyepxUvxZNTu2EqvxWYhtkhto2IPJw0zlT66ZEOP94VWXduy8EnvbdS140syNOqlpY4UuXQiM7mJQijOnGMlue9Xlr2cCgKiYXJORvuTk6idyx6k1V8U7LKquCZVWQnUiSyLG5PV41YK3TmOlTZSyxad4h1XPBj/wB7CfndWf8AGqDvguil/KACc2kHLyElwTgfOq664bGrqJHkbSBpLTzMV3VgUJf2CCinb9kVVaV8UsWeQnABkd5G0qTgamJPU7etakZr0ft/aXF5dcMW2kuVtplfxJbV3VQp8NgxdfZHs6saqzMNvFb3N3Es8k6pIq+JO/iOWWJAwL4GdLZX0046VUwoVGiOSeMHJKRTzRpvz9hWA+yhJF4Qxpwq7YFWTDVuWRjsckfjTjGOtBsJUK7c6KZBvk8q1rIE59Nqq7ubcDoKW74gSMVC1k4oJwUnGQADyz1pBa4J/GoTSknFEluCeZ5URzgDlvXAio0slOjYedUPZabn1oryVEkNQEZvKgs3Sk8SlXeqEI8q5VogFOG1AwGnJL0pzEUItjJqBk2xoQkxvSSS5oDy0BHuKCWPnQHkoJloJMslQpJaRpM0JjRXF66hE11B6j2UtwVYsemw36VdyXyhCgbP6p3+e9Zy0utKgjmfIeXnUe8u3k6Y/E1LHXTbtSDhdvx+dOhcgb05Ace186m2sWVbC5ONvf6Cs2pIHY5ZhgEn3YrecDnU6VZSCMZJ2GxrFTNJgEbafLr76s+FWd3MpxKOQxkbDHSuXf104WnbTtqbecQW7Bl0ZfSMkO3L2/vrFX/baeRvaO4GM4GOWMgedaqw7GM8mq4IjYbLpx7bZ251Vdr+yqwbqNXnjfSdifjvV4vP8Y6l/rNC8klO7DOMZ5VbcLg0ICVBI33P4VR25HLGMH47VOe/Zj7TbV3cliL8AtnBz0GOlVF5cs7ZJqOZdznlSSXK8hVxm1ZWMpzj40+7vuYNQorpadJg1MXTMjn9lOU75FBPkKWOTG1ApNAJI509j1zQZD8aBjuTTkfFNjJ8qkLFlcn4U0NM1DZqkLCACaYsVNAvvo8AO9CaIg1Lg3H2UATkUxmzU2SKo8jgcqKCM0GaTpXPITyoJGKIaynGajMal6SdqeLDrUFcUoZWrmW0AG3PltQW4eQNxRVQy0Mips6gVCegCaWkK11NMbH6QT1p4m29aNYcMLjIq3tOBOf1QfsqXqR0nNqutCx51puE3caI2freXOmxcF0+y3M7DG5FSJOErGF0nfct5muXV105lhi3i7syM3PGBgZ8smjcP4gzhVUmM5ZWQIWBDDbOfUbHNJCCciLOx2BGxrX8ItC0XtJg53Y7cvSuVreMle8F4joIa5LISNmIDADlv58qzB4pPIhg8bGknAJGMYwfa+fzr0Hi3BokbWxYtkEjUTyGBz6VkOLR22o+GjFjnIIA+Oa6cVy7jIvCVyaA84q+Xgr4yRseQFRZuCsPaPKu8rjYqfEJobqetTprYqNqEIm5k1rWcRlbFFW5PKknSovhGpqYn+IeeRQ9Y86jIcc96coB5c6KveDWli8QkveIGAsXCQwRGV1CMVLSkK2nOMgYG3nVqewcjDxIL+xltuZuGk8MovXXHuMgdMj1xWXsbNR8Tk+eT51Jl4GhbVoB68ufrWPrbrGMKp9vxBrlCuRjWocgMB0BABosUWetI5IGPKm6vI1Q6YAbUMEYp+RTgVPKqgY9aMLkBelQLiXeozz0E2S5yffS6aiw8/OpiIedByoKcYQSNq4LUiIY5mg57Y425+6jpCsY1PufI0N7vGwNQrq72571BIupF59fLlUG+vsgCoU83rUJ5c1QspzUVxRgR1yfuock46UACa6mmWlqD0/hqA+zqAA9cH+2rGXiSx4AbJHT8fdWeW1Gd856EdKsIbViPqqTjmcZNZsjtOqmyXc7kbjTzOk4z7vKrm3t10Y3BO+SSSM+VZ62JXAZD7J6cjvROI9qPDhdUX2tLYP7Jwcc+dZs/Flz+rqW5+j4KnBxsSMg0t52skEa6d26k8vgK7s/2OF9BBIeLMZXhjlaJFt2KF0UsCo3GC2NxUHtn2Ljs7eaT86Fpo01rCwgVm8hp57+6s+Il7Vk/HpJj5eZ3qK84O4+t76nw9in/Mx4h9LkDeAZvD8OLTkZ21Yzjasct5E2AsihjgY5c/XlXSSMWtHLxNsAE8vI1XT37Hqag3cJRclgB5sQBUCHiQB2ZT7jWvjO1YFmJ60d10++oK3RLZ3/AAFbfsR2KhvraGRuJaJ5Q36ECBmGlm2Cn2vqrnlS1JGJuZhuOtV0jmvWeM91ltArGTiZR9DOquIELYB5AkZ3GK82gkt2hVmlTXpGVyAc43ppYDYKG2NWsFsuoAHB92aoxNEJIw0xSMuutowHZUPMhep9Knce4jbxhfoV3PNkPrEsKR6cAaSMc98/KlpIuzGi77E+Q2FJJfhRtzq57wuxB4bapcLdySapY4yrpGow6sScj+bWC/OCHkwJqLVnNcZ586ELgCqd+IL+0KG18PMVUWst35UIXJFabuz7DLxUXDNcPF4TRqAiq2dak9fdWP4xb+BcXEOosIppYgxwCRHIVBI6ZxSUw+SekjcVA+kL51N4TZyXE8UEWkySsEXUdIyc8zvttV1E6GYCjC686Z2x7N3XDSi3PhgyK7LofX9TAOcgeYpnEhw9bfVBd3D3GE/RvCqpkkaxr9Bqx7qmxcoou6FPfetUkl0R1pFbUdjn+/lVFm1360CS7qP4K5wXUHqCcUZIoQfakHwOaIC0pNIZdqmNBGOT5Hp+FAlkB+qABVDWhGnJ2NAEGfQUYnzNNkfNABoxXUpA9K6s6uPSV0jGdz6VMhudPLFY0cWAPOjpxsedLG5010l9nnVZe3SHPsjfblmqg8VXHOop4h5GpiXpve5yJF4q+hQubVyQABv40dRO9SBG4tPrUNiK3xkA49l+X2UTuRuNfFJD5Wr/ANdHUHvhuNHFpvWKD91qn+m/G94fIF7LBioYCzc6TnBwGwDjfGfKndmWTiHAX+kRQnCXCYSMIoMJcIyqPqkYB26igW/8lD/Qn/Gn91Z/yA/uvP3nqKo+4zg0VyJLuZBI8XhQxawGCHwld2AO2olxv6Va93/F/wA9LfwX0UMkcbqEAQAqshlGzcwR4Yww3570P8nQ/wCI3H/HH9RFWc7K9oeO30s6Wc9uvhnLa4ok2Luq7iM5+ofnQZluGMrSRZ1eBNNBqPNvCkKgn4AVoewNkkfFrAqqglrjJUAE/wCKS86zkV1IklwtwwMwuJ/FK/VMniHWRsNtWegq+7vrgNxixx53H/lJaqLjvvt0e/tw4BH0ZzuM7+MKt+6/hyvwW4CRI0uu8WPKqfawQgzjbfFU3fpJpv7b+jv/AFtafuYb/JMh/wC+uT9tRWJ4jb2MfEuDWlo8UvgSaJyoB1SF01FzjDEkN545dKnflFWsaCz0Iq5+kZ0qFz7Kc8VguwOPp3D8f/cQ/ea9B/KT+rZf/sfupRGj78bvwuHQyBVYpcwsFdQykiOTGpTsw9Kjd5QS57OpdPGgkMVnMpUD2GmeEMFPMDEjCl/KB/1VH/SIf6uSmdr/AOSkX9F4d+/bUUzhFnH/AILM/hpq+h3B1aVzkeJvnGaJ3P2cbcELNGjHNzuVUnYnqRT+D/yUb+hXH/qUTubH+Q299195oKX8mz/NXn8+D9xqoexvC7Wbj1812Y/DimupFWVlCtIbllXIY4bAyce6r78mz/NXn8+D9xqy3AOxycT43fxysVijnuZH0Y1N/jLKFBIOBucmg9A7LdrXu+MXlgyQPaRxv4YVFP8Am2jX63JlOs7e7HrjbWzSw7U+DDFH4TPGqq66vDE0aSMY/wBghgwB6AkVpuwdzDDxufh9pAkMEMMgYgapJpFaLLSStlsAuwCg43J8sUfaP+VsP8+2/qaCX+UbfkC3h0REOrvrZMyLoZdkfPsg53HXFXPeZZxr2e1CNA3h2e4VQd3izvis3+Uj/nrT/hT/ALyVq+8/+Tv/AOOz/rIqCr7vOHR2fApeIrEjXTRXEwd11Y0FxGo8lwoJAxnJqZw2BeM8DM90kf0hVnKSogVleItpIxyGwyOR3p3Bz/2Tb+h3H3yU/ulP/Z9vdd/e9BX/AJP8KS21yzojEzLzUH/YpyzXdxd74jcQtnji0xyashACxkklDBz+sPZAGeQ2p35OH+h3P/GX+pSoncJ/pnFP56f1s9B5Z2ttFhvruJAFRLiZVUbBV1khR6AHFVBatB28z+cr7+ky/vVnmUnyres2GM/xpDJT/BbypPA6mppgBNJUoEeR+yupq/GiPBwRsy0M8LOMFwfhRC4I9liPtoLysPd6VdZNPCcZJIx8aG9niii4B2OaeAh3y2ahi27u+08fDbx55I5ZFaFo8Rhcgl1bfURthaB267Qx8QvZLiNJEVkiQCTSGygIPIkeVQXjB5EfOokkYHM0VvYu8OIcF/N/0e48X6O0OvEejUc751Zxv5U7sX3gxWfDGs5Le4aQicakEen9KWxzYHr5V56rY5HNI9wRUXWq7s+278KZxJE0kEukuqkB0dRjUudmyMAgkchvtvf8H7ecL4f9Jk4fb3bzXB1Yn0LGmCxABByFBcnGCT515pknqB8c0J4354yPSmJqXJdMzM8hy7s8jtyyzsWY/MmrbshxtLO+t7pkd0iMupUwW9uF4xjJA5uOtZyCOR3WNFZnchVQDJZmOAAK39v3PcVKhj9HQkZ0NKxYehKqVz7iapEfvE7XR8SuYpYopY1jiaM+LoGSX1baWPSrbsF3jwWFk1tJBO7F5m1II9OJOXNwfsrA8d4Xc2cxgukMcgAYDIIZSSAysNmBIPyI6VX6/wDeqGrPs5ei2uLWd1ZhDLHIyrjVheeMkDNaTvY7cRcUEAhhmj8Lxc+IEGdYUDGlj+zWFM2OtX0nZa7Fr9KPgeF4Ylx48ZfSQCP0ec535c6EbTt/3mWnELVLf6NcY8WN3JMaHQgbVobLYbfG6kYJofbjvKtbjhqWFnDMi4hQmUKuiOAqyqMMdRzGozXlxmNNJPlQ16t2R7yrSLhZ4feQzsAksQMIUh45NXUsNDDUR15Z9KH2I7y7WxsXtTBckl5yp/RvhZCdALZXJAxkhRvnavMbaCSQkRxu5AyQisxA8yBypkwZGKsGVhzVgVI67g7ihrf90/b+HhaTrNFM5laMjwwhxoUg51MPOh9jO3sdnxS6u2jkaG5eYlV0+IgkmMiHGcEjOCM9ee2+BBY0b6MwGo7AdaG16VB2+sIeMvfwwXWiSN1kB8PLSPo3VM+yvsb5Y5J5DFUnH+2Il4uvEoYm0o0DCOQhS3hrpYZXIGd996kcN7reIyRJK4ggD4CLcyGN2LfVGgKcE/snf0qk7QdnLixlEV0gjYgsrAhkkAOCUcc8dQcEZG29F+tP3odtbPikKFILpLiPIRj4ejS5XWHwxJ2XbGN6l9r+8uC74X9CSCdZNNuupwmjMTIW5MT+ocbV52ZVA3f5UF71egY+8/hQ16H2I7xYILB+HX0MjwMJUV4dJYJNqLKykjBBZiGB68ttzXfeLa2/DTw/hkdxhg6Ga50AgSklyAp9piCQNgBn0rzI3I/ZFD8dv7/wpia9L7re38HDIZopIZ31yB1MYQgAIq76mG+1Re7bt3Dw6e8klimcXDKVEegkYeRvayw6OOVeelmPPP3U0rTDV9x7ia3F1czqrKssryKrYBAY8jjIzVW8oAzigpnnTZgvU4opGnJ5n5U1rjy+2k0rSpF5At7skUDfHaupW1eg9Nq6gli7byFES6PuqB4nrSeKa0ytlmPMUrXjdRVT4xFFS9Yf271BNNyPdXa89RUccQzzUfKuEqnpigOuOo+RohQH9r8KEq+WPiPxp+tx10/A1FKkJFdkjl9jCmurHnKD8KHLbuBnII99Bq+66QDi9mX2GuQAkjGponC/bt7yK3ffKl3bcRs+JIjyW8AXIUkBWDsXDEA6A6lV1YxtivFbSKd5ESFZHlzlFiDM+pfayoXfIxnbyr2/sL3k3AljsOLwSJJLhI5JImjL6jpUSxsBnJ9nUBjPMczUWPOO8btweKvC/wBG8ExK64Evi69ZUj9RcYx6862fH+xXCuEW0DX8U11JKwVmSRo1UhcsVVSNh0ByT6VTd9/Y+GwnhmtV8NJ9eY15JJGVOUHQHUPZ5Ag422EztVwK4htY7njt3JMA36KzjILNIwzpabGEGAdRAO3I5xkoPe93dW9hHFc2pcRu/htG5LaSyllZWO+PZIIOelT7ru4sF4EL4LJ4/wBFSbPiHTrZVJ9nljJO1an8oH/VKf8AHh/cko19/JUf0CL9xaDG93fd7ZXfC3uplkMqmf6sjKP0edPsii91/YThnEuHszJMJ1Zo3kMhGHKhgY1B0lRqGzDOxzWm7mv9RP77n7jUP8m7/Qrj+kf+klBTfk7xxrc3anxPHVSpPs+H4auo/na9QPpiqzt5weC87Qi2iaVJJZFWdn0FRiFGzCBv9RT9br6VY9wv+s77+Y//AJgVnO33GXs+0M1zGAXilicA8iPAQMp8sgkZ9aDYcQ7K8Et+IQcNa3uGllQHx/HcaS2vTkBgCfYPIYGRzrCdtODR8K4rEmp5oVaC4GSC3hiTJQ/qk+wRnbmK9Jn/ADR2lVfbaC9VcAHAkAGTjB9mZASTtuP93JrynjXY17LiMNncYYPJCQ6EgPFJJpyBzU7MCOhHxoL3vO7wY+Jm1EMcsYhdmbXp3LlApGknlg/OvQvyg7ZW4ZE5HtJPHg9fbRwR8cD5VS9se73hNrdWSNK9qkplZpHfWrGExEIzOcR5DN7Xp607v07ZWkttFa280cz+KsrGNg6qsYYAF1yMknl6Gg8NFEX3VIFymd41z6EinGZM40n/AJWztV1nA10123SiNGnMMSPUE/OhKyci2fgfupoa0lMM2eVSSkZ8/k1K8CeZ9wBppiGuW2FHS3A+uce7elYHGFU49NqaLcn095qhdaLyGT5tv9lNmvWO2ce6l+iebAUojjX6zavQZppiLn1rqmG6jH+zFdRUMURUz+tUscPfyH20T83S52UE9QOnvogEVmT1IqaOEjTnLE9MUMxuvPFSY+JEbE/DlWmTbS3xthifdmnSQPnGkA/zalLxcAchvQDfajufhVQGaMDYtlvQVCJk8tvOrpbqEdM5ow4hbjbB9/X+FMJWeYNnnn4VNt+BzyDIXbzbYVZR3lsDnGccql3HGlI22GPPpTDUTsjM1hf29zIhKxPl9O/sMpRiB1IDE49K9f7ScGsuJ3tpfx8Qt1jh8MupZckRyeIMZYFCckHI2+yvEp+KDOx+0VBedM5Kgn3Cs2RqWvT+/Htbb3MttHbOsot2eSRlOV1MUwqtyY4U5xtuPXF1323trfcPhmgvLc+G5cIXy7h106VRQW15xsQAN8kYrxVrstsEGB0wBTPorn9TnUyLte2d9HaS0uOFRpFcwyyeLCxSORGbAjfJ0g5xk1IvO0tmezYgFzB430KNPD8RNeoIoK6c5z6V4b+b2HRfnyp8Fjny6/Z61MXXtPdR2js4eDNFNcwxyZuPYeRFb2ht7JOd6i9wfaC0trSdbi4hhZpgwWSRUJHhIMgE8sg15eAsQzsc+gI+6hTXGv8AVX5AfhVxNbnug7QW9rxK4eeVY45klVJGPsFhOGALclyucE7beopnbS5tYuOR3wmt7u3lkR3SMiYoiIkb60wQeZZR109KxUUWRgsMfsgb0+O2VdgrZPNjttUsNev3fBrGbilpxG0vLCK2iCGRA6xPlC52QADcMoOrBGOvKsd3ucatuIcSh8OUG3jEUDSjYEtMTIVY7FVVhvyyDWTjskJ2QH1IqTdwqgAKH1GPwqNJXeH2d4fZmD6Dd/SdfieJ+kik0adGn6gGM6m5+VY/wSeQPnVubdHYYjbPkNqsI+HyaceFjGD7WScedTUZf6O2P/mjwWMjjbJX0PL4GtGvD7gcwwzy9n7tqFNw2QjOXxy8hkegpopn4ZKPM4+Hyzzo1tZSH66n3nAqcOESEjOT5c6tLbsnMeasNs75FPUi4pfzdvtg+gNF/N+eQAPma1MXZ10TOAoHU/xoRsV6nPu2rPoxmBw0jctQp+Gk9fuFa2ThAAzz9Ac0yGxGd1+Gd6voxlY+DFiAMfeTT5OAaQSxIAONxzPpXqFhwcKoYDUdvYA3PxzsKr77hUsjcth+yPZGQee/ris/9GvLDQ2cWke2g9Dzrq0jdnwpx4iD0Ktt9lLWvcTK3cNvw9l9pcnnqwAeXLnVJNwy3JIXA2PP2vw2+FYw8SgYY+kuvvG371TOHTW22q6bb9jH45q5iaPddm0Y5yvPojYqm4l2cwfZ0n+au9ba1vbHGBcTg+ZKD/o3oc8tku6zSlvMPGR+6Ku38TI85/wec8lfPuNKOzU3kR7zj8K3Ms6yH/SGXy9kfgaabeIn27t8b/VQZ+07CrqMCODNkghjjyp35rXosgPXIrdw/Ro/q+JIerMRj5AfjSSXsR5kD4f200YqPgJOwBPryqyt+ymQMuQeuCT9laKK4h8mY+ZK7e4VY2UkbOAfZXO5A1Y+HWpbVkZG27ETSE+Gkku53EZwPe3KnXHYueJC7YAJ0jIHP3CvdOETIkIOWO2AWONs+VQ2u7diHkgV2B5kjO3I+VcvfTp5jxqz7LXONTJhc41rvnz2/srT2PYSVgcA6hzDnBUeZTmB6c/Sts3aCBG8SSMIx2GnDHAGxA2A6DrVGO1aRo+5WRtO6rnYc85IGT7utX11f8TOf1nRwRRjxQEUErqwdJI9elSLbhcBBA0knZSN8HnkZ/vvUa+4skjfrEb/AF8H5DpsB58quOz0qsytpVVTJHnk+Z642OKuVNi0s+zdqqqbmFyo2B3ALNjG+3lXcW7O8PRZUWLGSMMxzg7Ahd8jHOsxDxqGcyPPZy8QkEkoLTz+BFFGkjLGkCDYtoAJOOZ50aW94WYyv0viNvHuTZmPxXz1WKYqxAO++s8+lZ8X9a9T8SbDsXbSNqt5VcbqzAnAPQKcbnbGOlWt93cKo1JBllUkkP8AXPQDUc5GOXKqHsXx/wCjRtFpKQlpTGmzOiO7Mo1Z+sAQM71rrTtAssLiSR4iTlSpzuBtk4ySaxZ1v9XeROyvZ+K0UPKIzJ0xuV1Y+BNWXaLgVlMFeZWZtQOclWYIDtkb6azcVsHdma5kG4HIk43574PPHLrV+s0RGhWZyB9ZifX19aZ9EXg3ELeA+Fb2wCFtTM4BO+53O5xyGTVrHx2BGLCNdXnnOR03Pv5Vk7vAJAJ61Js7RcAn7fL3VbIy11rx1pQcDG+c+Qzyqq4leR6wohV8nUV0g5J68utRY7hVJA3+OBU22m05cAZPMjn8+lc66R1zw1SQ0duikfV5ZBIwcH3VVyKsRGoljk7LsB8eZrSWl6W2zv02GwNUnFrEgnc771mtRHiZJEIeNB5nYZ+HMnFV8vCIlXko65Pl0CjJ+2o8obG2Mjlg0BWJ5qCf539takSnmOJVxjLEbnyHp8vtpBOgUABzjnsANvQb1Fu209FH2/jVXcXrb4yPccV0k1i1Zy8e9rJHTAwSMUjdp304LLv/ALpbHuycVm5o2by+dBayk8vtFb88s+q0Z41B1Rs9fZj/ABrqzf0BvMfM11PPJtYPHr99N1CnBqd4lb2smqAf7ilAH9zS6xSlh/cVNqE1Y/WI+Joi3Mg/2jf+I0wEeQpcDyFPVBvp8v7ZPyNKOJydTn3io+B0FNxV9UyLKHjTDmPlir3hnaaFSNZI/wCUn7qx5HoKTFX1pPj1WfvFgK6AxA89LfwoCduLcfrk+mh/4V5jiuxWcjWttxLtMkjavE26AA1VtxFD/tPntWcxXYrUuM1qrRlcga81rYIisYROvP1rykZoqXcg5SOPczD8aW6SPSriEqNI29Btt/8AOajTQELkmvPTdydXY+9mP40ROIyj9dvmf41Fb62UBhk8hk1NnvPZQKdsmvORxib9v571JTtFMMfVOPMf20HoC8RfSQCdzWg7JI5Zi554ryaPtVKP1U+2rfhneNLE2fCRuW2phyrPU/Fj0DjDhX28yKj2Lu4IBNYq87xGkYsbdRk52cn/AKaSHvEdM6YF+LH7gN6zlxrY9UsOH7hmPvrQxKNJUda8isu9cZAkt8Lj9RsnPxq5i74bUDHgTA/8p/Gud56/G5Y9AgkCczuKfeShl+6vIrrvQVrhWVWEOW1LpBZgVGDnOxDZ+GKIe9GH/wCnMfgo/wCqp4p6jTcXcLuKz8tw2ciqe+7wIX5QSfFlH8aqm7aeUHzf/wBtdeecY6rSSSMaE2ayFr2lkTVtqDEkBj9XJycEAdTRv8LHx/m1z55Nbxlpjmk39Ky7dqpP2E+3+NDPaeX9lPkf40waoyGkrJ/4RS/sp8j/ABrqmUVNLj0H211dVZLn0pdQ8qSuoa4sPKl1CurqYrsik2pK6iOIpTjypK6g7b0pdvX7K6upg6kx611dRXEeppCopa6gTTXECurqBdBpMf32pa6mjgPIiuC5rq6lI4D1+ylKbV1dSqTVSV1dVQldXV1AuK7TS11QJXMK6uoEArsV1dVHaa6urqD/2Q=="/>
          <p:cNvSpPr>
            <a:spLocks noChangeAspect="1" noChangeArrowheads="1"/>
          </p:cNvSpPr>
          <p:nvPr/>
        </p:nvSpPr>
        <p:spPr bwMode="auto">
          <a:xfrm>
            <a:off x="155575" y="-1516063"/>
            <a:ext cx="4762500" cy="31718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300925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1517</TotalTime>
  <Words>1814</Words>
  <Application>Microsoft Office PowerPoint</Application>
  <PresentationFormat>On-screen Show (4:3)</PresentationFormat>
  <Paragraphs>131</Paragraphs>
  <Slides>70</Slides>
  <Notes>41</Notes>
  <HiddenSlides>0</HiddenSlides>
  <MMClips>0</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Office Theme</vt:lpstr>
      <vt:lpstr>The Revelation  of Jesus Christ</vt:lpstr>
      <vt:lpstr>PowerPoint Presentation</vt:lpstr>
      <vt:lpstr>“Seven Angels Having the  Seven Last Plagues.”</vt:lpstr>
      <vt:lpstr>PowerPoint Presentation</vt:lpstr>
      <vt:lpstr>PowerPoint Presentation</vt:lpstr>
      <vt:lpstr>PowerPoint Presentation</vt:lpstr>
      <vt:lpstr>“And I saw as it were a sea of glass mingled with fire: and them that had gotten the victory over the beast, and over his image, and over his mark, and over the number of his name, stand on the sea of glass, having the harps of God.”</vt:lpstr>
      <vt:lpstr>PowerPoint Presentation</vt:lpstr>
      <vt:lpstr>Tribulation Saints</vt:lpstr>
      <vt:lpstr>PowerPoint Presentation</vt:lpstr>
      <vt:lpstr>“And white robes were given unto every one of them; and it was said unto them, that they should rest yet for a little season, until their fellow servants also and their brethren, that should be killed as they were, should be fulfilled.”</vt:lpstr>
      <vt:lpstr>(Revelation 7:9)  “After this I beheld, and, lo, a great multitude, which no man could number, of all nations, and kindreds, and people, and tongues, stood before the throne, and before the Lamb, clothed with white robes, and palms in their hands.” </vt:lpstr>
      <vt:lpstr>(Revelation 13:7)  “And it was given unto him (Anti-Christ) to make war with the saints, and to overcome them: and power was given him over all kindreds, and tongues, and nations.”</vt:lpstr>
      <vt:lpstr>(Revelation 13:15)  “And he cause that as many as would not worship the image of the beast should be killed.”</vt:lpstr>
      <vt:lpstr>Victory over the Beast</vt:lpstr>
      <vt:lpstr>(Revelation 7:14-17)  “And he said to me, These are they which came out of great tribulation, and have washed their robes, and made them white in the blood of the Lamb. Therefore are they before the throne of God, and serve him day and night in his temple: and he that sitteth on the throne shall dwell among them. They shall hunger no more, neither thirst any more; neither shall the sun light on them, nor any heat. For the Lamb which is in the midst of the throne shall feed them, and shall lead them unto living fountains of waters: and God shall wipe away all tears from their eyes.”</vt:lpstr>
      <vt:lpstr>(Revelation 14:2-3)  “And I heard a voice from heaven, as the voice of many waters, and as the voice of a great thunder: and I heard the voice of harpers harping with their harps: And they sung as it were a new song before the throne…”</vt:lpstr>
      <vt:lpstr>PowerPoint Presentation</vt:lpstr>
      <vt:lpstr>“They overcame him by the blood of the Lamb” Revelation 12:11</vt:lpstr>
      <vt:lpstr>“Having the harps of God. And they sing the song of Moses the servant of God, and the song of the Lamb, saying, Great and marvellous are thy works, Lord God Almighty; just and true are thy ways, thou King of saints. Who shall not fear thee, O Lord, and glorify thy name? for thou only art holy: for all nations shall come and worship before thee; for thy judgments are made manifest.”</vt:lpstr>
      <vt:lpstr>“And after that I looked, and, behold, the temple of the tabernacle of the testimony in heaven was opened: And the seven angels came out of the temple, having the seven plagues, clothed in pure and white linen, and having their breasts girded with golden girdles.”</vt:lpstr>
      <vt:lpstr>PowerPoint Presentation</vt:lpstr>
      <vt:lpstr>“And one of the four beasts gave unto the seven angels seven golden vials full of the wrath of God, who liveth for ever and ever.” </vt:lpstr>
      <vt:lpstr>The Seven Vile Judgments (Revelation 16:1-21)</vt:lpstr>
      <vt:lpstr>PowerPoint Presentation</vt:lpstr>
      <vt:lpstr>PowerPoint Presentation</vt:lpstr>
      <vt:lpstr>“And the second angel poured out his vial upon the sea; and it became as the blood of a dead man: and every living soul died in the sea.”</vt:lpstr>
      <vt:lpstr>“And the third angel poured out his vial upon the rivers and fountains of waters; and they became blood.”</vt:lpstr>
      <vt:lpstr>“And I heard the angel of the waters say, Thou art righteous, O Lord, which art, and wast, and shalt be, because thou hast judged thus. For they have shed the blood of saints and prophets, and thou hast given them blood to drink; for they are worthy.”  </vt:lpstr>
      <vt:lpstr>“And I heard another (angel) out of the altar say, Even so, Lord God Almighty, true and righteous are thy judgments.”</vt:lpstr>
      <vt:lpstr>“And the fourth angel poured out his vial upon the sun; and power was given unto him to scorch men with fire. And men were scorched with great heat, and blasphemed the name of God, which  hath power over these  plagues: and they  repented not to give  him glory.”</vt:lpstr>
      <vt:lpstr>“And the fifth angel poured out his vial upon the seat of the beast; and his kingdom was full  of darkness; and they gnawed their  tongues for pain.”</vt:lpstr>
      <vt:lpstr>“And blasphemed the God of heaven because of their pains and their sores, and repented not of their deeds.”</vt:lpstr>
      <vt:lpstr>“And the sixth angel poured out his vial upon the great river Euphrates; and the water thereof was dried up, that the way of the kings of the east might be prepared.”</vt:lpstr>
      <vt:lpstr>PowerPoint Presentation</vt:lpstr>
      <vt:lpstr>PowerPoint Presentation</vt:lpstr>
      <vt:lpstr>“And I saw three unclean spirits like frogs come out of the mouth of the dragon, and out of the mouth of the beast, and out of the mouth of the false prophet. For they are the spirits of devils, working miracles, which go forth unto the kings of the earth and of the whole world, to gather them to the battle of that great day of God Almighty.”</vt:lpstr>
      <vt:lpstr>PowerPoint Presentation</vt:lpstr>
      <vt:lpstr>PowerPoint Presentation</vt:lpstr>
      <vt:lpstr>Revelation 19:11-21</vt:lpstr>
      <vt:lpstr>“The kings of the earth set themselves, and the rulers take counsel together, against the LORD, and against his anointed, saying,  Let us break their bands asunder, and cast away their cords from us. He that sitteth in the heavens shall laugh: the Lord shall have them in derision. Then shall he speak unto them in his wrath, and vex them in his sore displeasure.” (Psalms 2:2-5)</vt:lpstr>
      <vt:lpstr>PowerPoint Presentation</vt:lpstr>
      <vt:lpstr>“Behold, I come as a thief. Blessed is he that watcheth, and keepeth his garments, lest he walk naked, and they see his shame.”</vt:lpstr>
      <vt:lpstr>“And he gathered them together into a place called in the Hebrew tongue Armageddon.”</vt:lpstr>
      <vt:lpstr>PowerPoint Presentation</vt:lpstr>
      <vt:lpstr>“Thrust in thy sickle, and reap: for the time is come for thee to reap; for the harvest of the earth is ripe…And the angel thrust in his sickle into the earth, and gathered the vine of the earth, and cast it into the great winepress of the wrath of God.”</vt:lpstr>
      <vt:lpstr>PowerPoint Presentation</vt:lpstr>
      <vt:lpstr>“And his feet shall stand in that day upon the mount of Olives, which is before Jerusalem on the east, and the mount of Olives shall cleave in the midst thereof toward the east and toward the west, and there shall be a very great valley; and half of the mountain shall remove toward the north, and half of it toward the south.” (Zechariah 14:4) </vt:lpstr>
      <vt:lpstr>PowerPoint Presentation</vt:lpstr>
      <vt:lpstr>PowerPoint Presentation</vt:lpstr>
      <vt:lpstr>PowerPoint Presentation</vt:lpstr>
      <vt:lpstr>PowerPoint Presentation</vt:lpstr>
      <vt:lpstr> “Wherefore art thou red in thine apparel, and thy garments like him that treadeth in the winepress? I have trodden the winepress alone; I will tread them in mine anger, and trample them in my fury; and their blood shall be sprinkled upon my garments, and I will stain all my raiment.”  (Isaiah 63:2-3)</vt:lpstr>
      <vt:lpstr>PowerPoint Presentation</vt:lpstr>
      <vt:lpstr>“And I saw an angel standing in the sun; and he cried with a loud voice, saying to all the fowls that fly in the midst of heaven, Come and gather yourselves together unto  the supper of the  great God.”</vt:lpstr>
      <vt:lpstr>“That ye may eat the flesh of kings, and the flesh of captains, and the flesh of mighty men, and the flesh of horses, and of them that sit on them, and the flesh of all men, both free and bond, both small and great.”</vt:lpstr>
      <vt:lpstr> “And the beast was taken, and with him the false prophet that wrought miracles before him…These both were cast alive into a lake of fire burning with brimstone.”</vt:lpstr>
      <vt:lpstr>“And the temple was filled with smoke from the glory of God, and from his power; and no man was able to enter into the temple, till the seven plagues of the seven angels were fulfilled.” (Revelation 15:8)</vt:lpstr>
      <vt:lpstr> “And the seventh angel poured out his vial into the air; and there came a great voice out of the temple of heaven, from the throne, saying, It is done. And there were voices, and thunders, and lightnings; and there was a great earthquake, such as was not since men were upon the earth, so mighty an earthquake, and so great.”</vt:lpstr>
      <vt:lpstr>PowerPoint Presentation</vt:lpstr>
      <vt:lpstr>“And the great city was divided into three parts, and the cities of the nations fell: and great Babylon came in remembrance before God, to give unto her the cup of the wine of the fierceness of  his wrath.”</vt:lpstr>
      <vt:lpstr> “Every island fled away, and the mountains were not found.”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of Jesus Christ</dc:title>
  <dc:creator>Dan White</dc:creator>
  <cp:lastModifiedBy>Dan White</cp:lastModifiedBy>
  <cp:revision>26</cp:revision>
  <dcterms:created xsi:type="dcterms:W3CDTF">2015-02-16T19:02:21Z</dcterms:created>
  <dcterms:modified xsi:type="dcterms:W3CDTF">2015-12-09T21:31:41Z</dcterms:modified>
</cp:coreProperties>
</file>