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258" r:id="rId3"/>
    <p:sldId id="320" r:id="rId4"/>
    <p:sldId id="321" r:id="rId5"/>
    <p:sldId id="322" r:id="rId6"/>
    <p:sldId id="323" r:id="rId7"/>
    <p:sldId id="324" r:id="rId8"/>
    <p:sldId id="325" r:id="rId9"/>
    <p:sldId id="326" r:id="rId10"/>
    <p:sldId id="327" r:id="rId11"/>
    <p:sldId id="328" r:id="rId12"/>
    <p:sldId id="329" r:id="rId13"/>
    <p:sldId id="330" r:id="rId14"/>
    <p:sldId id="331" r:id="rId15"/>
    <p:sldId id="332" r:id="rId16"/>
    <p:sldId id="333" r:id="rId17"/>
    <p:sldId id="366"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69" r:id="rId32"/>
    <p:sldId id="370" r:id="rId33"/>
    <p:sldId id="347" r:id="rId34"/>
    <p:sldId id="368" r:id="rId35"/>
    <p:sldId id="348" r:id="rId36"/>
    <p:sldId id="349" r:id="rId37"/>
    <p:sldId id="350" r:id="rId38"/>
    <p:sldId id="375" r:id="rId39"/>
    <p:sldId id="351" r:id="rId40"/>
    <p:sldId id="376" r:id="rId41"/>
    <p:sldId id="352" r:id="rId42"/>
    <p:sldId id="373" r:id="rId43"/>
    <p:sldId id="372" r:id="rId44"/>
    <p:sldId id="353" r:id="rId45"/>
    <p:sldId id="354" r:id="rId46"/>
    <p:sldId id="355" r:id="rId47"/>
    <p:sldId id="356" r:id="rId48"/>
    <p:sldId id="357" r:id="rId49"/>
    <p:sldId id="367"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9" d="100"/>
          <a:sy n="69" d="100"/>
        </p:scale>
        <p:origin x="-118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4BA5FA-8C60-4F16-97E4-A288BC15920E}" type="datetimeFigureOut">
              <a:rPr lang="en-US" smtClean="0"/>
              <a:t>12/2/2015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B8A842-CB75-40CC-8553-BF1633C6CAAF}" type="slidenum">
              <a:rPr lang="en-US" smtClean="0"/>
              <a:t>‹#›</a:t>
            </a:fld>
            <a:endParaRPr lang="en-US"/>
          </a:p>
        </p:txBody>
      </p:sp>
    </p:spTree>
    <p:extLst>
      <p:ext uri="{BB962C8B-B14F-4D97-AF65-F5344CB8AC3E}">
        <p14:creationId xmlns:p14="http://schemas.microsoft.com/office/powerpoint/2010/main" val="4011461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18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20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21</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22</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23</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24</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25</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27</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28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29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30</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11E1C1-A67B-4811-8AD1-81B57ADCEA50}" type="slidenum">
              <a:rPr lang="en-US" smtClean="0"/>
              <a:pPr/>
              <a:t>33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35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11E1C1-A67B-4811-8AD1-81B57ADCEA50}" type="slidenum">
              <a:rPr lang="en-US" smtClean="0"/>
              <a:pPr/>
              <a:t>36</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11E1C1-A67B-4811-8AD1-81B57ADCEA50}" type="slidenum">
              <a:rPr lang="en-US" smtClean="0"/>
              <a:pPr/>
              <a:t>39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41</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44</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45</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46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48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10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AD5838-CE14-4B0C-BBB0-8F47295C29E8}" type="datetimeFigureOut">
              <a:rPr lang="en-US" smtClean="0"/>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328E9-14B2-4A2B-A401-960395CC0011}" type="slidenum">
              <a:rPr lang="en-US" smtClean="0"/>
              <a:t>‹#›</a:t>
            </a:fld>
            <a:endParaRPr lang="en-US"/>
          </a:p>
        </p:txBody>
      </p:sp>
    </p:spTree>
    <p:extLst>
      <p:ext uri="{BB962C8B-B14F-4D97-AF65-F5344CB8AC3E}">
        <p14:creationId xmlns:p14="http://schemas.microsoft.com/office/powerpoint/2010/main" val="337327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AD5838-CE14-4B0C-BBB0-8F47295C29E8}" type="datetimeFigureOut">
              <a:rPr lang="en-US" smtClean="0"/>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328E9-14B2-4A2B-A401-960395CC0011}" type="slidenum">
              <a:rPr lang="en-US" smtClean="0"/>
              <a:t>‹#›</a:t>
            </a:fld>
            <a:endParaRPr lang="en-US"/>
          </a:p>
        </p:txBody>
      </p:sp>
    </p:spTree>
    <p:extLst>
      <p:ext uri="{BB962C8B-B14F-4D97-AF65-F5344CB8AC3E}">
        <p14:creationId xmlns:p14="http://schemas.microsoft.com/office/powerpoint/2010/main" val="110799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AD5838-CE14-4B0C-BBB0-8F47295C29E8}" type="datetimeFigureOut">
              <a:rPr lang="en-US" smtClean="0"/>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328E9-14B2-4A2B-A401-960395CC0011}" type="slidenum">
              <a:rPr lang="en-US" smtClean="0"/>
              <a:t>‹#›</a:t>
            </a:fld>
            <a:endParaRPr lang="en-US"/>
          </a:p>
        </p:txBody>
      </p:sp>
    </p:spTree>
    <p:extLst>
      <p:ext uri="{BB962C8B-B14F-4D97-AF65-F5344CB8AC3E}">
        <p14:creationId xmlns:p14="http://schemas.microsoft.com/office/powerpoint/2010/main" val="96239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AD5838-CE14-4B0C-BBB0-8F47295C29E8}" type="datetimeFigureOut">
              <a:rPr lang="en-US" smtClean="0"/>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328E9-14B2-4A2B-A401-960395CC0011}" type="slidenum">
              <a:rPr lang="en-US" smtClean="0"/>
              <a:t>‹#›</a:t>
            </a:fld>
            <a:endParaRPr lang="en-US"/>
          </a:p>
        </p:txBody>
      </p:sp>
    </p:spTree>
    <p:extLst>
      <p:ext uri="{BB962C8B-B14F-4D97-AF65-F5344CB8AC3E}">
        <p14:creationId xmlns:p14="http://schemas.microsoft.com/office/powerpoint/2010/main" val="324728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AD5838-CE14-4B0C-BBB0-8F47295C29E8}" type="datetimeFigureOut">
              <a:rPr lang="en-US" smtClean="0"/>
              <a:t>12/2/2015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2328E9-14B2-4A2B-A401-960395CC0011}" type="slidenum">
              <a:rPr lang="en-US" smtClean="0"/>
              <a:t>‹#›</a:t>
            </a:fld>
            <a:endParaRPr lang="en-US"/>
          </a:p>
        </p:txBody>
      </p:sp>
    </p:spTree>
    <p:extLst>
      <p:ext uri="{BB962C8B-B14F-4D97-AF65-F5344CB8AC3E}">
        <p14:creationId xmlns:p14="http://schemas.microsoft.com/office/powerpoint/2010/main" val="292587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AD5838-CE14-4B0C-BBB0-8F47295C29E8}" type="datetimeFigureOut">
              <a:rPr lang="en-US" smtClean="0"/>
              <a:t>12/2/2015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2328E9-14B2-4A2B-A401-960395CC0011}" type="slidenum">
              <a:rPr lang="en-US" smtClean="0"/>
              <a:t>‹#›</a:t>
            </a:fld>
            <a:endParaRPr lang="en-US"/>
          </a:p>
        </p:txBody>
      </p:sp>
    </p:spTree>
    <p:extLst>
      <p:ext uri="{BB962C8B-B14F-4D97-AF65-F5344CB8AC3E}">
        <p14:creationId xmlns:p14="http://schemas.microsoft.com/office/powerpoint/2010/main" val="336672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AD5838-CE14-4B0C-BBB0-8F47295C29E8}" type="datetimeFigureOut">
              <a:rPr lang="en-US" smtClean="0"/>
              <a:t>12/2/2015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2328E9-14B2-4A2B-A401-960395CC0011}" type="slidenum">
              <a:rPr lang="en-US" smtClean="0"/>
              <a:t>‹#›</a:t>
            </a:fld>
            <a:endParaRPr lang="en-US"/>
          </a:p>
        </p:txBody>
      </p:sp>
    </p:spTree>
    <p:extLst>
      <p:ext uri="{BB962C8B-B14F-4D97-AF65-F5344CB8AC3E}">
        <p14:creationId xmlns:p14="http://schemas.microsoft.com/office/powerpoint/2010/main" val="317507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AD5838-CE14-4B0C-BBB0-8F47295C29E8}" type="datetimeFigureOut">
              <a:rPr lang="en-US" smtClean="0"/>
              <a:t>12/2/2015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2328E9-14B2-4A2B-A401-960395CC0011}" type="slidenum">
              <a:rPr lang="en-US" smtClean="0"/>
              <a:t>‹#›</a:t>
            </a:fld>
            <a:endParaRPr lang="en-US"/>
          </a:p>
        </p:txBody>
      </p:sp>
    </p:spTree>
    <p:extLst>
      <p:ext uri="{BB962C8B-B14F-4D97-AF65-F5344CB8AC3E}">
        <p14:creationId xmlns:p14="http://schemas.microsoft.com/office/powerpoint/2010/main" val="368401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AD5838-CE14-4B0C-BBB0-8F47295C29E8}" type="datetimeFigureOut">
              <a:rPr lang="en-US" smtClean="0"/>
              <a:t>12/2/2015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2328E9-14B2-4A2B-A401-960395CC0011}" type="slidenum">
              <a:rPr lang="en-US" smtClean="0"/>
              <a:t>‹#›</a:t>
            </a:fld>
            <a:endParaRPr lang="en-US"/>
          </a:p>
        </p:txBody>
      </p:sp>
    </p:spTree>
    <p:extLst>
      <p:ext uri="{BB962C8B-B14F-4D97-AF65-F5344CB8AC3E}">
        <p14:creationId xmlns:p14="http://schemas.microsoft.com/office/powerpoint/2010/main" val="18994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AD5838-CE14-4B0C-BBB0-8F47295C29E8}" type="datetimeFigureOut">
              <a:rPr lang="en-US" smtClean="0"/>
              <a:t>12/2/2015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2328E9-14B2-4A2B-A401-960395CC0011}" type="slidenum">
              <a:rPr lang="en-US" smtClean="0"/>
              <a:t>‹#›</a:t>
            </a:fld>
            <a:endParaRPr lang="en-US"/>
          </a:p>
        </p:txBody>
      </p:sp>
    </p:spTree>
    <p:extLst>
      <p:ext uri="{BB962C8B-B14F-4D97-AF65-F5344CB8AC3E}">
        <p14:creationId xmlns:p14="http://schemas.microsoft.com/office/powerpoint/2010/main" val="183803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AD5838-CE14-4B0C-BBB0-8F47295C29E8}" type="datetimeFigureOut">
              <a:rPr lang="en-US" smtClean="0"/>
              <a:t>12/2/2015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2328E9-14B2-4A2B-A401-960395CC0011}" type="slidenum">
              <a:rPr lang="en-US" smtClean="0"/>
              <a:t>‹#›</a:t>
            </a:fld>
            <a:endParaRPr lang="en-US"/>
          </a:p>
        </p:txBody>
      </p:sp>
    </p:spTree>
    <p:extLst>
      <p:ext uri="{BB962C8B-B14F-4D97-AF65-F5344CB8AC3E}">
        <p14:creationId xmlns:p14="http://schemas.microsoft.com/office/powerpoint/2010/main" val="201032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D5838-CE14-4B0C-BBB0-8F47295C29E8}" type="datetimeFigureOut">
              <a:rPr lang="en-US" smtClean="0"/>
              <a:t>12/2/2015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328E9-14B2-4A2B-A401-960395CC0011}" type="slidenum">
              <a:rPr lang="en-US" smtClean="0"/>
              <a:t>‹#›</a:t>
            </a:fld>
            <a:endParaRPr lang="en-US"/>
          </a:p>
        </p:txBody>
      </p:sp>
    </p:spTree>
    <p:extLst>
      <p:ext uri="{BB962C8B-B14F-4D97-AF65-F5344CB8AC3E}">
        <p14:creationId xmlns:p14="http://schemas.microsoft.com/office/powerpoint/2010/main" val="96958736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37341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aven\novajerusalem1.jpg"/>
          <p:cNvPicPr>
            <a:picLocks noChangeAspect="1" noChangeArrowheads="1"/>
          </p:cNvPicPr>
          <p:nvPr/>
        </p:nvPicPr>
        <p:blipFill>
          <a:blip r:embed="rId3" cstate="print"/>
          <a:srcRect r="1563" b="16250"/>
          <a:stretch>
            <a:fillRect/>
          </a:stretch>
        </p:blipFill>
        <p:spPr bwMode="auto">
          <a:xfrm>
            <a:off x="0" y="0"/>
            <a:ext cx="9144000" cy="6858000"/>
          </a:xfrm>
          <a:prstGeom prst="rect">
            <a:avLst/>
          </a:prstGeom>
          <a:ln>
            <a:noFill/>
          </a:ln>
          <a:effectLst>
            <a:softEdge rad="112500"/>
          </a:effectLst>
        </p:spPr>
      </p:pic>
      <p:pic>
        <p:nvPicPr>
          <p:cNvPr id="6" name="Picture 2" descr="C:\Users\Ptr. Daniel White\Desktop\Bible pictures\angels\harvest-time.jpg"/>
          <p:cNvPicPr>
            <a:picLocks noChangeAspect="1" noChangeArrowheads="1"/>
          </p:cNvPicPr>
          <p:nvPr/>
        </p:nvPicPr>
        <p:blipFill>
          <a:blip r:embed="rId4" cstate="print"/>
          <a:srcRect/>
          <a:stretch>
            <a:fillRect/>
          </a:stretch>
        </p:blipFill>
        <p:spPr bwMode="auto">
          <a:xfrm flipH="1">
            <a:off x="2057400" y="1600200"/>
            <a:ext cx="3962400" cy="3719804"/>
          </a:xfrm>
          <a:prstGeom prst="ellipse">
            <a:avLst/>
          </a:prstGeom>
          <a:ln>
            <a:noFill/>
          </a:ln>
          <a:effectLst>
            <a:softEdge rad="112500"/>
          </a:effectLst>
        </p:spPr>
      </p:pic>
    </p:spTree>
    <p:extLst>
      <p:ext uri="{BB962C8B-B14F-4D97-AF65-F5344CB8AC3E}">
        <p14:creationId xmlns:p14="http://schemas.microsoft.com/office/powerpoint/2010/main" val="319271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382000" cy="6858000"/>
          </a:xfrm>
        </p:spPr>
        <p:txBody>
          <a:bodyPr>
            <a:normAutofit/>
          </a:bodyPr>
          <a:lstStyle/>
          <a:p>
            <a:r>
              <a:rPr lang="en-US" sz="5400" i="1" dirty="0" smtClean="0"/>
              <a:t>“And another angel came out from the altar, which had power over fire; and cried with a loud cry to him that had the sharp sickle.”</a:t>
            </a:r>
            <a:endParaRPr lang="en-US" sz="5400" i="1" dirty="0"/>
          </a:p>
        </p:txBody>
      </p:sp>
    </p:spTree>
    <p:extLst>
      <p:ext uri="{BB962C8B-B14F-4D97-AF65-F5344CB8AC3E}">
        <p14:creationId xmlns:p14="http://schemas.microsoft.com/office/powerpoint/2010/main" val="16060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aven\novajerusalem1.jpg"/>
          <p:cNvPicPr>
            <a:picLocks noChangeAspect="1" noChangeArrowheads="1"/>
          </p:cNvPicPr>
          <p:nvPr/>
        </p:nvPicPr>
        <p:blipFill>
          <a:blip r:embed="rId2" cstate="print"/>
          <a:srcRect r="1563" b="16250"/>
          <a:stretch>
            <a:fillRect/>
          </a:stretch>
        </p:blipFill>
        <p:spPr bwMode="auto">
          <a:xfrm>
            <a:off x="0" y="0"/>
            <a:ext cx="9144000" cy="6858000"/>
          </a:xfrm>
          <a:prstGeom prst="rect">
            <a:avLst/>
          </a:prstGeom>
          <a:ln>
            <a:noFill/>
          </a:ln>
          <a:effectLst>
            <a:softEdge rad="112500"/>
          </a:effectLst>
        </p:spPr>
      </p:pic>
      <p:pic>
        <p:nvPicPr>
          <p:cNvPr id="3" name="Picture 3" descr="C:\Users\Ptr. Daniel White\Desktop\Bible pictures\heaven\Ark-within-the-Holy-of-Holi.jpg"/>
          <p:cNvPicPr>
            <a:picLocks noChangeAspect="1" noChangeArrowheads="1"/>
          </p:cNvPicPr>
          <p:nvPr/>
        </p:nvPicPr>
        <p:blipFill>
          <a:blip r:embed="rId3" cstate="print"/>
          <a:srcRect/>
          <a:stretch>
            <a:fillRect/>
          </a:stretch>
        </p:blipFill>
        <p:spPr bwMode="auto">
          <a:xfrm>
            <a:off x="1676400" y="1219200"/>
            <a:ext cx="4833257" cy="5074920"/>
          </a:xfrm>
          <a:prstGeom prst="ellipse">
            <a:avLst/>
          </a:prstGeom>
          <a:ln>
            <a:noFill/>
          </a:ln>
          <a:effectLst>
            <a:softEdge rad="112500"/>
          </a:effectLst>
        </p:spPr>
      </p:pic>
      <p:pic>
        <p:nvPicPr>
          <p:cNvPr id="4" name="Picture 3" descr="C:\Users\Ptr. Daniel White\Desktop\Bible pictures\angels\harvest-time.jpg"/>
          <p:cNvPicPr>
            <a:picLocks noChangeAspect="1" noChangeArrowheads="1"/>
          </p:cNvPicPr>
          <p:nvPr/>
        </p:nvPicPr>
        <p:blipFill>
          <a:blip r:embed="rId4" cstate="print"/>
          <a:srcRect/>
          <a:stretch>
            <a:fillRect/>
          </a:stretch>
        </p:blipFill>
        <p:spPr bwMode="auto">
          <a:xfrm flipH="1">
            <a:off x="1600200" y="1219200"/>
            <a:ext cx="4876798" cy="5105400"/>
          </a:xfrm>
          <a:prstGeom prst="ellipse">
            <a:avLst/>
          </a:prstGeom>
          <a:ln>
            <a:noFill/>
          </a:ln>
          <a:effectLst>
            <a:softEdge rad="112500"/>
          </a:effectLst>
        </p:spPr>
      </p:pic>
    </p:spTree>
    <p:extLst>
      <p:ext uri="{BB962C8B-B14F-4D97-AF65-F5344CB8AC3E}">
        <p14:creationId xmlns:p14="http://schemas.microsoft.com/office/powerpoint/2010/main" val="155856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838200" y="0"/>
            <a:ext cx="7620000" cy="6898918"/>
          </a:xfrm>
          <a:prstGeom prst="rect">
            <a:avLst/>
          </a:prstGeom>
          <a:noFill/>
          <a:ln w="9525">
            <a:noFill/>
            <a:miter lim="800000"/>
            <a:headEnd/>
            <a:tailEnd/>
          </a:ln>
        </p:spPr>
      </p:pic>
      <p:sp>
        <p:nvSpPr>
          <p:cNvPr id="2" name="Title 1"/>
          <p:cNvSpPr>
            <a:spLocks noGrp="1"/>
          </p:cNvSpPr>
          <p:nvPr>
            <p:ph type="title"/>
          </p:nvPr>
        </p:nvSpPr>
        <p:spPr>
          <a:xfrm>
            <a:off x="914400" y="274638"/>
            <a:ext cx="6934200" cy="6583362"/>
          </a:xfrm>
        </p:spPr>
        <p:txBody>
          <a:bodyPr>
            <a:normAutofit/>
          </a:bodyPr>
          <a:lstStyle/>
          <a:p>
            <a:r>
              <a:rPr lang="en-US" i="1" dirty="0" smtClean="0">
                <a:effectLst>
                  <a:glow rad="101600">
                    <a:schemeClr val="bg1">
                      <a:alpha val="60000"/>
                    </a:schemeClr>
                  </a:glow>
                </a:effectLst>
              </a:rPr>
              <a:t>“Thrust in thy sharp sickle, and gather the clusters of the vine of the earth; for her grapes are fully ripe.”</a:t>
            </a:r>
            <a:endParaRPr lang="en-US" dirty="0">
              <a:effectLst>
                <a:glow rad="101600">
                  <a:schemeClr val="bg1">
                    <a:alpha val="60000"/>
                  </a:schemeClr>
                </a:glow>
              </a:effectLst>
            </a:endParaRPr>
          </a:p>
        </p:txBody>
      </p:sp>
      <p:pic>
        <p:nvPicPr>
          <p:cNvPr id="3" name="Picture 2" descr="C:\Users\Ptr. Daniel White\Desktop\Bible pictures\angels\harvest-time.jpg"/>
          <p:cNvPicPr>
            <a:picLocks noChangeAspect="1" noChangeArrowheads="1"/>
          </p:cNvPicPr>
          <p:nvPr/>
        </p:nvPicPr>
        <p:blipFill>
          <a:blip r:embed="rId3" cstate="print"/>
          <a:srcRect/>
          <a:stretch>
            <a:fillRect/>
          </a:stretch>
        </p:blipFill>
        <p:spPr bwMode="auto">
          <a:xfrm flipH="1">
            <a:off x="304800" y="4926563"/>
            <a:ext cx="2057400" cy="1931437"/>
          </a:xfrm>
          <a:prstGeom prst="ellipse">
            <a:avLst/>
          </a:prstGeom>
          <a:ln>
            <a:noFill/>
          </a:ln>
          <a:effectLst>
            <a:softEdge rad="112500"/>
          </a:effectLst>
        </p:spPr>
      </p:pic>
      <p:pic>
        <p:nvPicPr>
          <p:cNvPr id="5" name="Picture 4" descr="C:\Users\Ptr. Daniel White\Desktop\Bible pictures\angels\harvest-time.jpg"/>
          <p:cNvPicPr>
            <a:picLocks noChangeAspect="1" noChangeArrowheads="1"/>
          </p:cNvPicPr>
          <p:nvPr/>
        </p:nvPicPr>
        <p:blipFill>
          <a:blip r:embed="rId3" cstate="print"/>
          <a:srcRect/>
          <a:stretch>
            <a:fillRect/>
          </a:stretch>
        </p:blipFill>
        <p:spPr bwMode="auto">
          <a:xfrm flipH="1">
            <a:off x="6761018" y="381000"/>
            <a:ext cx="2057400" cy="1931437"/>
          </a:xfrm>
          <a:prstGeom prst="ellipse">
            <a:avLst/>
          </a:prstGeom>
          <a:ln>
            <a:noFill/>
          </a:ln>
          <a:effectLst>
            <a:softEdge rad="112500"/>
          </a:effectLst>
        </p:spPr>
      </p:pic>
      <p:pic>
        <p:nvPicPr>
          <p:cNvPr id="6" name="Picture 5" descr="C:\Users\Ptr. Daniel White\Desktop\Bible pictures\angels\harvest-time.jpg"/>
          <p:cNvPicPr>
            <a:picLocks noChangeAspect="1" noChangeArrowheads="1"/>
          </p:cNvPicPr>
          <p:nvPr/>
        </p:nvPicPr>
        <p:blipFill>
          <a:blip r:embed="rId3" cstate="print"/>
          <a:srcRect/>
          <a:stretch>
            <a:fillRect/>
          </a:stretch>
        </p:blipFill>
        <p:spPr bwMode="auto">
          <a:xfrm flipH="1">
            <a:off x="6781800" y="4926563"/>
            <a:ext cx="2057400" cy="1931437"/>
          </a:xfrm>
          <a:prstGeom prst="ellipse">
            <a:avLst/>
          </a:prstGeom>
          <a:ln>
            <a:noFill/>
          </a:ln>
          <a:effectLst>
            <a:softEdge rad="112500"/>
          </a:effectLst>
        </p:spPr>
      </p:pic>
      <p:pic>
        <p:nvPicPr>
          <p:cNvPr id="7" name="Picture 6" descr="C:\Users\Ptr. Daniel White\Desktop\Bible pictures\angels\harvest-time.jpg"/>
          <p:cNvPicPr>
            <a:picLocks noChangeAspect="1" noChangeArrowheads="1"/>
          </p:cNvPicPr>
          <p:nvPr/>
        </p:nvPicPr>
        <p:blipFill>
          <a:blip r:embed="rId3" cstate="print"/>
          <a:srcRect/>
          <a:stretch>
            <a:fillRect/>
          </a:stretch>
        </p:blipFill>
        <p:spPr bwMode="auto">
          <a:xfrm flipH="1">
            <a:off x="228600" y="228600"/>
            <a:ext cx="2057400" cy="1931437"/>
          </a:xfrm>
          <a:prstGeom prst="ellipse">
            <a:avLst/>
          </a:prstGeom>
          <a:ln>
            <a:noFill/>
          </a:ln>
          <a:effectLst>
            <a:softEdge rad="112500"/>
          </a:effectLst>
        </p:spPr>
      </p:pic>
    </p:spTree>
    <p:extLst>
      <p:ext uri="{BB962C8B-B14F-4D97-AF65-F5344CB8AC3E}">
        <p14:creationId xmlns:p14="http://schemas.microsoft.com/office/powerpoint/2010/main" val="236140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3810000"/>
          </a:xfrm>
        </p:spPr>
        <p:txBody>
          <a:bodyPr>
            <a:normAutofit/>
          </a:bodyPr>
          <a:lstStyle/>
          <a:p>
            <a:r>
              <a:rPr lang="en-US" sz="4000" i="1" dirty="0" smtClean="0"/>
              <a:t>“And the angel thrust in his sickle into the earth, and gathered the vine of the earth, and cast it into the great winepress of the wrath of God.”</a:t>
            </a:r>
            <a:br>
              <a:rPr lang="en-US" sz="4000" i="1" dirty="0" smtClean="0"/>
            </a:br>
            <a:endParaRPr lang="en-US" sz="4000" i="1" dirty="0"/>
          </a:p>
        </p:txBody>
      </p:sp>
      <p:pic>
        <p:nvPicPr>
          <p:cNvPr id="3" name="Picture 2" descr="C:\Users\Ptr. Daniel White\Desktop\Bible pictures\angels\harvest-time.jpg"/>
          <p:cNvPicPr>
            <a:picLocks noChangeAspect="1" noChangeArrowheads="1"/>
          </p:cNvPicPr>
          <p:nvPr/>
        </p:nvPicPr>
        <p:blipFill>
          <a:blip r:embed="rId2" cstate="print"/>
          <a:srcRect/>
          <a:stretch>
            <a:fillRect/>
          </a:stretch>
        </p:blipFill>
        <p:spPr bwMode="auto">
          <a:xfrm flipH="1">
            <a:off x="304800" y="4926563"/>
            <a:ext cx="2057400" cy="1931437"/>
          </a:xfrm>
          <a:prstGeom prst="ellipse">
            <a:avLst/>
          </a:prstGeom>
          <a:ln>
            <a:noFill/>
          </a:ln>
          <a:effectLst>
            <a:softEdge rad="112500"/>
          </a:effectLst>
        </p:spPr>
      </p:pic>
      <p:pic>
        <p:nvPicPr>
          <p:cNvPr id="5" name="Picture 4" descr="C:\Users\Ptr. Daniel White\Desktop\Bible pictures\angels\harvest-time.jpg"/>
          <p:cNvPicPr>
            <a:picLocks noChangeAspect="1" noChangeArrowheads="1"/>
          </p:cNvPicPr>
          <p:nvPr/>
        </p:nvPicPr>
        <p:blipFill>
          <a:blip r:embed="rId2" cstate="print"/>
          <a:srcRect/>
          <a:stretch>
            <a:fillRect/>
          </a:stretch>
        </p:blipFill>
        <p:spPr bwMode="auto">
          <a:xfrm flipH="1">
            <a:off x="6781800" y="266063"/>
            <a:ext cx="2057400" cy="1931437"/>
          </a:xfrm>
          <a:prstGeom prst="ellipse">
            <a:avLst/>
          </a:prstGeom>
          <a:ln>
            <a:noFill/>
          </a:ln>
          <a:effectLst>
            <a:softEdge rad="112500"/>
          </a:effectLst>
        </p:spPr>
      </p:pic>
      <p:pic>
        <p:nvPicPr>
          <p:cNvPr id="6" name="Picture 5" descr="C:\Users\Ptr. Daniel White\Desktop\Bible pictures\angels\harvest-time.jpg"/>
          <p:cNvPicPr>
            <a:picLocks noChangeAspect="1" noChangeArrowheads="1"/>
          </p:cNvPicPr>
          <p:nvPr/>
        </p:nvPicPr>
        <p:blipFill>
          <a:blip r:embed="rId2" cstate="print"/>
          <a:srcRect/>
          <a:stretch>
            <a:fillRect/>
          </a:stretch>
        </p:blipFill>
        <p:spPr bwMode="auto">
          <a:xfrm flipH="1">
            <a:off x="6781800" y="4926563"/>
            <a:ext cx="2057400" cy="1931437"/>
          </a:xfrm>
          <a:prstGeom prst="ellipse">
            <a:avLst/>
          </a:prstGeom>
          <a:ln>
            <a:noFill/>
          </a:ln>
          <a:effectLst>
            <a:softEdge rad="112500"/>
          </a:effectLst>
        </p:spPr>
      </p:pic>
      <p:pic>
        <p:nvPicPr>
          <p:cNvPr id="7" name="Picture 6" descr="C:\Users\Ptr. Daniel White\Desktop\Bible pictures\angels\harvest-time.jpg"/>
          <p:cNvPicPr>
            <a:picLocks noChangeAspect="1" noChangeArrowheads="1"/>
          </p:cNvPicPr>
          <p:nvPr/>
        </p:nvPicPr>
        <p:blipFill>
          <a:blip r:embed="rId2" cstate="print"/>
          <a:srcRect/>
          <a:stretch>
            <a:fillRect/>
          </a:stretch>
        </p:blipFill>
        <p:spPr bwMode="auto">
          <a:xfrm flipH="1">
            <a:off x="228600" y="228600"/>
            <a:ext cx="2057400" cy="1931437"/>
          </a:xfrm>
          <a:prstGeom prst="ellipse">
            <a:avLst/>
          </a:prstGeom>
          <a:ln>
            <a:noFill/>
          </a:ln>
          <a:effectLst>
            <a:softEdge rad="112500"/>
          </a:effectLst>
        </p:spPr>
      </p:pic>
    </p:spTree>
    <p:extLst>
      <p:ext uri="{BB962C8B-B14F-4D97-AF65-F5344CB8AC3E}">
        <p14:creationId xmlns:p14="http://schemas.microsoft.com/office/powerpoint/2010/main" val="379595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backgrounds\earth and space\earth.jpg"/>
          <p:cNvPicPr>
            <a:picLocks noChangeAspect="1" noChangeArrowheads="1"/>
          </p:cNvPicPr>
          <p:nvPr/>
        </p:nvPicPr>
        <p:blipFill>
          <a:blip r:embed="rId3" cstate="print"/>
          <a:srcRect l="19040"/>
          <a:stretch>
            <a:fillRect/>
          </a:stretch>
        </p:blipFill>
        <p:spPr bwMode="auto">
          <a:xfrm>
            <a:off x="838200" y="533400"/>
            <a:ext cx="7452360" cy="5638800"/>
          </a:xfrm>
          <a:prstGeom prst="rect">
            <a:avLst/>
          </a:prstGeom>
          <a:ln>
            <a:noFill/>
          </a:ln>
          <a:effectLst>
            <a:softEdge rad="112500"/>
          </a:effectLst>
        </p:spPr>
      </p:pic>
      <p:pic>
        <p:nvPicPr>
          <p:cNvPr id="3" name="Picture 2" descr="C:\Users\Ptr. Daniel White\Desktop\Bible pictures\angels\harvest-time.jpg"/>
          <p:cNvPicPr>
            <a:picLocks noChangeAspect="1" noChangeArrowheads="1"/>
          </p:cNvPicPr>
          <p:nvPr/>
        </p:nvPicPr>
        <p:blipFill>
          <a:blip r:embed="rId4" cstate="print"/>
          <a:srcRect l="40690" t="8304" r="12158" b="46902"/>
          <a:stretch>
            <a:fillRect/>
          </a:stretch>
        </p:blipFill>
        <p:spPr bwMode="auto">
          <a:xfrm flipH="1">
            <a:off x="2971800" y="914400"/>
            <a:ext cx="3586196" cy="3581400"/>
          </a:xfrm>
          <a:prstGeom prst="ellipse">
            <a:avLst/>
          </a:prstGeom>
          <a:ln>
            <a:noFill/>
          </a:ln>
          <a:effectLst>
            <a:softEdge rad="112500"/>
          </a:effectLst>
        </p:spPr>
      </p:pic>
      <p:pic>
        <p:nvPicPr>
          <p:cNvPr id="4098" name="Picture 2" descr="C:\Users\Ptr. Daniel White\Desktop\Bible pictures\angels\CD081_lg.jpg"/>
          <p:cNvPicPr>
            <a:picLocks noChangeAspect="1" noChangeArrowheads="1"/>
          </p:cNvPicPr>
          <p:nvPr/>
        </p:nvPicPr>
        <p:blipFill>
          <a:blip r:embed="rId5" cstate="print"/>
          <a:srcRect/>
          <a:stretch>
            <a:fillRect/>
          </a:stretch>
        </p:blipFill>
        <p:spPr bwMode="auto">
          <a:xfrm>
            <a:off x="-1" y="0"/>
            <a:ext cx="9144002" cy="6858000"/>
          </a:xfrm>
          <a:prstGeom prst="rect">
            <a:avLst/>
          </a:prstGeom>
          <a:noFill/>
        </p:spPr>
      </p:pic>
      <p:pic>
        <p:nvPicPr>
          <p:cNvPr id="7" name="Picture 2" descr="c:\Users\Ptr. Daniel White\Desktop\Bible pictures\Bible mis\CUSTOMS\Wine press 22-277.jpg"/>
          <p:cNvPicPr>
            <a:picLocks noChangeAspect="1" noChangeArrowheads="1"/>
          </p:cNvPicPr>
          <p:nvPr/>
        </p:nvPicPr>
        <p:blipFill>
          <a:blip r:embed="rId6" cstate="print">
            <a:duotone>
              <a:prstClr val="black"/>
              <a:schemeClr val="accent4">
                <a:tint val="45000"/>
                <a:satMod val="400000"/>
              </a:schemeClr>
            </a:duotone>
          </a:blip>
          <a:srcRect l="2498" t="-2222"/>
          <a:stretch>
            <a:fillRect/>
          </a:stretch>
        </p:blipFill>
        <p:spPr bwMode="auto">
          <a:xfrm>
            <a:off x="0" y="-152400"/>
            <a:ext cx="9144000" cy="7239000"/>
          </a:xfrm>
          <a:prstGeom prst="rect">
            <a:avLst/>
          </a:prstGeom>
          <a:noFill/>
        </p:spPr>
      </p:pic>
    </p:spTree>
    <p:extLst>
      <p:ext uri="{BB962C8B-B14F-4D97-AF65-F5344CB8AC3E}">
        <p14:creationId xmlns:p14="http://schemas.microsoft.com/office/powerpoint/2010/main" val="25674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20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i="1" dirty="0" smtClean="0">
                <a:effectLst>
                  <a:glow rad="101600">
                    <a:srgbClr val="C00000">
                      <a:alpha val="60000"/>
                    </a:srgbClr>
                  </a:glow>
                </a:effectLst>
              </a:rPr>
              <a:t> “Wherefore art thou red in thine apparel, and thy garments like him that treadeth in the winepress? I have trodden the winepress alone; I will tread them in mine anger, and trample them in my fury; and their blood shall be sprinkled upon my garments, and I will stain all my raiment.” </a:t>
            </a:r>
            <a:br>
              <a:rPr lang="en-US" i="1" dirty="0" smtClean="0">
                <a:effectLst>
                  <a:glow rad="101600">
                    <a:srgbClr val="C00000">
                      <a:alpha val="60000"/>
                    </a:srgbClr>
                  </a:glow>
                </a:effectLst>
              </a:rPr>
            </a:br>
            <a:r>
              <a:rPr lang="en-US" i="1" dirty="0" smtClean="0">
                <a:effectLst>
                  <a:glow rad="101600">
                    <a:srgbClr val="C00000">
                      <a:alpha val="60000"/>
                    </a:srgbClr>
                  </a:glow>
                </a:effectLst>
              </a:rPr>
              <a:t>(Isaiah 63:2-3)</a:t>
            </a:r>
            <a:endParaRPr lang="en-US" i="1" dirty="0">
              <a:effectLst>
                <a:glow rad="101600">
                  <a:srgbClr val="C00000">
                    <a:alpha val="60000"/>
                  </a:srgbClr>
                </a:glow>
              </a:effectLst>
            </a:endParaRPr>
          </a:p>
        </p:txBody>
      </p:sp>
    </p:spTree>
    <p:extLst>
      <p:ext uri="{BB962C8B-B14F-4D97-AF65-F5344CB8AC3E}">
        <p14:creationId xmlns:p14="http://schemas.microsoft.com/office/powerpoint/2010/main" val="207645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31" y="1228397"/>
            <a:ext cx="4061167" cy="4401205"/>
          </a:xfrm>
          <a:prstGeom prst="rect">
            <a:avLst/>
          </a:prstGeom>
        </p:spPr>
        <p:txBody>
          <a:bodyPr wrap="square">
            <a:spAutoFit/>
          </a:bodyPr>
          <a:lstStyle/>
          <a:p>
            <a:pPr algn="ctr"/>
            <a:r>
              <a:rPr lang="en-US" sz="4000" i="1" dirty="0" smtClean="0"/>
              <a:t>“And </a:t>
            </a:r>
            <a:r>
              <a:rPr lang="en-US" sz="4000" i="1" dirty="0"/>
              <a:t>he was clothed with a vesture dipped in blood: and his name is called The Word of God</a:t>
            </a:r>
            <a:r>
              <a:rPr lang="en-US" sz="4000" i="1" dirty="0" smtClean="0"/>
              <a:t>.” (Rev</a:t>
            </a:r>
            <a:r>
              <a:rPr lang="en-US" sz="4000" i="1" dirty="0"/>
              <a:t>. </a:t>
            </a:r>
            <a:r>
              <a:rPr lang="en-US" sz="4000" i="1" dirty="0" smtClean="0"/>
              <a:t>19:13)</a:t>
            </a:r>
            <a:endParaRPr lang="en-US" sz="4000" i="1" dirty="0"/>
          </a:p>
        </p:txBody>
      </p:sp>
      <p:pic>
        <p:nvPicPr>
          <p:cNvPr id="8194" name="Picture 2" descr="C:\Users\Dan White\Pictures\Bible pictures\Prophecy pictures\prophecy pictures\rapture and second coming\Christ the Conquer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4698" y="0"/>
            <a:ext cx="5069302"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53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Bible pictures\Jesus\06 MINISTRY\Jesus teaching\sermon_on_mount_lilies_and_birds.jpg"/>
          <p:cNvPicPr>
            <a:picLocks noChangeAspect="1" noChangeArrowheads="1"/>
          </p:cNvPicPr>
          <p:nvPr/>
        </p:nvPicPr>
        <p:blipFill>
          <a:blip r:embed="rId3" cstate="print"/>
          <a:srcRect/>
          <a:stretch>
            <a:fillRect/>
          </a:stretch>
        </p:blipFill>
        <p:spPr bwMode="auto">
          <a:xfrm>
            <a:off x="1676400" y="0"/>
            <a:ext cx="5686425" cy="6858000"/>
          </a:xfrm>
          <a:prstGeom prst="rect">
            <a:avLst/>
          </a:prstGeom>
          <a:noFill/>
        </p:spPr>
      </p:pic>
      <p:sp>
        <p:nvSpPr>
          <p:cNvPr id="3" name="Title 2"/>
          <p:cNvSpPr>
            <a:spLocks noGrp="1"/>
          </p:cNvSpPr>
          <p:nvPr>
            <p:ph type="title"/>
          </p:nvPr>
        </p:nvSpPr>
        <p:spPr>
          <a:xfrm>
            <a:off x="1676400" y="0"/>
            <a:ext cx="5715000" cy="838200"/>
          </a:xfrm>
        </p:spPr>
        <p:txBody>
          <a:bodyPr>
            <a:normAutofit fontScale="90000"/>
          </a:bodyPr>
          <a:lstStyle/>
          <a:p>
            <a:r>
              <a:rPr lang="en-US" b="1" i="1" dirty="0" smtClean="0">
                <a:solidFill>
                  <a:schemeClr val="bg1"/>
                </a:solidFill>
                <a:effectLst>
                  <a:glow rad="101600">
                    <a:schemeClr val="tx1">
                      <a:alpha val="60000"/>
                    </a:schemeClr>
                  </a:glow>
                </a:effectLst>
              </a:rPr>
              <a:t>3 Parables of the Harvest</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37654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3" cstate="print"/>
          <a:srcRect/>
          <a:stretch>
            <a:fillRect/>
          </a:stretch>
        </p:blipFill>
        <p:spPr bwMode="auto">
          <a:xfrm>
            <a:off x="1752600" y="0"/>
            <a:ext cx="5702300" cy="6858000"/>
          </a:xfrm>
          <a:prstGeom prst="rect">
            <a:avLst/>
          </a:prstGeom>
          <a:noFill/>
        </p:spPr>
      </p:pic>
      <p:sp>
        <p:nvSpPr>
          <p:cNvPr id="3" name="Title 2"/>
          <p:cNvSpPr>
            <a:spLocks noGrp="1"/>
          </p:cNvSpPr>
          <p:nvPr>
            <p:ph type="title"/>
          </p:nvPr>
        </p:nvSpPr>
        <p:spPr>
          <a:xfrm>
            <a:off x="457200" y="0"/>
            <a:ext cx="8229600" cy="1295400"/>
          </a:xfrm>
        </p:spPr>
        <p:txBody>
          <a:bodyPr/>
          <a:lstStyle/>
          <a:p>
            <a:r>
              <a:rPr lang="en-US" b="1" i="1" dirty="0" smtClean="0">
                <a:solidFill>
                  <a:schemeClr val="bg1"/>
                </a:solidFill>
                <a:effectLst>
                  <a:glow rad="101600">
                    <a:schemeClr val="tx1">
                      <a:alpha val="60000"/>
                    </a:schemeClr>
                  </a:glow>
                </a:effectLst>
              </a:rPr>
              <a:t>Matthew 13:36-42</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85519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676400"/>
            <a:ext cx="6477000" cy="1938992"/>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14:14-20</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harvest of the earth and the wrath and mercy of God”</a:t>
            </a:r>
          </a:p>
        </p:txBody>
      </p:sp>
    </p:spTree>
    <p:extLst>
      <p:ext uri="{BB962C8B-B14F-4D97-AF65-F5344CB8AC3E}">
        <p14:creationId xmlns:p14="http://schemas.microsoft.com/office/powerpoint/2010/main" val="9546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Bible pictures New Testament\Parables &amp; Illustrations\The Par of Fish 1157-37.jpg"/>
          <p:cNvPicPr>
            <a:picLocks noChangeAspect="1" noChangeArrowheads="1"/>
          </p:cNvPicPr>
          <p:nvPr/>
        </p:nvPicPr>
        <p:blipFill>
          <a:blip r:embed="rId3" cstate="print"/>
          <a:srcRect/>
          <a:stretch>
            <a:fillRect/>
          </a:stretch>
        </p:blipFill>
        <p:spPr bwMode="auto">
          <a:xfrm>
            <a:off x="2133600" y="0"/>
            <a:ext cx="4984750" cy="6858000"/>
          </a:xfrm>
          <a:prstGeom prst="rect">
            <a:avLst/>
          </a:prstGeom>
          <a:noFill/>
        </p:spPr>
      </p:pic>
      <p:sp>
        <p:nvSpPr>
          <p:cNvPr id="3" name="Title 2"/>
          <p:cNvSpPr>
            <a:spLocks noGrp="1"/>
          </p:cNvSpPr>
          <p:nvPr>
            <p:ph type="title"/>
          </p:nvPr>
        </p:nvSpPr>
        <p:spPr>
          <a:xfrm>
            <a:off x="2057400" y="274638"/>
            <a:ext cx="5029200" cy="1143000"/>
          </a:xfrm>
        </p:spPr>
        <p:txBody>
          <a:bodyPr/>
          <a:lstStyle/>
          <a:p>
            <a:r>
              <a:rPr lang="en-US" b="1" i="1" dirty="0" smtClean="0">
                <a:solidFill>
                  <a:schemeClr val="bg1"/>
                </a:solidFill>
                <a:effectLst>
                  <a:glow rad="101600">
                    <a:schemeClr val="tx1">
                      <a:alpha val="60000"/>
                    </a:schemeClr>
                  </a:glow>
                </a:effectLst>
              </a:rPr>
              <a:t>Matthew 13:47-50</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94089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ible pictures\Bible pictures Old Testament\Sheep\Sheep &amp; goats  1393l-54.jpg"/>
          <p:cNvPicPr>
            <a:picLocks noChangeAspect="1" noChangeArrowheads="1"/>
          </p:cNvPicPr>
          <p:nvPr/>
        </p:nvPicPr>
        <p:blipFill>
          <a:blip r:embed="rId3" cstate="print"/>
          <a:srcRect/>
          <a:stretch>
            <a:fillRect/>
          </a:stretch>
        </p:blipFill>
        <p:spPr bwMode="auto">
          <a:xfrm>
            <a:off x="1219200" y="0"/>
            <a:ext cx="6705600" cy="6858000"/>
          </a:xfrm>
          <a:prstGeom prst="rect">
            <a:avLst/>
          </a:prstGeom>
          <a:noFill/>
        </p:spPr>
      </p:pic>
      <p:sp>
        <p:nvSpPr>
          <p:cNvPr id="3" name="Title 2"/>
          <p:cNvSpPr>
            <a:spLocks noGrp="1"/>
          </p:cNvSpPr>
          <p:nvPr>
            <p:ph type="title"/>
          </p:nvPr>
        </p:nvSpPr>
        <p:spPr>
          <a:xfrm>
            <a:off x="457200" y="152400"/>
            <a:ext cx="8229600" cy="1265238"/>
          </a:xfrm>
        </p:spPr>
        <p:txBody>
          <a:bodyPr/>
          <a:lstStyle/>
          <a:p>
            <a:r>
              <a:rPr lang="en-US" b="1" i="1" dirty="0" smtClean="0">
                <a:solidFill>
                  <a:schemeClr val="bg1"/>
                </a:solidFill>
                <a:effectLst>
                  <a:glow rad="101600">
                    <a:schemeClr val="tx1">
                      <a:alpha val="60000"/>
                    </a:schemeClr>
                  </a:glow>
                </a:effectLst>
              </a:rPr>
              <a:t>Matthew 25:31-41</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135081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Desktop\Bible pictures\Prophecy pictures\prophecy pictures\rapture and second coming\behold_He_cometh_with_clouds.jpg"/>
          <p:cNvPicPr>
            <a:picLocks noChangeAspect="1" noChangeArrowheads="1"/>
          </p:cNvPicPr>
          <p:nvPr/>
        </p:nvPicPr>
        <p:blipFill>
          <a:blip r:embed="rId3" cstate="print"/>
          <a:srcRect/>
          <a:stretch>
            <a:fillRect/>
          </a:stretch>
        </p:blipFill>
        <p:spPr bwMode="auto">
          <a:xfrm>
            <a:off x="1752600" y="0"/>
            <a:ext cx="5640387" cy="6858000"/>
          </a:xfrm>
          <a:prstGeom prst="rect">
            <a:avLst/>
          </a:prstGeom>
          <a:noFill/>
        </p:spPr>
      </p:pic>
      <p:pic>
        <p:nvPicPr>
          <p:cNvPr id="6147" name="Picture 3" descr="C:\Users\Ptr. Daniel White\Desktop\Bible pictures\hell\scan0003.jpg"/>
          <p:cNvPicPr>
            <a:picLocks noChangeAspect="1" noChangeArrowheads="1"/>
          </p:cNvPicPr>
          <p:nvPr/>
        </p:nvPicPr>
        <p:blipFill>
          <a:blip r:embed="rId4" cstate="print">
            <a:lum/>
          </a:blip>
          <a:srcRect/>
          <a:stretch>
            <a:fillRect/>
          </a:stretch>
        </p:blipFill>
        <p:spPr bwMode="auto">
          <a:xfrm>
            <a:off x="2514600" y="3992997"/>
            <a:ext cx="4343400" cy="2865003"/>
          </a:xfrm>
          <a:prstGeom prst="ellipse">
            <a:avLst/>
          </a:prstGeom>
          <a:ln>
            <a:noFill/>
          </a:ln>
          <a:effectLst>
            <a:softEdge rad="112500"/>
          </a:effectLst>
        </p:spPr>
      </p:pic>
    </p:spTree>
    <p:extLst>
      <p:ext uri="{BB962C8B-B14F-4D97-AF65-F5344CB8AC3E}">
        <p14:creationId xmlns:p14="http://schemas.microsoft.com/office/powerpoint/2010/main" val="349132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Bible pictures\hell\Rev19w.jpg"/>
          <p:cNvPicPr>
            <a:picLocks noChangeAspect="1" noChangeArrowheads="1"/>
          </p:cNvPicPr>
          <p:nvPr/>
        </p:nvPicPr>
        <p:blipFill>
          <a:blip r:embed="rId3" cstate="print"/>
          <a:srcRect/>
          <a:stretch>
            <a:fillRect/>
          </a:stretch>
        </p:blipFill>
        <p:spPr bwMode="auto">
          <a:xfrm>
            <a:off x="14445" y="0"/>
            <a:ext cx="9129555" cy="6858000"/>
          </a:xfrm>
          <a:prstGeom prst="rect">
            <a:avLst/>
          </a:prstGeom>
          <a:noFill/>
        </p:spPr>
      </p:pic>
    </p:spTree>
    <p:extLst>
      <p:ext uri="{BB962C8B-B14F-4D97-AF65-F5344CB8AC3E}">
        <p14:creationId xmlns:p14="http://schemas.microsoft.com/office/powerpoint/2010/main" val="96175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descr="C:\Users\Ptr. Daniel White\Desktop\Bible pictures\kingdom\scan0015.jpg"/>
          <p:cNvPicPr>
            <a:picLocks noChangeAspect="1" noChangeArrowheads="1"/>
          </p:cNvPicPr>
          <p:nvPr/>
        </p:nvPicPr>
        <p:blipFill>
          <a:blip r:embed="rId3" cstate="print"/>
          <a:srcRect/>
          <a:stretch>
            <a:fillRect/>
          </a:stretch>
        </p:blipFill>
        <p:spPr bwMode="auto">
          <a:xfrm>
            <a:off x="0" y="3581400"/>
            <a:ext cx="4648200" cy="3276601"/>
          </a:xfrm>
          <a:prstGeom prst="rect">
            <a:avLst/>
          </a:prstGeom>
          <a:ln>
            <a:noFill/>
          </a:ln>
          <a:effectLst>
            <a:softEdge rad="112500"/>
          </a:effectLst>
        </p:spPr>
      </p:pic>
      <p:pic>
        <p:nvPicPr>
          <p:cNvPr id="17410" name="Picture 2" descr="C:\Users\Ptr. Daniel White\Desktop\Bible pictures\kingdom\scan0014.jpg"/>
          <p:cNvPicPr>
            <a:picLocks noChangeAspect="1" noChangeArrowheads="1"/>
          </p:cNvPicPr>
          <p:nvPr/>
        </p:nvPicPr>
        <p:blipFill>
          <a:blip r:embed="rId4" cstate="print">
            <a:lum bright="10000"/>
          </a:blip>
          <a:srcRect/>
          <a:stretch>
            <a:fillRect/>
          </a:stretch>
        </p:blipFill>
        <p:spPr bwMode="auto">
          <a:xfrm>
            <a:off x="0" y="0"/>
            <a:ext cx="5284788" cy="3859212"/>
          </a:xfrm>
          <a:prstGeom prst="rect">
            <a:avLst/>
          </a:prstGeom>
          <a:ln>
            <a:noFill/>
          </a:ln>
          <a:effectLst>
            <a:softEdge rad="112500"/>
          </a:effectLst>
        </p:spPr>
      </p:pic>
      <p:pic>
        <p:nvPicPr>
          <p:cNvPr id="17412" name="Picture 4" descr="C:\Users\Ptr. Daniel White\Desktop\Bible pictures\kingdom\scan0017.jpg"/>
          <p:cNvPicPr>
            <a:picLocks noChangeAspect="1" noChangeArrowheads="1"/>
          </p:cNvPicPr>
          <p:nvPr/>
        </p:nvPicPr>
        <p:blipFill>
          <a:blip r:embed="rId5" cstate="print"/>
          <a:srcRect/>
          <a:stretch>
            <a:fillRect/>
          </a:stretch>
        </p:blipFill>
        <p:spPr bwMode="auto">
          <a:xfrm>
            <a:off x="4419600" y="2717502"/>
            <a:ext cx="4724400" cy="4140498"/>
          </a:xfrm>
          <a:prstGeom prst="rect">
            <a:avLst/>
          </a:prstGeom>
          <a:ln>
            <a:noFill/>
          </a:ln>
          <a:effectLst>
            <a:softEdge rad="112500"/>
          </a:effectLst>
        </p:spPr>
      </p:pic>
      <p:pic>
        <p:nvPicPr>
          <p:cNvPr id="17414" name="Picture 6" descr="C:\Users\Ptr. Daniel White\Desktop\Bible pictures\kingdom\scan0006.jpg"/>
          <p:cNvPicPr>
            <a:picLocks noChangeAspect="1" noChangeArrowheads="1"/>
          </p:cNvPicPr>
          <p:nvPr/>
        </p:nvPicPr>
        <p:blipFill>
          <a:blip r:embed="rId6" cstate="print"/>
          <a:srcRect/>
          <a:stretch>
            <a:fillRect/>
          </a:stretch>
        </p:blipFill>
        <p:spPr bwMode="auto">
          <a:xfrm>
            <a:off x="4800600" y="0"/>
            <a:ext cx="4343400" cy="3913187"/>
          </a:xfrm>
          <a:prstGeom prst="rect">
            <a:avLst/>
          </a:prstGeom>
          <a:ln>
            <a:noFill/>
          </a:ln>
          <a:effectLst>
            <a:softEdge rad="112500"/>
          </a:effectLst>
        </p:spPr>
      </p:pic>
      <p:pic>
        <p:nvPicPr>
          <p:cNvPr id="2051" name="Picture 3" descr="C:\Users\Ptr. Daniel White\Desktop\Bible pictures\Prophecy pictures\prophecy pictures\rapture and second coming\scan0018.jpg"/>
          <p:cNvPicPr>
            <a:picLocks noChangeAspect="1" noChangeArrowheads="1"/>
          </p:cNvPicPr>
          <p:nvPr/>
        </p:nvPicPr>
        <p:blipFill>
          <a:blip r:embed="rId7" cstate="print"/>
          <a:srcRect/>
          <a:stretch>
            <a:fillRect/>
          </a:stretch>
        </p:blipFill>
        <p:spPr bwMode="auto">
          <a:xfrm>
            <a:off x="2133600" y="0"/>
            <a:ext cx="4823700" cy="6905625"/>
          </a:xfrm>
          <a:prstGeom prst="ellipse">
            <a:avLst/>
          </a:prstGeom>
          <a:ln>
            <a:noFill/>
          </a:ln>
          <a:effectLst>
            <a:softEdge rad="112500"/>
          </a:effectLst>
        </p:spPr>
      </p:pic>
    </p:spTree>
    <p:extLst>
      <p:ext uri="{BB962C8B-B14F-4D97-AF65-F5344CB8AC3E}">
        <p14:creationId xmlns:p14="http://schemas.microsoft.com/office/powerpoint/2010/main" val="149270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Ptr. Daniel White\Desktop\Bible pictures\Prophecy pictures\prophecy pictures\revelation\Palgues.jpg"/>
          <p:cNvPicPr>
            <a:picLocks noChangeAspect="1" noChangeArrowheads="1"/>
          </p:cNvPicPr>
          <p:nvPr/>
        </p:nvPicPr>
        <p:blipFill>
          <a:blip r:embed="rId3" cstate="print">
            <a:lum bright="-10000"/>
          </a:blip>
          <a:srcRect t="38248" r="52891"/>
          <a:stretch>
            <a:fillRect/>
          </a:stretch>
        </p:blipFill>
        <p:spPr bwMode="auto">
          <a:xfrm>
            <a:off x="990600" y="0"/>
            <a:ext cx="7077983" cy="6858000"/>
          </a:xfrm>
          <a:prstGeom prst="rect">
            <a:avLst/>
          </a:prstGeom>
          <a:noFill/>
        </p:spPr>
      </p:pic>
      <p:sp>
        <p:nvSpPr>
          <p:cNvPr id="5" name="Title 4"/>
          <p:cNvSpPr>
            <a:spLocks noGrp="1"/>
          </p:cNvSpPr>
          <p:nvPr>
            <p:ph type="title"/>
          </p:nvPr>
        </p:nvSpPr>
        <p:spPr>
          <a:xfrm>
            <a:off x="457200" y="274638"/>
            <a:ext cx="8229600" cy="1020762"/>
          </a:xfrm>
        </p:spPr>
        <p:txBody>
          <a:bodyPr>
            <a:normAutofit/>
          </a:bodyPr>
          <a:lstStyle/>
          <a:p>
            <a:r>
              <a:rPr lang="en-US" sz="4800" b="1" i="1" dirty="0" smtClean="0">
                <a:solidFill>
                  <a:schemeClr val="bg1"/>
                </a:solidFill>
              </a:rPr>
              <a:t>Revelation 16:12-16</a:t>
            </a:r>
            <a:endParaRPr lang="en-US" sz="4800" b="1" i="1" dirty="0">
              <a:solidFill>
                <a:schemeClr val="bg1"/>
              </a:solidFill>
            </a:endParaRPr>
          </a:p>
        </p:txBody>
      </p:sp>
    </p:spTree>
    <p:extLst>
      <p:ext uri="{BB962C8B-B14F-4D97-AF65-F5344CB8AC3E}">
        <p14:creationId xmlns:p14="http://schemas.microsoft.com/office/powerpoint/2010/main" val="47442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6430962"/>
          </a:xfrm>
        </p:spPr>
        <p:txBody>
          <a:bodyPr>
            <a:noAutofit/>
          </a:bodyPr>
          <a:lstStyle/>
          <a:p>
            <a:r>
              <a:rPr lang="en-US" sz="3600" i="1" dirty="0" smtClean="0"/>
              <a:t> “And the sixth angel poured out his vial upon the great river Euphrates; and the water thereof was dried up, that the way of the kings of the east might be prepared. And I saw three unclean spirits like frogs come out of the mouth of the dragon, and out of the mouth of the beast, and out of the mouth of the false prophet. For they are the spirits of devils, working miracles, which go forth unto the kings of the earth and of the whole world, to gather them to the battle of that great day of God Almighty.”</a:t>
            </a:r>
            <a:endParaRPr lang="en-US" sz="3600" i="1" dirty="0"/>
          </a:p>
        </p:txBody>
      </p:sp>
    </p:spTree>
    <p:extLst>
      <p:ext uri="{BB962C8B-B14F-4D97-AF65-F5344CB8AC3E}">
        <p14:creationId xmlns:p14="http://schemas.microsoft.com/office/powerpoint/2010/main" val="268708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Satan-Devil and demons\Dragon Beast &amp; False Prophet.jpg"/>
          <p:cNvPicPr>
            <a:picLocks noChangeAspect="1" noChangeArrowheads="1"/>
          </p:cNvPicPr>
          <p:nvPr/>
        </p:nvPicPr>
        <p:blipFill>
          <a:blip r:embed="rId3" cstate="print"/>
          <a:srcRect/>
          <a:stretch>
            <a:fillRect/>
          </a:stretch>
        </p:blipFill>
        <p:spPr bwMode="auto">
          <a:xfrm>
            <a:off x="-133977" y="1"/>
            <a:ext cx="9277977" cy="6858000"/>
          </a:xfrm>
          <a:prstGeom prst="rect">
            <a:avLst/>
          </a:prstGeom>
          <a:noFill/>
        </p:spPr>
      </p:pic>
    </p:spTree>
    <p:extLst>
      <p:ext uri="{BB962C8B-B14F-4D97-AF65-F5344CB8AC3E}">
        <p14:creationId xmlns:p14="http://schemas.microsoft.com/office/powerpoint/2010/main" val="297549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848" y="0"/>
            <a:ext cx="7851735" cy="6956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22332" y="304800"/>
            <a:ext cx="7851735" cy="6186309"/>
          </a:xfrm>
          <a:prstGeom prst="rect">
            <a:avLst/>
          </a:prstGeom>
        </p:spPr>
        <p:txBody>
          <a:bodyPr wrap="square">
            <a:spAutoFit/>
          </a:bodyPr>
          <a:lstStyle/>
          <a:p>
            <a:pPr algn="ctr"/>
            <a:r>
              <a:rPr lang="en-US" sz="3600" b="1" i="1" dirty="0" smtClean="0">
                <a:solidFill>
                  <a:schemeClr val="bg1"/>
                </a:solidFill>
                <a:effectLst>
                  <a:glow rad="101600">
                    <a:schemeClr val="tx1">
                      <a:alpha val="60000"/>
                    </a:schemeClr>
                  </a:glow>
                </a:effectLst>
              </a:rPr>
              <a:t> “Assemble yourselves, and come, all ye heathen, and gather yourselves together round about: thither cause thy mighty ones to come down, O LORD. Let the heathen be wakened, and come up to the valley of Jehoshaphat: for there will I sit to judge all the heathen round about. </a:t>
            </a:r>
            <a:r>
              <a:rPr lang="en-US" sz="3600" b="1" i="1" u="sng" dirty="0" smtClean="0">
                <a:solidFill>
                  <a:schemeClr val="bg1"/>
                </a:solidFill>
                <a:effectLst>
                  <a:glow rad="101600">
                    <a:schemeClr val="tx1">
                      <a:alpha val="60000"/>
                    </a:schemeClr>
                  </a:glow>
                </a:effectLst>
              </a:rPr>
              <a:t>Put ye in the sickle, for the harvest is ripe</a:t>
            </a:r>
            <a:r>
              <a:rPr lang="en-US" sz="3600" b="1" i="1" dirty="0" smtClean="0">
                <a:solidFill>
                  <a:schemeClr val="bg1"/>
                </a:solidFill>
                <a:effectLst>
                  <a:glow rad="101600">
                    <a:schemeClr val="tx1">
                      <a:alpha val="60000"/>
                    </a:schemeClr>
                  </a:glow>
                </a:effectLst>
              </a:rPr>
              <a:t>: come, get you down; for the press is full, the vats overflow; for their wickedness is great.</a:t>
            </a:r>
            <a:endParaRPr lang="en-US" sz="36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29829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106858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0"/>
            <a:ext cx="8686800" cy="8094524"/>
          </a:xfrm>
          <a:prstGeom prst="rect">
            <a:avLst/>
          </a:prstGeom>
        </p:spPr>
        <p:txBody>
          <a:bodyPr wrap="square">
            <a:spAutoFit/>
          </a:bodyPr>
          <a:lstStyle/>
          <a:p>
            <a:pPr algn="ctr"/>
            <a:r>
              <a:rPr lang="en-US" sz="4000" b="1" i="1" dirty="0" smtClean="0">
                <a:solidFill>
                  <a:schemeClr val="bg1"/>
                </a:solidFill>
                <a:effectLst>
                  <a:glow rad="101600">
                    <a:schemeClr val="tx1">
                      <a:alpha val="60000"/>
                    </a:schemeClr>
                  </a:glow>
                </a:effectLst>
              </a:rPr>
              <a:t>  Multitudes, multitudes in the valley of decision: for the day of the LORD is near in the valley of decision. The sun and the moon shall be darkened, and the stars shall withdraw their shining. The LORD also shall roar out of Zion, and utter his voice from Jerusalem; and the heavens and the earth shall shake: but the LORD will be the hope of his people, and the strength of the children of Israel.”  (Joel 3:11-16)</a:t>
            </a:r>
          </a:p>
          <a:p>
            <a:pPr algn="ctr"/>
            <a:endParaRPr lang="en-US" sz="4000" b="1" i="1" dirty="0" smtClean="0">
              <a:solidFill>
                <a:schemeClr val="bg1"/>
              </a:solidFill>
              <a:effectLst>
                <a:glow rad="101600">
                  <a:schemeClr val="tx1">
                    <a:alpha val="60000"/>
                  </a:schemeClr>
                </a:glow>
              </a:effectLst>
            </a:endParaRPr>
          </a:p>
          <a:p>
            <a:pPr algn="ctr"/>
            <a:r>
              <a:rPr lang="en-US" sz="4000" b="1" i="1" dirty="0" smtClean="0">
                <a:solidFill>
                  <a:schemeClr val="bg1"/>
                </a:solidFill>
                <a:effectLst>
                  <a:glow rad="101600">
                    <a:schemeClr val="tx1">
                      <a:alpha val="60000"/>
                    </a:schemeClr>
                  </a:glow>
                </a:effectLst>
              </a:rPr>
              <a:t> </a:t>
            </a:r>
            <a:endParaRPr lang="en-US" sz="40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08365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angels\harvest-time.jpg"/>
          <p:cNvPicPr>
            <a:picLocks noChangeAspect="1" noChangeArrowheads="1"/>
          </p:cNvPicPr>
          <p:nvPr/>
        </p:nvPicPr>
        <p:blipFill>
          <a:blip r:embed="rId3" cstate="print"/>
          <a:srcRect/>
          <a:stretch>
            <a:fillRect/>
          </a:stretch>
        </p:blipFill>
        <p:spPr bwMode="auto">
          <a:xfrm flipH="1">
            <a:off x="990600" y="0"/>
            <a:ext cx="7338391" cy="6889102"/>
          </a:xfrm>
          <a:prstGeom prst="rect">
            <a:avLst/>
          </a:prstGeom>
          <a:ln>
            <a:noFill/>
          </a:ln>
          <a:effectLst>
            <a:softEdge rad="112500"/>
          </a:effectLst>
        </p:spPr>
      </p:pic>
      <p:sp>
        <p:nvSpPr>
          <p:cNvPr id="2" name="Title 1"/>
          <p:cNvSpPr>
            <a:spLocks noGrp="1"/>
          </p:cNvSpPr>
          <p:nvPr>
            <p:ph type="title"/>
          </p:nvPr>
        </p:nvSpPr>
        <p:spPr>
          <a:xfrm>
            <a:off x="457200" y="2895600"/>
            <a:ext cx="8229600" cy="4267200"/>
          </a:xfrm>
        </p:spPr>
        <p:txBody>
          <a:bodyPr>
            <a:normAutofit/>
          </a:bodyPr>
          <a:lstStyle/>
          <a:p>
            <a:r>
              <a:rPr lang="en-US" sz="5400" i="1" dirty="0" smtClean="0">
                <a:effectLst>
                  <a:glow rad="101600">
                    <a:schemeClr val="bg1">
                      <a:alpha val="40000"/>
                    </a:schemeClr>
                  </a:glow>
                </a:effectLst>
              </a:rPr>
              <a:t>(Revelation 14:14-20)</a:t>
            </a:r>
            <a:br>
              <a:rPr lang="en-US" sz="5400" i="1" dirty="0" smtClean="0">
                <a:effectLst>
                  <a:glow rad="101600">
                    <a:schemeClr val="bg1">
                      <a:alpha val="40000"/>
                    </a:schemeClr>
                  </a:glow>
                </a:effectLst>
              </a:rPr>
            </a:br>
            <a:r>
              <a:rPr lang="en-US" sz="5400" i="1" dirty="0" smtClean="0">
                <a:effectLst>
                  <a:glow rad="101600">
                    <a:schemeClr val="bg1">
                      <a:alpha val="40000"/>
                    </a:schemeClr>
                  </a:glow>
                </a:effectLst>
              </a:rPr>
              <a:t>“The Harvest”</a:t>
            </a:r>
            <a:endParaRPr lang="en-US" sz="5400" i="1" dirty="0">
              <a:effectLst>
                <a:glow rad="101600">
                  <a:schemeClr val="bg1">
                    <a:alpha val="40000"/>
                  </a:schemeClr>
                </a:glow>
              </a:effectLst>
            </a:endParaRPr>
          </a:p>
        </p:txBody>
      </p:sp>
    </p:spTree>
    <p:extLst>
      <p:ext uri="{BB962C8B-B14F-4D97-AF65-F5344CB8AC3E}">
        <p14:creationId xmlns:p14="http://schemas.microsoft.com/office/powerpoint/2010/main" val="162826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media-cache-ak0.pinimg.com/736x/e6/83/ef/e683effa5433e516a4f1cc6a839526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8" y="0"/>
            <a:ext cx="9185778" cy="68893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6583362"/>
          </a:xfrm>
        </p:spPr>
        <p:txBody>
          <a:bodyPr>
            <a:normAutofit fontScale="90000"/>
          </a:bodyPr>
          <a:lstStyle/>
          <a:p>
            <a:r>
              <a:rPr lang="en-US" i="1" dirty="0" smtClean="0">
                <a:effectLst>
                  <a:glow rad="101600">
                    <a:schemeClr val="bg1">
                      <a:alpha val="60000"/>
                    </a:schemeClr>
                  </a:glow>
                </a:effectLst>
              </a:rPr>
              <a:t>“And his feet shall stand in that day upon the mount of Olives, which is before Jerusalem on the east, and the mount of Olives shall cleave in the midst thereof toward the east and toward the west, and there shall be a very great valley; and half of the mountain shall remove toward the north, and half of it toward the south.” (Zechariah 14:4) </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43347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555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683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www.mythsandfacts.org/conflict/mandate_for_palestine/mandate-ma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293" y="1"/>
            <a:ext cx="48861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91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Prophecy pictures\prophecy pictures\rapture and second coming\View of Meggido_Final Battle.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pic>
        <p:nvPicPr>
          <p:cNvPr id="2053" name="Picture 5" descr="C:\Users\Ptr. Daniel White\Desktop\Bible pictures\Prophecy pictures\prophecy pictures\rapture and second coming\jesus_return3.jpg"/>
          <p:cNvPicPr>
            <a:picLocks noChangeAspect="1" noChangeArrowheads="1"/>
          </p:cNvPicPr>
          <p:nvPr/>
        </p:nvPicPr>
        <p:blipFill>
          <a:blip r:embed="rId4" cstate="print"/>
          <a:srcRect/>
          <a:stretch>
            <a:fillRect/>
          </a:stretch>
        </p:blipFill>
        <p:spPr bwMode="auto">
          <a:xfrm>
            <a:off x="1905000" y="152400"/>
            <a:ext cx="4752407" cy="4114800"/>
          </a:xfrm>
          <a:prstGeom prst="ellipse">
            <a:avLst/>
          </a:prstGeom>
          <a:ln>
            <a:noFill/>
          </a:ln>
          <a:effectLst>
            <a:softEdge rad="112500"/>
          </a:effectLst>
        </p:spPr>
      </p:pic>
    </p:spTree>
    <p:extLst>
      <p:ext uri="{BB962C8B-B14F-4D97-AF65-F5344CB8AC3E}">
        <p14:creationId xmlns:p14="http://schemas.microsoft.com/office/powerpoint/2010/main" val="426410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log.art21.org/wp-content/uploads/2012/02/RealChristian.net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8" y="1"/>
            <a:ext cx="9161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181958"/>
            <a:ext cx="8956964" cy="6494085"/>
          </a:xfrm>
          <a:prstGeom prst="rect">
            <a:avLst/>
          </a:prstGeom>
        </p:spPr>
        <p:txBody>
          <a:bodyPr wrap="square">
            <a:spAutoFit/>
          </a:bodyPr>
          <a:lstStyle/>
          <a:p>
            <a:pPr algn="ctr"/>
            <a:r>
              <a:rPr lang="en-US" sz="3200" i="1" dirty="0" smtClean="0">
                <a:effectLst>
                  <a:glow rad="101600">
                    <a:schemeClr val="bg1">
                      <a:alpha val="60000"/>
                    </a:schemeClr>
                  </a:glow>
                </a:effectLst>
              </a:rPr>
              <a:t>“The </a:t>
            </a:r>
            <a:r>
              <a:rPr lang="en-US" sz="3200" i="1" dirty="0">
                <a:effectLst>
                  <a:glow rad="101600">
                    <a:schemeClr val="bg1">
                      <a:alpha val="60000"/>
                    </a:schemeClr>
                  </a:glow>
                </a:effectLst>
              </a:rPr>
              <a:t>kings of the earth set themselves, and the rulers take counsel together, against the LORD, and against his anointed, saying, Let us break their bands asunder, and cast away their cords from us. He that </a:t>
            </a:r>
            <a:r>
              <a:rPr lang="en-US" sz="3200" i="1" dirty="0" err="1">
                <a:effectLst>
                  <a:glow rad="101600">
                    <a:schemeClr val="bg1">
                      <a:alpha val="60000"/>
                    </a:schemeClr>
                  </a:glow>
                </a:effectLst>
              </a:rPr>
              <a:t>sitteth</a:t>
            </a:r>
            <a:r>
              <a:rPr lang="en-US" sz="3200" i="1" dirty="0">
                <a:effectLst>
                  <a:glow rad="101600">
                    <a:schemeClr val="bg1">
                      <a:alpha val="60000"/>
                    </a:schemeClr>
                  </a:glow>
                </a:effectLst>
              </a:rPr>
              <a:t> in the heavens shall laugh: the Lord shall have them in derision. Then shall he speak unto them in his wrath, and vex them in his sore displeasure</a:t>
            </a:r>
            <a:r>
              <a:rPr lang="en-US" sz="3200" i="1" dirty="0" smtClean="0">
                <a:effectLst>
                  <a:glow rad="101600">
                    <a:schemeClr val="bg1">
                      <a:alpha val="60000"/>
                    </a:schemeClr>
                  </a:glow>
                </a:effectLst>
              </a:rPr>
              <a:t>. </a:t>
            </a:r>
            <a:r>
              <a:rPr lang="en-US" sz="3200" i="1" dirty="0">
                <a:effectLst>
                  <a:glow rad="101600">
                    <a:schemeClr val="bg1">
                      <a:alpha val="60000"/>
                    </a:schemeClr>
                  </a:glow>
                </a:effectLst>
              </a:rPr>
              <a:t>Yet have I set my king upon my holy hill of Zion. </a:t>
            </a:r>
            <a:r>
              <a:rPr lang="en-US" sz="3200" i="1" dirty="0" smtClean="0">
                <a:effectLst>
                  <a:glow rad="101600">
                    <a:schemeClr val="bg1">
                      <a:alpha val="60000"/>
                    </a:schemeClr>
                  </a:glow>
                </a:effectLst>
              </a:rPr>
              <a:t>I </a:t>
            </a:r>
            <a:r>
              <a:rPr lang="en-US" sz="3200" i="1" dirty="0">
                <a:effectLst>
                  <a:glow rad="101600">
                    <a:schemeClr val="bg1">
                      <a:alpha val="60000"/>
                    </a:schemeClr>
                  </a:glow>
                </a:effectLst>
              </a:rPr>
              <a:t>will declare the </a:t>
            </a:r>
            <a:r>
              <a:rPr lang="en-US" sz="3200" i="1" dirty="0" smtClean="0">
                <a:effectLst>
                  <a:glow rad="101600">
                    <a:schemeClr val="bg1">
                      <a:alpha val="60000"/>
                    </a:schemeClr>
                  </a:glow>
                </a:effectLst>
              </a:rPr>
              <a:t>decree…Thou </a:t>
            </a:r>
            <a:r>
              <a:rPr lang="en-US" sz="3200" i="1" dirty="0">
                <a:effectLst>
                  <a:glow rad="101600">
                    <a:schemeClr val="bg1">
                      <a:alpha val="60000"/>
                    </a:schemeClr>
                  </a:glow>
                </a:effectLst>
              </a:rPr>
              <a:t>shalt break them with a rod of iron; thou shalt dash them in pieces like a potter's vessel. Be wise now therefore, O ye kings: be instructed, ye judges of the </a:t>
            </a:r>
            <a:r>
              <a:rPr lang="en-US" sz="3200" i="1" dirty="0" smtClean="0">
                <a:effectLst>
                  <a:glow rad="101600">
                    <a:schemeClr val="bg1">
                      <a:alpha val="60000"/>
                    </a:schemeClr>
                  </a:glow>
                </a:effectLst>
              </a:rPr>
              <a:t>earth…Blessed </a:t>
            </a:r>
            <a:r>
              <a:rPr lang="en-US" sz="3200" i="1" dirty="0">
                <a:effectLst>
                  <a:glow rad="101600">
                    <a:schemeClr val="bg1">
                      <a:alpha val="60000"/>
                    </a:schemeClr>
                  </a:glow>
                </a:effectLst>
              </a:rPr>
              <a:t>are all they that put their trust in him</a:t>
            </a:r>
            <a:r>
              <a:rPr lang="en-US" sz="3200" i="1" dirty="0" smtClean="0">
                <a:effectLst>
                  <a:glow rad="101600">
                    <a:schemeClr val="bg1">
                      <a:alpha val="60000"/>
                    </a:schemeClr>
                  </a:glow>
                </a:effectLst>
              </a:rPr>
              <a:t>.”</a:t>
            </a:r>
            <a:r>
              <a:rPr lang="en-US" sz="3200" i="1" dirty="0">
                <a:effectLst>
                  <a:glow rad="101600">
                    <a:schemeClr val="bg1">
                      <a:alpha val="60000"/>
                    </a:schemeClr>
                  </a:glow>
                </a:effectLst>
              </a:rPr>
              <a:t> (Psalms 2:2-12) </a:t>
            </a:r>
          </a:p>
        </p:txBody>
      </p:sp>
    </p:spTree>
    <p:extLst>
      <p:ext uri="{BB962C8B-B14F-4D97-AF65-F5344CB8AC3E}">
        <p14:creationId xmlns:p14="http://schemas.microsoft.com/office/powerpoint/2010/main" val="336642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Ptr. Daniel White\Desktop\Bible pictures\Prophecy pictures\prophecy pictures\rapture and second coming\Christ the Conquer.jpg"/>
          <p:cNvPicPr>
            <a:picLocks noChangeAspect="1" noChangeArrowheads="1"/>
          </p:cNvPicPr>
          <p:nvPr/>
        </p:nvPicPr>
        <p:blipFill>
          <a:blip r:embed="rId3" cstate="print"/>
          <a:srcRect/>
          <a:stretch>
            <a:fillRect/>
          </a:stretch>
        </p:blipFill>
        <p:spPr bwMode="auto">
          <a:xfrm>
            <a:off x="4114800" y="0"/>
            <a:ext cx="5029200" cy="6858000"/>
          </a:xfrm>
          <a:prstGeom prst="rect">
            <a:avLst/>
          </a:prstGeom>
          <a:noFill/>
        </p:spPr>
      </p:pic>
      <p:sp>
        <p:nvSpPr>
          <p:cNvPr id="4" name="Title 3"/>
          <p:cNvSpPr>
            <a:spLocks noGrp="1"/>
          </p:cNvSpPr>
          <p:nvPr>
            <p:ph type="title"/>
          </p:nvPr>
        </p:nvSpPr>
        <p:spPr>
          <a:xfrm rot="17662672">
            <a:off x="-3200182" y="1444867"/>
            <a:ext cx="10235517" cy="3852764"/>
          </a:xfrm>
        </p:spPr>
        <p:txBody>
          <a:bodyPr>
            <a:normAutofit/>
          </a:bodyPr>
          <a:lstStyle/>
          <a:p>
            <a:r>
              <a:rPr lang="en-US" sz="5400" b="1" i="1" dirty="0" smtClean="0"/>
              <a:t>Revelation 19:11-21</a:t>
            </a:r>
            <a:endParaRPr lang="en-US" sz="5400" b="1" i="1" dirty="0"/>
          </a:p>
        </p:txBody>
      </p:sp>
    </p:spTree>
    <p:extLst>
      <p:ext uri="{BB962C8B-B14F-4D97-AF65-F5344CB8AC3E}">
        <p14:creationId xmlns:p14="http://schemas.microsoft.com/office/powerpoint/2010/main" val="358693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Prophecy pictures\prophecy pictures\rapture and second coming\CD070_lg.jpg"/>
          <p:cNvPicPr>
            <a:picLocks noChangeAspect="1" noChangeArrowheads="1"/>
          </p:cNvPicPr>
          <p:nvPr/>
        </p:nvPicPr>
        <p:blipFill>
          <a:blip r:embed="rId3" cstate="print">
            <a:lum bright="-20000"/>
          </a:blip>
          <a:srcRect t="324" r="20651"/>
          <a:stretch>
            <a:fillRect/>
          </a:stretch>
        </p:blipFill>
        <p:spPr bwMode="auto">
          <a:xfrm>
            <a:off x="0" y="0"/>
            <a:ext cx="9144000" cy="6857999"/>
          </a:xfrm>
          <a:prstGeom prst="rect">
            <a:avLst/>
          </a:prstGeom>
          <a:noFill/>
        </p:spPr>
      </p:pic>
    </p:spTree>
    <p:extLst>
      <p:ext uri="{BB962C8B-B14F-4D97-AF65-F5344CB8AC3E}">
        <p14:creationId xmlns:p14="http://schemas.microsoft.com/office/powerpoint/2010/main" val="351263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2000" fill="hold"/>
                                        <p:tgtEl>
                                          <p:spTgt spid="2050"/>
                                        </p:tgtEl>
                                        <p:attrNameLst>
                                          <p:attrName>ppt_w</p:attrName>
                                        </p:attrNameLst>
                                      </p:cBhvr>
                                      <p:tavLst>
                                        <p:tav tm="0">
                                          <p:val>
                                            <p:fltVal val="0"/>
                                          </p:val>
                                        </p:tav>
                                        <p:tav tm="100000">
                                          <p:val>
                                            <p:strVal val="#ppt_w"/>
                                          </p:val>
                                        </p:tav>
                                      </p:tavLst>
                                    </p:anim>
                                    <p:anim calcmode="lin" valueType="num">
                                      <p:cBhvr>
                                        <p:cTn id="8" dur="2000" fill="hold"/>
                                        <p:tgtEl>
                                          <p:spTgt spid="2050"/>
                                        </p:tgtEl>
                                        <p:attrNameLst>
                                          <p:attrName>ppt_h</p:attrName>
                                        </p:attrNameLst>
                                      </p:cBhvr>
                                      <p:tavLst>
                                        <p:tav tm="0">
                                          <p:val>
                                            <p:fltVal val="0"/>
                                          </p:val>
                                        </p:tav>
                                        <p:tav tm="100000">
                                          <p:val>
                                            <p:strVal val="#ppt_h"/>
                                          </p:val>
                                        </p:tav>
                                      </p:tavLst>
                                    </p:anim>
                                    <p:animEffect transition="in" filter="fade">
                                      <p:cBhvr>
                                        <p:cTn id="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
            <a:ext cx="1033869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144000" cy="6858000"/>
          </a:xfrm>
        </p:spPr>
        <p:txBody>
          <a:bodyPr>
            <a:normAutofit/>
          </a:bodyPr>
          <a:lstStyle/>
          <a:p>
            <a:r>
              <a:rPr lang="en-US" i="1" dirty="0" smtClean="0">
                <a:effectLst>
                  <a:glow rad="101600">
                    <a:schemeClr val="bg1">
                      <a:alpha val="60000"/>
                    </a:schemeClr>
                  </a:glow>
                </a:effectLst>
              </a:rPr>
              <a:t>(Revelation 14:19) </a:t>
            </a:r>
            <a:br>
              <a:rPr lang="en-US" i="1" dirty="0" smtClean="0">
                <a:effectLst>
                  <a:glow rad="101600">
                    <a:schemeClr val="bg1">
                      <a:alpha val="60000"/>
                    </a:schemeClr>
                  </a:glow>
                </a:effectLst>
              </a:rPr>
            </a:br>
            <a:r>
              <a:rPr lang="en-US" i="1" dirty="0" smtClean="0">
                <a:effectLst>
                  <a:glow rad="101600">
                    <a:schemeClr val="bg1">
                      <a:alpha val="60000"/>
                    </a:schemeClr>
                  </a:glow>
                </a:effectLst>
              </a:rPr>
              <a:t>“And the angel thrust in his sickle into the earth, and gathered the vine of the earth, and cast it into the great winepress of the wrath of God.”</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1390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jesusat2am.com/public_html/jesusat2am.com/media/uploads/Rev15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60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Prophecy pictures\prophecy pictures\rapture and second coming\Battle_of_Armageddon_2_ls.jpg"/>
          <p:cNvPicPr>
            <a:picLocks noChangeAspect="1" noChangeArrowheads="1"/>
          </p:cNvPicPr>
          <p:nvPr/>
        </p:nvPicPr>
        <p:blipFill>
          <a:blip r:embed="rId3" cstate="print"/>
          <a:srcRect/>
          <a:stretch>
            <a:fillRect/>
          </a:stretch>
        </p:blipFill>
        <p:spPr bwMode="auto">
          <a:xfrm>
            <a:off x="0" y="685800"/>
            <a:ext cx="9203172" cy="5244666"/>
          </a:xfrm>
          <a:prstGeom prst="rect">
            <a:avLst/>
          </a:prstGeom>
          <a:noFill/>
        </p:spPr>
      </p:pic>
      <p:pic>
        <p:nvPicPr>
          <p:cNvPr id="4" name="Picture 2" descr="C:\Users\Ptr. Daniel White\Desktop\Bible pictures\Prophecy pictures\prophecy pictures\rapture and second coming\Battle_of_Armageddon_2_ls.jpg"/>
          <p:cNvPicPr>
            <a:picLocks noChangeAspect="1" noChangeArrowheads="1"/>
          </p:cNvPicPr>
          <p:nvPr/>
        </p:nvPicPr>
        <p:blipFill>
          <a:blip r:embed="rId3" cstate="print"/>
          <a:srcRect l="38729" t="82816" r="48851" b="4108"/>
          <a:stretch>
            <a:fillRect/>
          </a:stretch>
        </p:blipFill>
        <p:spPr bwMode="auto">
          <a:xfrm>
            <a:off x="4523509" y="5008418"/>
            <a:ext cx="1295400" cy="685800"/>
          </a:xfrm>
          <a:prstGeom prst="rect">
            <a:avLst/>
          </a:prstGeom>
          <a:ln>
            <a:noFill/>
          </a:ln>
          <a:effectLst>
            <a:softEdge rad="112500"/>
          </a:effectLst>
        </p:spPr>
      </p:pic>
      <p:pic>
        <p:nvPicPr>
          <p:cNvPr id="7" name="Picture 2" descr="C:\Users\Ptr. Daniel White\Desktop\Bible pictures\Prophecy pictures\prophecy pictures\rapture and second coming\Battle_of_Armageddon_2_ls.jpg"/>
          <p:cNvPicPr>
            <a:picLocks noChangeAspect="1" noChangeArrowheads="1"/>
          </p:cNvPicPr>
          <p:nvPr/>
        </p:nvPicPr>
        <p:blipFill>
          <a:blip r:embed="rId3" cstate="print"/>
          <a:srcRect l="38729" t="82816" r="48851" b="4108"/>
          <a:stretch>
            <a:fillRect/>
          </a:stretch>
        </p:blipFill>
        <p:spPr bwMode="auto">
          <a:xfrm>
            <a:off x="5462155" y="5008418"/>
            <a:ext cx="1143000" cy="685800"/>
          </a:xfrm>
          <a:prstGeom prst="rect">
            <a:avLst/>
          </a:prstGeom>
          <a:ln>
            <a:noFill/>
          </a:ln>
          <a:effectLst>
            <a:softEdge rad="112500"/>
          </a:effectLst>
        </p:spPr>
      </p:pic>
      <p:pic>
        <p:nvPicPr>
          <p:cNvPr id="8" name="Picture 2" descr="C:\Users\Ptr. Daniel White\Desktop\Bible pictures\Prophecy pictures\prophecy pictures\rapture and second coming\Battle_of_Armageddon_2_ls.jpg"/>
          <p:cNvPicPr>
            <a:picLocks noChangeAspect="1" noChangeArrowheads="1"/>
          </p:cNvPicPr>
          <p:nvPr/>
        </p:nvPicPr>
        <p:blipFill>
          <a:blip r:embed="rId3" cstate="print"/>
          <a:srcRect l="38729" t="82816" r="48851" b="4108"/>
          <a:stretch>
            <a:fillRect/>
          </a:stretch>
        </p:blipFill>
        <p:spPr bwMode="auto">
          <a:xfrm>
            <a:off x="6248400" y="5008418"/>
            <a:ext cx="1371600" cy="762000"/>
          </a:xfrm>
          <a:prstGeom prst="rect">
            <a:avLst/>
          </a:prstGeom>
          <a:ln>
            <a:noFill/>
          </a:ln>
          <a:effectLst>
            <a:softEdge rad="112500"/>
          </a:effectLst>
        </p:spPr>
      </p:pic>
      <p:sp>
        <p:nvSpPr>
          <p:cNvPr id="3" name="Rectangle 2"/>
          <p:cNvSpPr/>
          <p:nvPr/>
        </p:nvSpPr>
        <p:spPr>
          <a:xfrm>
            <a:off x="381000" y="1143000"/>
            <a:ext cx="4572000" cy="2062103"/>
          </a:xfrm>
          <a:prstGeom prst="rect">
            <a:avLst/>
          </a:prstGeom>
        </p:spPr>
        <p:txBody>
          <a:bodyPr>
            <a:spAutoFit/>
          </a:bodyPr>
          <a:lstStyle/>
          <a:p>
            <a:pPr algn="ctr"/>
            <a:r>
              <a:rPr lang="en-US" sz="3200" b="1" i="1" dirty="0" smtClean="0">
                <a:solidFill>
                  <a:schemeClr val="bg1"/>
                </a:solidFill>
                <a:effectLst>
                  <a:glow rad="101600">
                    <a:schemeClr val="tx1">
                      <a:alpha val="60000"/>
                    </a:schemeClr>
                  </a:glow>
                </a:effectLst>
              </a:rPr>
              <a:t>“And </a:t>
            </a:r>
            <a:r>
              <a:rPr lang="en-US" sz="3200" b="1" i="1" dirty="0">
                <a:solidFill>
                  <a:schemeClr val="bg1"/>
                </a:solidFill>
                <a:effectLst>
                  <a:glow rad="101600">
                    <a:schemeClr val="tx1">
                      <a:alpha val="60000"/>
                    </a:schemeClr>
                  </a:glow>
                </a:effectLst>
              </a:rPr>
              <a:t>he gathered them together into a place called in the Hebrew tongue Armageddon</a:t>
            </a:r>
            <a:r>
              <a:rPr lang="en-US" sz="3200" b="1" i="1" dirty="0" smtClean="0">
                <a:solidFill>
                  <a:schemeClr val="bg1"/>
                </a:solidFill>
                <a:effectLst>
                  <a:glow rad="101600">
                    <a:schemeClr val="tx1">
                      <a:alpha val="60000"/>
                    </a:schemeClr>
                  </a:glow>
                </a:effectLst>
              </a:rPr>
              <a:t>.”</a:t>
            </a:r>
            <a:endParaRPr lang="en-US" sz="32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110300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Prophecy pictures\prophecy pictures\rapture and second coming\God and angels reap.jpg"/>
          <p:cNvPicPr>
            <a:picLocks noChangeAspect="1" noChangeArrowheads="1"/>
          </p:cNvPicPr>
          <p:nvPr/>
        </p:nvPicPr>
        <p:blipFill>
          <a:blip r:embed="rId3" cstate="print">
            <a:lum bright="-10000"/>
          </a:blip>
          <a:srcRect/>
          <a:stretch>
            <a:fillRect/>
          </a:stretch>
        </p:blipFill>
        <p:spPr bwMode="auto">
          <a:xfrm>
            <a:off x="0" y="0"/>
            <a:ext cx="9144000" cy="6858000"/>
          </a:xfrm>
          <a:prstGeom prst="rect">
            <a:avLst/>
          </a:prstGeom>
          <a:noFill/>
        </p:spPr>
      </p:pic>
      <p:sp>
        <p:nvSpPr>
          <p:cNvPr id="4" name="Rectangle 3"/>
          <p:cNvSpPr/>
          <p:nvPr/>
        </p:nvSpPr>
        <p:spPr>
          <a:xfrm>
            <a:off x="0" y="2667000"/>
            <a:ext cx="4953000" cy="3970318"/>
          </a:xfrm>
          <a:prstGeom prst="rect">
            <a:avLst/>
          </a:prstGeom>
        </p:spPr>
        <p:txBody>
          <a:bodyPr wrap="square">
            <a:spAutoFit/>
          </a:bodyPr>
          <a:lstStyle/>
          <a:p>
            <a:pPr algn="ctr"/>
            <a:r>
              <a:rPr lang="en-US" sz="3600" b="1" i="1" dirty="0" smtClean="0">
                <a:solidFill>
                  <a:schemeClr val="bg1"/>
                </a:solidFill>
                <a:effectLst>
                  <a:glow rad="228600">
                    <a:schemeClr val="accent6">
                      <a:satMod val="175000"/>
                      <a:alpha val="40000"/>
                    </a:schemeClr>
                  </a:glow>
                </a:effectLst>
              </a:rPr>
              <a:t> “And I looked, and behold a white cloud, and upon the cloud one sat like unto the Son of man, having on his head a golden crown, and in his hand a sharp sickle.”</a:t>
            </a:r>
            <a:endParaRPr lang="en-US" sz="3600" b="1" i="1" dirty="0">
              <a:solidFill>
                <a:schemeClr val="bg1"/>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108863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9372600" cy="7239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648200"/>
            <a:ext cx="89154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333" y="0"/>
            <a:ext cx="4504267" cy="25336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895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69" y="0"/>
            <a:ext cx="972052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8600" y="228600"/>
            <a:ext cx="8610600" cy="6740307"/>
          </a:xfrm>
          <a:prstGeom prst="rect">
            <a:avLst/>
          </a:prstGeom>
        </p:spPr>
        <p:txBody>
          <a:bodyPr wrap="square">
            <a:spAutoFit/>
          </a:bodyPr>
          <a:lstStyle/>
          <a:p>
            <a:pPr algn="ctr"/>
            <a:r>
              <a:rPr lang="en-US" sz="5400" i="1" dirty="0" smtClean="0">
                <a:effectLst>
                  <a:glow rad="101600">
                    <a:schemeClr val="bg1">
                      <a:alpha val="60000"/>
                    </a:schemeClr>
                  </a:glow>
                </a:effectLst>
              </a:rPr>
              <a:t>“And the winepress was trodden without the city, and blood came out of the winepress, even unto the horse bridles, by the space of a thousand and six hundred furlongs (184 miles).” (Revelation 14:20)</a:t>
            </a:r>
            <a:endParaRPr lang="en-US" sz="5400" i="1" dirty="0">
              <a:effectLst>
                <a:glow rad="101600">
                  <a:schemeClr val="bg1">
                    <a:alpha val="60000"/>
                  </a:schemeClr>
                </a:glow>
              </a:effectLst>
            </a:endParaRPr>
          </a:p>
        </p:txBody>
      </p:sp>
    </p:spTree>
    <p:extLst>
      <p:ext uri="{BB962C8B-B14F-4D97-AF65-F5344CB8AC3E}">
        <p14:creationId xmlns:p14="http://schemas.microsoft.com/office/powerpoint/2010/main" val="275987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Blood to horses bridles.jpg"/>
          <p:cNvPicPr>
            <a:picLocks noChangeAspect="1" noChangeArrowheads="1"/>
          </p:cNvPicPr>
          <p:nvPr/>
        </p:nvPicPr>
        <p:blipFill>
          <a:blip r:embed="rId2" cstate="print"/>
          <a:srcRect/>
          <a:stretch>
            <a:fillRect/>
          </a:stretch>
        </p:blipFill>
        <p:spPr bwMode="auto">
          <a:xfrm>
            <a:off x="-34636" y="-304800"/>
            <a:ext cx="9277980" cy="7162800"/>
          </a:xfrm>
          <a:prstGeom prst="rect">
            <a:avLst/>
          </a:prstGeom>
          <a:noFill/>
        </p:spPr>
      </p:pic>
    </p:spTree>
    <p:extLst>
      <p:ext uri="{BB962C8B-B14F-4D97-AF65-F5344CB8AC3E}">
        <p14:creationId xmlns:p14="http://schemas.microsoft.com/office/powerpoint/2010/main" val="162384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www.mythsandfacts.org/conflict/mandate_for_palestine/mandate-map-1.jpg"/>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124293" y="0"/>
            <a:ext cx="4886107"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4343400" y="1066800"/>
            <a:ext cx="762000" cy="45720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rot="16818395">
            <a:off x="3026373" y="2859535"/>
            <a:ext cx="2634054" cy="707886"/>
          </a:xfrm>
          <a:prstGeom prst="rect">
            <a:avLst/>
          </a:prstGeom>
          <a:ln>
            <a:solidFill>
              <a:schemeClr val="bg1"/>
            </a:solidFill>
          </a:ln>
        </p:spPr>
        <p:txBody>
          <a:bodyPr wrap="none">
            <a:spAutoFit/>
          </a:bodyPr>
          <a:lstStyle/>
          <a:p>
            <a:r>
              <a:rPr lang="en-US" sz="4000" b="1" i="1" dirty="0">
                <a:solidFill>
                  <a:schemeClr val="bg1"/>
                </a:solidFill>
                <a:effectLst>
                  <a:glow rad="101600">
                    <a:schemeClr val="tx1">
                      <a:alpha val="60000"/>
                    </a:schemeClr>
                  </a:glow>
                </a:effectLst>
              </a:rPr>
              <a:t>(184 miles</a:t>
            </a:r>
            <a:r>
              <a:rPr lang="en-US" sz="4000" b="1" i="1" dirty="0" smtClean="0">
                <a:solidFill>
                  <a:schemeClr val="bg1"/>
                </a:solidFill>
                <a:effectLst>
                  <a:glow rad="101600">
                    <a:schemeClr val="tx1">
                      <a:alpha val="60000"/>
                    </a:schemeClr>
                  </a:glow>
                </a:effectLst>
              </a:rPr>
              <a:t>) </a:t>
            </a:r>
            <a:endParaRPr lang="en-US" sz="40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33184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ophecy pictures\prophecy pictures\rapture and second coming\1 Dad's Pix (19).jpg"/>
          <p:cNvPicPr>
            <a:picLocks noChangeAspect="1" noChangeArrowheads="1"/>
          </p:cNvPicPr>
          <p:nvPr/>
        </p:nvPicPr>
        <p:blipFill>
          <a:blip r:embed="rId3" cstate="print"/>
          <a:srcRect/>
          <a:stretch>
            <a:fillRect/>
          </a:stretch>
        </p:blipFill>
        <p:spPr bwMode="auto">
          <a:xfrm>
            <a:off x="0" y="0"/>
            <a:ext cx="3429000" cy="4492140"/>
          </a:xfrm>
          <a:prstGeom prst="rect">
            <a:avLst/>
          </a:prstGeom>
          <a:noFill/>
        </p:spPr>
      </p:pic>
      <p:sp>
        <p:nvSpPr>
          <p:cNvPr id="3" name="Rectangle 2"/>
          <p:cNvSpPr/>
          <p:nvPr/>
        </p:nvSpPr>
        <p:spPr>
          <a:xfrm>
            <a:off x="3581400" y="381000"/>
            <a:ext cx="5562600" cy="6186309"/>
          </a:xfrm>
          <a:prstGeom prst="rect">
            <a:avLst/>
          </a:prstGeom>
        </p:spPr>
        <p:txBody>
          <a:bodyPr wrap="square">
            <a:spAutoFit/>
          </a:bodyPr>
          <a:lstStyle/>
          <a:p>
            <a:pPr algn="ctr"/>
            <a:r>
              <a:rPr lang="en-US" sz="4400" i="1" dirty="0" smtClean="0"/>
              <a:t>(Revelation 19:21)</a:t>
            </a:r>
          </a:p>
          <a:p>
            <a:pPr algn="ctr"/>
            <a:r>
              <a:rPr lang="en-US" sz="4400" i="1" dirty="0" smtClean="0"/>
              <a:t>“And the remnant were slain with the sword of him that sat upon the horse, which sword proceeded out of his mouth: and all the fowls were filled with their flesh.”</a:t>
            </a:r>
            <a:endParaRPr lang="en-US" sz="4400" i="1" dirty="0"/>
          </a:p>
        </p:txBody>
      </p:sp>
    </p:spTree>
    <p:extLst>
      <p:ext uri="{BB962C8B-B14F-4D97-AF65-F5344CB8AC3E}">
        <p14:creationId xmlns:p14="http://schemas.microsoft.com/office/powerpoint/2010/main" val="75325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angels\scan0109.jpg"/>
          <p:cNvPicPr>
            <a:picLocks noChangeAspect="1" noChangeArrowheads="1"/>
          </p:cNvPicPr>
          <p:nvPr/>
        </p:nvPicPr>
        <p:blipFill>
          <a:blip r:embed="rId3" cstate="print"/>
          <a:srcRect/>
          <a:stretch>
            <a:fillRect/>
          </a:stretch>
        </p:blipFill>
        <p:spPr bwMode="auto">
          <a:xfrm>
            <a:off x="2057400" y="0"/>
            <a:ext cx="5257800" cy="6873428"/>
          </a:xfrm>
          <a:prstGeom prst="rect">
            <a:avLst/>
          </a:prstGeom>
          <a:noFill/>
        </p:spPr>
      </p:pic>
    </p:spTree>
    <p:extLst>
      <p:ext uri="{BB962C8B-B14F-4D97-AF65-F5344CB8AC3E}">
        <p14:creationId xmlns:p14="http://schemas.microsoft.com/office/powerpoint/2010/main" val="323033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
            <a:ext cx="3733800" cy="302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descr="C:\Users\Ptr. Daniel White\Desktop\Bible pictures\Prophecy pictures\prophecy pictures\False prophets\wolf_in_sheeps_clothing.JPG"/>
          <p:cNvPicPr>
            <a:picLocks noChangeAspect="1" noChangeArrowheads="1"/>
          </p:cNvPicPr>
          <p:nvPr/>
        </p:nvPicPr>
        <p:blipFill>
          <a:blip r:embed="rId4" cstate="print"/>
          <a:srcRect/>
          <a:stretch>
            <a:fillRect/>
          </a:stretch>
        </p:blipFill>
        <p:spPr bwMode="auto">
          <a:xfrm>
            <a:off x="2819400" y="3024004"/>
            <a:ext cx="3733800" cy="3833996"/>
          </a:xfrm>
          <a:prstGeom prst="rect">
            <a:avLst/>
          </a:prstGeom>
          <a:noFill/>
        </p:spPr>
      </p:pic>
      <p:pic>
        <p:nvPicPr>
          <p:cNvPr id="3075" name="Picture 3" descr="C:\Users\Ptr. Daniel White\Desktop\Bible pictures\hell\cast_bfp.jpg"/>
          <p:cNvPicPr>
            <a:picLocks noChangeAspect="1" noChangeArrowheads="1"/>
          </p:cNvPicPr>
          <p:nvPr/>
        </p:nvPicPr>
        <p:blipFill rotWithShape="1">
          <a:blip r:embed="rId5" cstate="print"/>
          <a:srcRect t="11267" r="-982"/>
          <a:stretch/>
        </p:blipFill>
        <p:spPr bwMode="auto">
          <a:xfrm>
            <a:off x="-4274" y="0"/>
            <a:ext cx="9233731" cy="8401840"/>
          </a:xfrm>
          <a:prstGeom prst="rect">
            <a:avLst/>
          </a:prstGeom>
          <a:noFill/>
        </p:spPr>
      </p:pic>
      <p:sp>
        <p:nvSpPr>
          <p:cNvPr id="5" name="Rectangle 4"/>
          <p:cNvSpPr/>
          <p:nvPr/>
        </p:nvSpPr>
        <p:spPr>
          <a:xfrm>
            <a:off x="80828" y="1600200"/>
            <a:ext cx="9063526" cy="4401205"/>
          </a:xfrm>
          <a:prstGeom prst="rect">
            <a:avLst/>
          </a:prstGeom>
        </p:spPr>
        <p:txBody>
          <a:bodyPr wrap="square">
            <a:spAutoFit/>
          </a:bodyPr>
          <a:lstStyle/>
          <a:p>
            <a:pPr algn="ctr"/>
            <a:r>
              <a:rPr lang="en-US" sz="4000" i="1" dirty="0" smtClean="0">
                <a:effectLst>
                  <a:glow rad="101600">
                    <a:schemeClr val="bg1">
                      <a:alpha val="60000"/>
                    </a:schemeClr>
                  </a:glow>
                </a:effectLst>
              </a:rPr>
              <a:t>“And the beast was taken, and with him the false prophet that wrought miracles before him, with which he deceived them that had received the mark of the beast, and them that worshipped his image. These both were cast alive into a lake of fire burning with brimstone.”</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284256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Prophecy pictures\prophecy pictures\rapture and second coming\God and angels reap.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343400" y="2667000"/>
            <a:ext cx="4800600" cy="4191000"/>
          </a:xfrm>
        </p:spPr>
        <p:txBody>
          <a:bodyPr>
            <a:normAutofit/>
            <a:scene3d>
              <a:camera prst="orthographicFront"/>
              <a:lightRig rig="threePt" dir="t"/>
            </a:scene3d>
            <a:sp3d extrusionH="57150">
              <a:bevelT w="38100" h="38100" prst="convex"/>
            </a:sp3d>
          </a:bodyPr>
          <a:lstStyle/>
          <a:p>
            <a:r>
              <a:rPr lang="en-US" b="1" i="1" dirty="0" smtClean="0">
                <a:solidFill>
                  <a:schemeClr val="accent6">
                    <a:lumMod val="20000"/>
                    <a:lumOff val="80000"/>
                  </a:schemeClr>
                </a:solidFill>
                <a:effectLst>
                  <a:glow rad="139700">
                    <a:schemeClr val="bg1">
                      <a:alpha val="40000"/>
                    </a:schemeClr>
                  </a:glow>
                </a:effectLst>
              </a:rPr>
              <a:t>The Harvest</a:t>
            </a:r>
            <a:br>
              <a:rPr lang="en-US" b="1" i="1" dirty="0" smtClean="0">
                <a:solidFill>
                  <a:schemeClr val="accent6">
                    <a:lumMod val="20000"/>
                    <a:lumOff val="80000"/>
                  </a:schemeClr>
                </a:solidFill>
                <a:effectLst>
                  <a:glow rad="139700">
                    <a:schemeClr val="bg1">
                      <a:alpha val="40000"/>
                    </a:schemeClr>
                  </a:glow>
                </a:effectLst>
              </a:rPr>
            </a:br>
            <a:r>
              <a:rPr lang="en-US" b="1" i="1" dirty="0" smtClean="0">
                <a:solidFill>
                  <a:schemeClr val="accent6">
                    <a:lumMod val="20000"/>
                    <a:lumOff val="80000"/>
                  </a:schemeClr>
                </a:solidFill>
                <a:effectLst>
                  <a:glow rad="139700">
                    <a:schemeClr val="bg1">
                      <a:alpha val="40000"/>
                    </a:schemeClr>
                  </a:glow>
                </a:effectLst>
              </a:rPr>
              <a:t>“Hell or the Kingdom?”</a:t>
            </a:r>
            <a:endParaRPr lang="en-US" b="1" i="1" dirty="0">
              <a:solidFill>
                <a:schemeClr val="accent6">
                  <a:lumMod val="20000"/>
                  <a:lumOff val="80000"/>
                </a:schemeClr>
              </a:solidFill>
              <a:effectLst>
                <a:glow rad="139700">
                  <a:schemeClr val="bg1">
                    <a:alpha val="40000"/>
                  </a:schemeClr>
                </a:glow>
              </a:effectLst>
            </a:endParaRPr>
          </a:p>
        </p:txBody>
      </p:sp>
    </p:spTree>
    <p:extLst>
      <p:ext uri="{BB962C8B-B14F-4D97-AF65-F5344CB8AC3E}">
        <p14:creationId xmlns:p14="http://schemas.microsoft.com/office/powerpoint/2010/main" val="339438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Ptr. Daniel White\Desktop\Bible pictures\hell\Blazing Fire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 name="Picture 4" descr="http://www.forgottenword.org/hell.jpg"/>
          <p:cNvPicPr>
            <a:picLocks noChangeAspect="1" noChangeArrowheads="1"/>
          </p:cNvPicPr>
          <p:nvPr/>
        </p:nvPicPr>
        <p:blipFill>
          <a:blip r:embed="rId4" cstate="print"/>
          <a:srcRect/>
          <a:stretch>
            <a:fillRect/>
          </a:stretch>
        </p:blipFill>
        <p:spPr bwMode="auto">
          <a:xfrm>
            <a:off x="2286000" y="0"/>
            <a:ext cx="4343400" cy="6712528"/>
          </a:xfrm>
          <a:prstGeom prst="ellipse">
            <a:avLst/>
          </a:prstGeom>
          <a:ln>
            <a:noFill/>
          </a:ln>
          <a:effectLst>
            <a:softEdge rad="112500"/>
          </a:effectLst>
        </p:spPr>
      </p:pic>
      <p:pic>
        <p:nvPicPr>
          <p:cNvPr id="2054" name="Picture 6" descr="C:\Users\Ptr. Daniel White\Desktop\Bible pictures\heaven\scan0010.jpg"/>
          <p:cNvPicPr>
            <a:picLocks noChangeAspect="1" noChangeArrowheads="1"/>
          </p:cNvPicPr>
          <p:nvPr/>
        </p:nvPicPr>
        <p:blipFill>
          <a:blip r:embed="rId5" cstate="print"/>
          <a:srcRect/>
          <a:stretch>
            <a:fillRect/>
          </a:stretch>
        </p:blipFill>
        <p:spPr bwMode="auto">
          <a:xfrm>
            <a:off x="533400" y="-3387"/>
            <a:ext cx="7816770" cy="6861387"/>
          </a:xfrm>
          <a:prstGeom prst="rect">
            <a:avLst/>
          </a:prstGeom>
          <a:ln>
            <a:noFill/>
          </a:ln>
          <a:effectLst>
            <a:softEdge rad="112500"/>
          </a:effectLst>
        </p:spPr>
      </p:pic>
      <p:pic>
        <p:nvPicPr>
          <p:cNvPr id="5" name="Picture 3" descr="C:\Users\Ptr. Daniel White\Desktop\Bible pictures\kingdom\901046200_e1f3d9e696.jpg"/>
          <p:cNvPicPr>
            <a:picLocks noChangeAspect="1" noChangeArrowheads="1"/>
          </p:cNvPicPr>
          <p:nvPr/>
        </p:nvPicPr>
        <p:blipFill>
          <a:blip r:embed="rId6" cstate="print"/>
          <a:srcRect/>
          <a:stretch>
            <a:fillRect/>
          </a:stretch>
        </p:blipFill>
        <p:spPr bwMode="auto">
          <a:xfrm>
            <a:off x="1828800" y="0"/>
            <a:ext cx="5143500" cy="6858000"/>
          </a:xfrm>
          <a:prstGeom prst="ellipse">
            <a:avLst/>
          </a:prstGeom>
          <a:ln>
            <a:noFill/>
          </a:ln>
          <a:effectLst>
            <a:softEdge rad="112500"/>
          </a:effectLst>
        </p:spPr>
      </p:pic>
    </p:spTree>
    <p:extLst>
      <p:ext uri="{BB962C8B-B14F-4D97-AF65-F5344CB8AC3E}">
        <p14:creationId xmlns:p14="http://schemas.microsoft.com/office/powerpoint/2010/main" val="387025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5486400" cy="6629400"/>
          </a:xfrm>
        </p:spPr>
        <p:txBody>
          <a:bodyPr>
            <a:normAutofit lnSpcReduction="10000"/>
          </a:bodyPr>
          <a:lstStyle/>
          <a:p>
            <a:r>
              <a:rPr lang="en-US" sz="3600" i="1" dirty="0" smtClean="0"/>
              <a:t>Matt. </a:t>
            </a:r>
            <a:r>
              <a:rPr lang="en-US" sz="3600" i="1" dirty="0"/>
              <a:t>3:2 </a:t>
            </a:r>
            <a:r>
              <a:rPr lang="en-US" sz="3600" i="1" dirty="0" smtClean="0"/>
              <a:t>“And </a:t>
            </a:r>
            <a:r>
              <a:rPr lang="en-US" sz="3600" i="1" dirty="0"/>
              <a:t>saying, Repent ye: for the kingdom of heaven is at hand</a:t>
            </a:r>
            <a:r>
              <a:rPr lang="en-US" sz="3600" i="1" dirty="0" smtClean="0"/>
              <a:t>.”</a:t>
            </a:r>
          </a:p>
          <a:p>
            <a:r>
              <a:rPr lang="en-US" sz="3600" i="1" smtClean="0"/>
              <a:t>Matt</a:t>
            </a:r>
            <a:r>
              <a:rPr lang="en-US" sz="3600" i="1" dirty="0"/>
              <a:t>. 6:10 “Thy kingdom come. Thy will be done in earth, as it is in heaven.”</a:t>
            </a:r>
          </a:p>
          <a:p>
            <a:r>
              <a:rPr lang="en-US" sz="3600" i="1" dirty="0" smtClean="0"/>
              <a:t>Luke </a:t>
            </a:r>
            <a:r>
              <a:rPr lang="en-US" sz="3600" i="1" dirty="0"/>
              <a:t>17:21 </a:t>
            </a:r>
            <a:r>
              <a:rPr lang="en-US" sz="3600" i="1" dirty="0" smtClean="0"/>
              <a:t>“Neither </a:t>
            </a:r>
            <a:r>
              <a:rPr lang="en-US" sz="3600" i="1" dirty="0"/>
              <a:t>shall they say, Lo here! or, lo there! for, behold, the kingdom of God is within you</a:t>
            </a:r>
            <a:r>
              <a:rPr lang="en-US" sz="3600" i="1" dirty="0" smtClean="0"/>
              <a:t>.”</a:t>
            </a:r>
          </a:p>
          <a:p>
            <a:endParaRPr lang="en-US" sz="3600" i="1" dirty="0" smtClean="0"/>
          </a:p>
          <a:p>
            <a:endParaRPr lang="en-US" sz="3600" i="1" dirty="0"/>
          </a:p>
        </p:txBody>
      </p:sp>
      <p:pic>
        <p:nvPicPr>
          <p:cNvPr id="5" name="Picture 2" descr="C:\Users\Ptr. Daniel White\Desktop\Bible pictures\heaven\novajerusalem1.jpg"/>
          <p:cNvPicPr>
            <a:picLocks noChangeAspect="1" noChangeArrowheads="1"/>
          </p:cNvPicPr>
          <p:nvPr/>
        </p:nvPicPr>
        <p:blipFill>
          <a:blip r:embed="rId2" cstate="print"/>
          <a:srcRect r="1563" b="16250"/>
          <a:stretch>
            <a:fillRect/>
          </a:stretch>
        </p:blipFill>
        <p:spPr bwMode="auto">
          <a:xfrm>
            <a:off x="5437909" y="0"/>
            <a:ext cx="3378200" cy="2533650"/>
          </a:xfrm>
          <a:prstGeom prst="ellipse">
            <a:avLst/>
          </a:prstGeom>
          <a:ln>
            <a:noFill/>
          </a:ln>
          <a:effectLst>
            <a:softEdge rad="112500"/>
          </a:effectLst>
        </p:spPr>
      </p:pic>
      <p:pic>
        <p:nvPicPr>
          <p:cNvPr id="1032" name="Picture 8" descr="https://s-media-cache-ak0.pinimg.com/236x/d6/1f/6a/d61f6aadef461076828a0c9b06b86f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527" y="1600200"/>
            <a:ext cx="3013364" cy="301336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www.sdbeef.org/CMImages/SDBC/heart-clip-art-valentine_heart_29-1969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4781" y="4038600"/>
            <a:ext cx="3276600" cy="30442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s-media-cache-ak0.pinimg.com/236x/d6/1f/6a/d61f6aadef461076828a0c9b06b86f67.jpg"/>
          <p:cNvPicPr>
            <a:picLocks noChangeAspect="1" noChangeArrowheads="1"/>
          </p:cNvPicPr>
          <p:nvPr/>
        </p:nvPicPr>
        <p:blipFill rotWithShape="1">
          <a:blip r:embed="rId3">
            <a:extLst>
              <a:ext uri="{28A0092B-C50C-407E-A947-70E740481C1C}">
                <a14:useLocalDpi xmlns:a14="http://schemas.microsoft.com/office/drawing/2010/main" val="0"/>
              </a:ext>
            </a:extLst>
          </a:blip>
          <a:srcRect l="10500" t="4090" r="10691" b="14142"/>
          <a:stretch/>
        </p:blipFill>
        <p:spPr bwMode="auto">
          <a:xfrm>
            <a:off x="6187785" y="4694546"/>
            <a:ext cx="1610592" cy="17323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63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5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heaven\novajerusalem1.jpg"/>
          <p:cNvPicPr>
            <a:picLocks noChangeAspect="1" noChangeArrowheads="1"/>
          </p:cNvPicPr>
          <p:nvPr/>
        </p:nvPicPr>
        <p:blipFill>
          <a:blip r:embed="rId3" cstate="print"/>
          <a:srcRect r="1563" b="16250"/>
          <a:stretch>
            <a:fillRect/>
          </a:stretch>
        </p:blipFill>
        <p:spPr bwMode="auto">
          <a:xfrm>
            <a:off x="-89478" y="-61913"/>
            <a:ext cx="9226551" cy="69199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2" descr="C:\Users\Ptr. Daniel White\Desktop\Bible pictures\Prophecy pictures\prophecy pictures\rapture and second coming\901051412_dfddaf3860.jpg"/>
          <p:cNvPicPr>
            <a:picLocks noChangeAspect="1" noChangeArrowheads="1"/>
          </p:cNvPicPr>
          <p:nvPr/>
        </p:nvPicPr>
        <p:blipFill>
          <a:blip r:embed="rId4" cstate="print">
            <a:lum bright="-10000"/>
          </a:blip>
          <a:srcRect l="21825" r="27775" b="1000"/>
          <a:stretch>
            <a:fillRect/>
          </a:stretch>
        </p:blipFill>
        <p:spPr bwMode="auto">
          <a:xfrm>
            <a:off x="1981199" y="-61913"/>
            <a:ext cx="4758267" cy="6691313"/>
          </a:xfrm>
          <a:prstGeom prst="ellipse">
            <a:avLst/>
          </a:prstGeom>
          <a:ln>
            <a:noFill/>
          </a:ln>
          <a:effectLst>
            <a:softEdge rad="112500"/>
          </a:effectLst>
        </p:spPr>
      </p:pic>
    </p:spTree>
    <p:extLst>
      <p:ext uri="{BB962C8B-B14F-4D97-AF65-F5344CB8AC3E}">
        <p14:creationId xmlns:p14="http://schemas.microsoft.com/office/powerpoint/2010/main" val="208623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angels\Reaper.jpg"/>
          <p:cNvPicPr>
            <a:picLocks noChangeAspect="1" noChangeArrowheads="1"/>
          </p:cNvPicPr>
          <p:nvPr/>
        </p:nvPicPr>
        <p:blipFill>
          <a:blip r:embed="rId2" cstate="print"/>
          <a:srcRect t="10146" r="2598" b="2597"/>
          <a:stretch>
            <a:fillRect/>
          </a:stretch>
        </p:blipFill>
        <p:spPr bwMode="auto">
          <a:xfrm>
            <a:off x="457200" y="0"/>
            <a:ext cx="8165805" cy="7010400"/>
          </a:xfrm>
          <a:prstGeom prst="rect">
            <a:avLst/>
          </a:prstGeom>
          <a:ln>
            <a:noFill/>
          </a:ln>
          <a:effectLst>
            <a:softEdge rad="112500"/>
          </a:effectLst>
        </p:spPr>
      </p:pic>
      <p:sp>
        <p:nvSpPr>
          <p:cNvPr id="2" name="Title 1"/>
          <p:cNvSpPr>
            <a:spLocks noGrp="1"/>
          </p:cNvSpPr>
          <p:nvPr>
            <p:ph type="title"/>
          </p:nvPr>
        </p:nvSpPr>
        <p:spPr>
          <a:xfrm>
            <a:off x="685800" y="0"/>
            <a:ext cx="7772400" cy="6858000"/>
          </a:xfrm>
        </p:spPr>
        <p:txBody>
          <a:bodyPr>
            <a:normAutofit/>
          </a:bodyPr>
          <a:lstStyle/>
          <a:p>
            <a:r>
              <a:rPr lang="en-US" i="1" dirty="0" smtClean="0">
                <a:effectLst>
                  <a:glow rad="101600">
                    <a:schemeClr val="bg1">
                      <a:alpha val="60000"/>
                    </a:schemeClr>
                  </a:glow>
                </a:effectLst>
              </a:rPr>
              <a:t>“And another angel came out of the temple, crying with a loud voice to him that sat on the cloud, Thrust in thy sickle, and reap: for the time is come for thee to reap; for the </a:t>
            </a:r>
            <a:r>
              <a:rPr lang="en-US" i="1" smtClean="0">
                <a:effectLst>
                  <a:glow rad="101600">
                    <a:schemeClr val="bg1">
                      <a:alpha val="60000"/>
                    </a:schemeClr>
                  </a:glow>
                </a:effectLst>
              </a:rPr>
              <a:t>harvest </a:t>
            </a:r>
            <a:br>
              <a:rPr lang="en-US" i="1" smtClean="0">
                <a:effectLst>
                  <a:glow rad="101600">
                    <a:schemeClr val="bg1">
                      <a:alpha val="60000"/>
                    </a:schemeClr>
                  </a:glow>
                </a:effectLst>
              </a:rPr>
            </a:br>
            <a:r>
              <a:rPr lang="en-US" i="1" smtClean="0">
                <a:effectLst>
                  <a:glow rad="101600">
                    <a:schemeClr val="bg1">
                      <a:alpha val="60000"/>
                    </a:schemeClr>
                  </a:glow>
                </a:effectLst>
              </a:rPr>
              <a:t>of </a:t>
            </a:r>
            <a:r>
              <a:rPr lang="en-US" i="1" dirty="0" smtClean="0">
                <a:effectLst>
                  <a:glow rad="101600">
                    <a:schemeClr val="bg1">
                      <a:alpha val="60000"/>
                    </a:schemeClr>
                  </a:glow>
                </a:effectLst>
              </a:rPr>
              <a:t>the earth is ripe.”</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8036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aven\novajerusalem1.jpg"/>
          <p:cNvPicPr>
            <a:picLocks noChangeAspect="1" noChangeArrowheads="1"/>
          </p:cNvPicPr>
          <p:nvPr/>
        </p:nvPicPr>
        <p:blipFill>
          <a:blip r:embed="rId3" cstate="print"/>
          <a:srcRect r="1563" b="16250"/>
          <a:stretch>
            <a:fillRect/>
          </a:stretch>
        </p:blipFill>
        <p:spPr bwMode="auto">
          <a:xfrm>
            <a:off x="0" y="0"/>
            <a:ext cx="9144000" cy="6858000"/>
          </a:xfrm>
          <a:prstGeom prst="rect">
            <a:avLst/>
          </a:prstGeom>
          <a:ln>
            <a:noFill/>
          </a:ln>
          <a:effectLst>
            <a:softEdge rad="112500"/>
          </a:effectLst>
        </p:spPr>
      </p:pic>
      <p:pic>
        <p:nvPicPr>
          <p:cNvPr id="6" name="Picture 2" descr="C:\Users\Ptr. Daniel White\Desktop\Bible pictures\angels\harvest-time.jpg"/>
          <p:cNvPicPr>
            <a:picLocks noChangeAspect="1" noChangeArrowheads="1"/>
          </p:cNvPicPr>
          <p:nvPr/>
        </p:nvPicPr>
        <p:blipFill>
          <a:blip r:embed="rId4" cstate="print"/>
          <a:srcRect/>
          <a:stretch>
            <a:fillRect/>
          </a:stretch>
        </p:blipFill>
        <p:spPr bwMode="auto">
          <a:xfrm flipH="1">
            <a:off x="1981200" y="1828800"/>
            <a:ext cx="3962400" cy="3719804"/>
          </a:xfrm>
          <a:prstGeom prst="ellipse">
            <a:avLst/>
          </a:prstGeom>
          <a:ln>
            <a:noFill/>
          </a:ln>
          <a:effectLst>
            <a:softEdge rad="112500"/>
          </a:effectLst>
        </p:spPr>
      </p:pic>
      <p:sp>
        <p:nvSpPr>
          <p:cNvPr id="5" name="Rectangle 4"/>
          <p:cNvSpPr/>
          <p:nvPr/>
        </p:nvSpPr>
        <p:spPr>
          <a:xfrm>
            <a:off x="381000" y="533400"/>
            <a:ext cx="8381999" cy="707886"/>
          </a:xfrm>
          <a:prstGeom prst="rect">
            <a:avLst/>
          </a:prstGeom>
        </p:spPr>
        <p:txBody>
          <a:bodyPr wrap="square">
            <a:spAutoFit/>
          </a:bodyPr>
          <a:lstStyle/>
          <a:p>
            <a:pPr algn="ctr"/>
            <a:r>
              <a:rPr lang="en-US" sz="4000" b="1" i="1" dirty="0" smtClean="0">
                <a:solidFill>
                  <a:schemeClr val="bg1"/>
                </a:solidFill>
                <a:effectLst>
                  <a:glow rad="101600">
                    <a:schemeClr val="tx1">
                      <a:alpha val="60000"/>
                    </a:schemeClr>
                  </a:glow>
                </a:effectLst>
              </a:rPr>
              <a:t>“Thrust in thy sickle, and reap.” </a:t>
            </a:r>
            <a:endParaRPr lang="en-US" sz="40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403356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Prophecy pictures\prophecy pictures\rapture and second coming\God and angels reap.jpg"/>
          <p:cNvPicPr>
            <a:picLocks noChangeAspect="1" noChangeArrowheads="1"/>
          </p:cNvPicPr>
          <p:nvPr/>
        </p:nvPicPr>
        <p:blipFill>
          <a:blip r:embed="rId2" cstate="print">
            <a:lum bright="-10000"/>
          </a:blip>
          <a:srcRect/>
          <a:stretch>
            <a:fillRect/>
          </a:stretch>
        </p:blipFill>
        <p:spPr bwMode="auto">
          <a:xfrm>
            <a:off x="-228600" y="-171450"/>
            <a:ext cx="9372600" cy="7029450"/>
          </a:xfrm>
          <a:prstGeom prst="rect">
            <a:avLst/>
          </a:prstGeom>
          <a:noFill/>
        </p:spPr>
      </p:pic>
      <p:sp>
        <p:nvSpPr>
          <p:cNvPr id="5" name="Title 4"/>
          <p:cNvSpPr>
            <a:spLocks noGrp="1"/>
          </p:cNvSpPr>
          <p:nvPr>
            <p:ph type="title"/>
          </p:nvPr>
        </p:nvSpPr>
        <p:spPr>
          <a:xfrm>
            <a:off x="0" y="3657600"/>
            <a:ext cx="4800600" cy="2895600"/>
          </a:xfrm>
        </p:spPr>
        <p:txBody>
          <a:bodyPr>
            <a:normAutofit fontScale="90000"/>
          </a:bodyPr>
          <a:lstStyle/>
          <a:p>
            <a:r>
              <a:rPr lang="en-US" b="1" i="1" dirty="0" smtClean="0">
                <a:solidFill>
                  <a:schemeClr val="bg1"/>
                </a:solidFill>
                <a:effectLst>
                  <a:glow rad="101600">
                    <a:schemeClr val="accent6">
                      <a:satMod val="175000"/>
                      <a:alpha val="40000"/>
                    </a:schemeClr>
                  </a:glow>
                </a:effectLst>
              </a:rPr>
              <a:t>“And he that sat on the cloud thrust in his sickle on the earth; and the earth was reaped.”</a:t>
            </a:r>
            <a:endParaRPr lang="en-US" b="1" i="1" dirty="0">
              <a:solidFill>
                <a:schemeClr val="bg1"/>
              </a:solidFill>
              <a:effectLst>
                <a:glow rad="101600">
                  <a:schemeClr val="accent6">
                    <a:satMod val="175000"/>
                    <a:alpha val="40000"/>
                  </a:schemeClr>
                </a:glow>
              </a:effectLst>
            </a:endParaRPr>
          </a:p>
        </p:txBody>
      </p:sp>
      <p:pic>
        <p:nvPicPr>
          <p:cNvPr id="6" name="Picture 2" descr="c:\Users\Ptr. Daniel White\Desktop\Bible pictures\Prophecy pictures\prophecy pictures\revelation\Harvest.jpg"/>
          <p:cNvPicPr>
            <a:picLocks noChangeAspect="1" noChangeArrowheads="1"/>
          </p:cNvPicPr>
          <p:nvPr/>
        </p:nvPicPr>
        <p:blipFill>
          <a:blip r:embed="rId3" cstate="print">
            <a:lum bright="-10000" contrast="20000"/>
          </a:blip>
          <a:srcRect/>
          <a:stretch>
            <a:fillRect/>
          </a:stretch>
        </p:blipFill>
        <p:spPr bwMode="auto">
          <a:xfrm>
            <a:off x="4800600" y="2895600"/>
            <a:ext cx="3810000" cy="3733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1799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6583362"/>
          </a:xfrm>
        </p:spPr>
        <p:txBody>
          <a:bodyPr>
            <a:normAutofit/>
          </a:bodyPr>
          <a:lstStyle/>
          <a:p>
            <a:r>
              <a:rPr lang="en-US" sz="5400" i="1" dirty="0" smtClean="0"/>
              <a:t>“And another angel came out of the temple which is in heaven, he also having a sharp sickle.”</a:t>
            </a:r>
            <a:endParaRPr lang="en-US" sz="5400" i="1" dirty="0"/>
          </a:p>
        </p:txBody>
      </p:sp>
    </p:spTree>
    <p:extLst>
      <p:ext uri="{BB962C8B-B14F-4D97-AF65-F5344CB8AC3E}">
        <p14:creationId xmlns:p14="http://schemas.microsoft.com/office/powerpoint/2010/main" val="154273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TotalTime>
  <Words>1133</Words>
  <Application>Microsoft Office PowerPoint</Application>
  <PresentationFormat>On-screen Show (4:3)</PresentationFormat>
  <Paragraphs>70</Paragraphs>
  <Slides>49</Slides>
  <Notes>30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The Revelation  of Jesus Christ</vt:lpstr>
      <vt:lpstr>PowerPoint Presentation</vt:lpstr>
      <vt:lpstr>(Revelation 14:14-20) “The Harvest”</vt:lpstr>
      <vt:lpstr>PowerPoint Presentation</vt:lpstr>
      <vt:lpstr>PowerPoint Presentation</vt:lpstr>
      <vt:lpstr>“And another angel came out of the temple, crying with a loud voice to him that sat on the cloud, Thrust in thy sickle, and reap: for the time is come for thee to reap; for the harvest  of the earth is ripe.”</vt:lpstr>
      <vt:lpstr>PowerPoint Presentation</vt:lpstr>
      <vt:lpstr>“And he that sat on the cloud thrust in his sickle on the earth; and the earth was reaped.”</vt:lpstr>
      <vt:lpstr>“And another angel came out of the temple which is in heaven, he also having a sharp sickle.”</vt:lpstr>
      <vt:lpstr>PowerPoint Presentation</vt:lpstr>
      <vt:lpstr>“And another angel came out from the altar, which had power over fire; and cried with a loud cry to him that had the sharp sickle.”</vt:lpstr>
      <vt:lpstr>PowerPoint Presentation</vt:lpstr>
      <vt:lpstr>“Thrust in thy sharp sickle, and gather the clusters of the vine of the earth; for her grapes are fully ripe.”</vt:lpstr>
      <vt:lpstr>“And the angel thrust in his sickle into the earth, and gathered the vine of the earth, and cast it into the great winepress of the wrath of God.” </vt:lpstr>
      <vt:lpstr>PowerPoint Presentation</vt:lpstr>
      <vt:lpstr> “Wherefore art thou red in thine apparel, and thy garments like him that treadeth in the winepress? I have trodden the winepress alone; I will tread them in mine anger, and trample them in my fury; and their blood shall be sprinkled upon my garments, and I will stain all my raiment.”  (Isaiah 63:2-3)</vt:lpstr>
      <vt:lpstr>PowerPoint Presentation</vt:lpstr>
      <vt:lpstr>3 Parables of the Harvest</vt:lpstr>
      <vt:lpstr>Matthew 13:36-42</vt:lpstr>
      <vt:lpstr>Matthew 13:47-50</vt:lpstr>
      <vt:lpstr>Matthew 25:31-41</vt:lpstr>
      <vt:lpstr>PowerPoint Presentation</vt:lpstr>
      <vt:lpstr>PowerPoint Presentation</vt:lpstr>
      <vt:lpstr>PowerPoint Presentation</vt:lpstr>
      <vt:lpstr>Revelation 16:12-16</vt:lpstr>
      <vt:lpstr> “And the sixth angel poured out his vial upon the great river Euphrates; and the water thereof was dried up, that the way of the kings of the east might be prepared. And I saw three unclean spirits like frogs come out of the mouth of the dragon, and out of the mouth of the beast, and out of the mouth of the false prophet. For they are the spirits of devils, working miracles, which go forth unto the kings of the earth and of the whole world, to gather them to the battle of that great day of God Almighty.”</vt:lpstr>
      <vt:lpstr>PowerPoint Presentation</vt:lpstr>
      <vt:lpstr>PowerPoint Presentation</vt:lpstr>
      <vt:lpstr>PowerPoint Presentation</vt:lpstr>
      <vt:lpstr>“And his feet shall stand in that day upon the mount of Olives, which is before Jerusalem on the east, and the mount of Olives shall cleave in the midst thereof toward the east and toward the west, and there shall be a very great valley; and half of the mountain shall remove toward the north, and half of it toward the south.” (Zechariah 14:4) </vt:lpstr>
      <vt:lpstr>PowerPoint Presentation</vt:lpstr>
      <vt:lpstr>PowerPoint Presentation</vt:lpstr>
      <vt:lpstr>PowerPoint Presentation</vt:lpstr>
      <vt:lpstr>PowerPoint Presentation</vt:lpstr>
      <vt:lpstr>Revelation 19:11-21</vt:lpstr>
      <vt:lpstr>PowerPoint Presentation</vt:lpstr>
      <vt:lpstr>(Revelation 14:19)  “And the angel thrust in his sickle into the earth, and gathered the vine of the earth, and cast it into the great winepress of the wrath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Harvest “Hell or the Kingdom?”</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40</cp:revision>
  <dcterms:created xsi:type="dcterms:W3CDTF">2015-11-16T19:19:17Z</dcterms:created>
  <dcterms:modified xsi:type="dcterms:W3CDTF">2015-12-02T22:38:56Z</dcterms:modified>
</cp:coreProperties>
</file>