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324" r:id="rId29"/>
    <p:sldId id="325" r:id="rId30"/>
    <p:sldId id="329" r:id="rId31"/>
    <p:sldId id="285" r:id="rId32"/>
    <p:sldId id="286" r:id="rId33"/>
    <p:sldId id="287" r:id="rId34"/>
    <p:sldId id="327" r:id="rId35"/>
    <p:sldId id="328" r:id="rId36"/>
    <p:sldId id="289" r:id="rId37"/>
    <p:sldId id="321" r:id="rId38"/>
    <p:sldId id="322"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7" d="100"/>
          <a:sy n="67" d="100"/>
        </p:scale>
        <p:origin x="-118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5E68CB-6D61-4987-9629-7CACD7301FAB}" type="datetimeFigureOut">
              <a:rPr lang="en-US" smtClean="0"/>
              <a:t>12/1/2015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6B0024-79A8-4203-B8F4-10821EF23053}" type="slidenum">
              <a:rPr lang="en-US" smtClean="0"/>
              <a:t>‹#›</a:t>
            </a:fld>
            <a:endParaRPr lang="en-US"/>
          </a:p>
        </p:txBody>
      </p:sp>
    </p:spTree>
    <p:extLst>
      <p:ext uri="{BB962C8B-B14F-4D97-AF65-F5344CB8AC3E}">
        <p14:creationId xmlns:p14="http://schemas.microsoft.com/office/powerpoint/2010/main" val="1514482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25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27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29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30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36</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39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40</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41</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42</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43</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44</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45</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46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47</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48</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49</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50</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6A8CF4-54E7-40C1-ACF2-F7779393EDDC}" type="slidenum">
              <a:rPr lang="en-US" smtClean="0"/>
              <a:pPr/>
              <a:t>51</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B1AD3C-47D1-40C1-AD43-95A99A8AC65F}" type="slidenum">
              <a:rPr lang="en-US" smtClean="0"/>
              <a:pPr/>
              <a:t>52</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53</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54</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55</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57</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58</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59</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60</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61</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62</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63</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64</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65</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B1AD3C-47D1-40C1-AD43-95A99A8AC65F}" type="slidenum">
              <a:rPr lang="en-US" smtClean="0"/>
              <a:pPr/>
              <a:t>66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B1AD3C-47D1-40C1-AD43-95A99A8AC65F}" type="slidenum">
              <a:rPr lang="en-US" smtClean="0"/>
              <a:pPr/>
              <a:t>67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280595-C7D3-46DB-83AE-96D779251085}"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280595-C7D3-46DB-83AE-96D779251085}"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B1AD3C-47D1-40C1-AD43-95A99A8AC65F}"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BA2CD5-0BBE-40C9-91A2-2648E7B37FA3}"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02E5D-E7B4-4FE9-87A8-FCA18E493701}" type="slidenum">
              <a:rPr lang="en-US" smtClean="0"/>
              <a:t>‹#›</a:t>
            </a:fld>
            <a:endParaRPr lang="en-US"/>
          </a:p>
        </p:txBody>
      </p:sp>
    </p:spTree>
    <p:extLst>
      <p:ext uri="{BB962C8B-B14F-4D97-AF65-F5344CB8AC3E}">
        <p14:creationId xmlns:p14="http://schemas.microsoft.com/office/powerpoint/2010/main" val="3233802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BA2CD5-0BBE-40C9-91A2-2648E7B37FA3}"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02E5D-E7B4-4FE9-87A8-FCA18E493701}" type="slidenum">
              <a:rPr lang="en-US" smtClean="0"/>
              <a:t>‹#›</a:t>
            </a:fld>
            <a:endParaRPr lang="en-US"/>
          </a:p>
        </p:txBody>
      </p:sp>
    </p:spTree>
    <p:extLst>
      <p:ext uri="{BB962C8B-B14F-4D97-AF65-F5344CB8AC3E}">
        <p14:creationId xmlns:p14="http://schemas.microsoft.com/office/powerpoint/2010/main" val="107244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BA2CD5-0BBE-40C9-91A2-2648E7B37FA3}"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02E5D-E7B4-4FE9-87A8-FCA18E493701}" type="slidenum">
              <a:rPr lang="en-US" smtClean="0"/>
              <a:t>‹#›</a:t>
            </a:fld>
            <a:endParaRPr lang="en-US"/>
          </a:p>
        </p:txBody>
      </p:sp>
    </p:spTree>
    <p:extLst>
      <p:ext uri="{BB962C8B-B14F-4D97-AF65-F5344CB8AC3E}">
        <p14:creationId xmlns:p14="http://schemas.microsoft.com/office/powerpoint/2010/main" val="1563753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BA2CD5-0BBE-40C9-91A2-2648E7B37FA3}"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02E5D-E7B4-4FE9-87A8-FCA18E493701}" type="slidenum">
              <a:rPr lang="en-US" smtClean="0"/>
              <a:t>‹#›</a:t>
            </a:fld>
            <a:endParaRPr lang="en-US"/>
          </a:p>
        </p:txBody>
      </p:sp>
    </p:spTree>
    <p:extLst>
      <p:ext uri="{BB962C8B-B14F-4D97-AF65-F5344CB8AC3E}">
        <p14:creationId xmlns:p14="http://schemas.microsoft.com/office/powerpoint/2010/main" val="764166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BA2CD5-0BBE-40C9-91A2-2648E7B37FA3}"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D02E5D-E7B4-4FE9-87A8-FCA18E493701}" type="slidenum">
              <a:rPr lang="en-US" smtClean="0"/>
              <a:t>‹#›</a:t>
            </a:fld>
            <a:endParaRPr lang="en-US"/>
          </a:p>
        </p:txBody>
      </p:sp>
    </p:spTree>
    <p:extLst>
      <p:ext uri="{BB962C8B-B14F-4D97-AF65-F5344CB8AC3E}">
        <p14:creationId xmlns:p14="http://schemas.microsoft.com/office/powerpoint/2010/main" val="134259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BA2CD5-0BBE-40C9-91A2-2648E7B37FA3}"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02E5D-E7B4-4FE9-87A8-FCA18E493701}" type="slidenum">
              <a:rPr lang="en-US" smtClean="0"/>
              <a:t>‹#›</a:t>
            </a:fld>
            <a:endParaRPr lang="en-US"/>
          </a:p>
        </p:txBody>
      </p:sp>
    </p:spTree>
    <p:extLst>
      <p:ext uri="{BB962C8B-B14F-4D97-AF65-F5344CB8AC3E}">
        <p14:creationId xmlns:p14="http://schemas.microsoft.com/office/powerpoint/2010/main" val="1493031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BA2CD5-0BBE-40C9-91A2-2648E7B37FA3}" type="datetimeFigureOut">
              <a:rPr lang="en-US" smtClean="0"/>
              <a:t>12/1/2015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D02E5D-E7B4-4FE9-87A8-FCA18E493701}" type="slidenum">
              <a:rPr lang="en-US" smtClean="0"/>
              <a:t>‹#›</a:t>
            </a:fld>
            <a:endParaRPr lang="en-US"/>
          </a:p>
        </p:txBody>
      </p:sp>
    </p:spTree>
    <p:extLst>
      <p:ext uri="{BB962C8B-B14F-4D97-AF65-F5344CB8AC3E}">
        <p14:creationId xmlns:p14="http://schemas.microsoft.com/office/powerpoint/2010/main" val="2621711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BA2CD5-0BBE-40C9-91A2-2648E7B37FA3}" type="datetimeFigureOut">
              <a:rPr lang="en-US" smtClean="0"/>
              <a:t>12/1/2015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D02E5D-E7B4-4FE9-87A8-FCA18E493701}" type="slidenum">
              <a:rPr lang="en-US" smtClean="0"/>
              <a:t>‹#›</a:t>
            </a:fld>
            <a:endParaRPr lang="en-US"/>
          </a:p>
        </p:txBody>
      </p:sp>
    </p:spTree>
    <p:extLst>
      <p:ext uri="{BB962C8B-B14F-4D97-AF65-F5344CB8AC3E}">
        <p14:creationId xmlns:p14="http://schemas.microsoft.com/office/powerpoint/2010/main" val="653551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A2CD5-0BBE-40C9-91A2-2648E7B37FA3}" type="datetimeFigureOut">
              <a:rPr lang="en-US" smtClean="0"/>
              <a:t>12/1/2015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D02E5D-E7B4-4FE9-87A8-FCA18E493701}" type="slidenum">
              <a:rPr lang="en-US" smtClean="0"/>
              <a:t>‹#›</a:t>
            </a:fld>
            <a:endParaRPr lang="en-US"/>
          </a:p>
        </p:txBody>
      </p:sp>
    </p:spTree>
    <p:extLst>
      <p:ext uri="{BB962C8B-B14F-4D97-AF65-F5344CB8AC3E}">
        <p14:creationId xmlns:p14="http://schemas.microsoft.com/office/powerpoint/2010/main" val="408058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BA2CD5-0BBE-40C9-91A2-2648E7B37FA3}"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02E5D-E7B4-4FE9-87A8-FCA18E493701}" type="slidenum">
              <a:rPr lang="en-US" smtClean="0"/>
              <a:t>‹#›</a:t>
            </a:fld>
            <a:endParaRPr lang="en-US"/>
          </a:p>
        </p:txBody>
      </p:sp>
    </p:spTree>
    <p:extLst>
      <p:ext uri="{BB962C8B-B14F-4D97-AF65-F5344CB8AC3E}">
        <p14:creationId xmlns:p14="http://schemas.microsoft.com/office/powerpoint/2010/main" val="354542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BA2CD5-0BBE-40C9-91A2-2648E7B37FA3}"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D02E5D-E7B4-4FE9-87A8-FCA18E493701}" type="slidenum">
              <a:rPr lang="en-US" smtClean="0"/>
              <a:t>‹#›</a:t>
            </a:fld>
            <a:endParaRPr lang="en-US"/>
          </a:p>
        </p:txBody>
      </p:sp>
    </p:spTree>
    <p:extLst>
      <p:ext uri="{BB962C8B-B14F-4D97-AF65-F5344CB8AC3E}">
        <p14:creationId xmlns:p14="http://schemas.microsoft.com/office/powerpoint/2010/main" val="19449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A2CD5-0BBE-40C9-91A2-2648E7B37FA3}" type="datetimeFigureOut">
              <a:rPr lang="en-US" smtClean="0"/>
              <a:t>12/1/2015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02E5D-E7B4-4FE9-87A8-FCA18E493701}" type="slidenum">
              <a:rPr lang="en-US" smtClean="0"/>
              <a:t>‹#›</a:t>
            </a:fld>
            <a:endParaRPr lang="en-US"/>
          </a:p>
        </p:txBody>
      </p:sp>
    </p:spTree>
    <p:extLst>
      <p:ext uri="{BB962C8B-B14F-4D97-AF65-F5344CB8AC3E}">
        <p14:creationId xmlns:p14="http://schemas.microsoft.com/office/powerpoint/2010/main" val="217595994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gif"/></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3.jpeg"/><Relationship Id="rId7"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59.jpeg"/><Relationship Id="rId9"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94.gif"/></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6.jpeg"/><Relationship Id="rId7" Type="http://schemas.openxmlformats.org/officeDocument/2006/relationships/image" Target="../media/image100.png"/><Relationship Id="rId12" Type="http://schemas.openxmlformats.org/officeDocument/2006/relationships/image" Target="../media/image105.jpe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11.jpeg"/><Relationship Id="rId5" Type="http://schemas.openxmlformats.org/officeDocument/2006/relationships/image" Target="../media/image115.jpeg"/><Relationship Id="rId4" Type="http://schemas.openxmlformats.org/officeDocument/2006/relationships/image" Target="../media/image114.jpeg"/></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17.jpeg"/></Relationships>
</file>

<file path=ppt/slides/_rels/slide6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2">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2">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2">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2">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345745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trum\GOSPEL-ANGEL-.jpg"/>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p:spPr>
      </p:pic>
      <p:pic>
        <p:nvPicPr>
          <p:cNvPr id="3" name="Picture 2" descr="C:\Users\Ptr. Daniel White\Desktop\Bible pictures\trum\GOSPEL-ANGEL-.jpg"/>
          <p:cNvPicPr>
            <a:picLocks noChangeAspect="1" noChangeArrowheads="1"/>
          </p:cNvPicPr>
          <p:nvPr/>
        </p:nvPicPr>
        <p:blipFill>
          <a:blip r:embed="rId3" cstate="print">
            <a:lum bright="-10000"/>
          </a:blip>
          <a:srcRect t="4395" r="65934" b="83883"/>
          <a:stretch>
            <a:fillRect/>
          </a:stretch>
        </p:blipFill>
        <p:spPr bwMode="auto">
          <a:xfrm>
            <a:off x="533400" y="609600"/>
            <a:ext cx="2362200" cy="762000"/>
          </a:xfrm>
          <a:prstGeom prst="rect">
            <a:avLst/>
          </a:prstGeom>
          <a:ln>
            <a:noFill/>
          </a:ln>
          <a:effectLst>
            <a:softEdge rad="112500"/>
          </a:effectLst>
        </p:spPr>
      </p:pic>
      <p:pic>
        <p:nvPicPr>
          <p:cNvPr id="6147" name="Picture 3" descr="C:\Users\Ptr. Daniel White\Desktop\Bible pictures\backgrounds\earth and space\1024-Landscapes-B008.jpg"/>
          <p:cNvPicPr>
            <a:picLocks noChangeAspect="1" noChangeArrowheads="1"/>
          </p:cNvPicPr>
          <p:nvPr/>
        </p:nvPicPr>
        <p:blipFill>
          <a:blip r:embed="rId4" cstate="print"/>
          <a:srcRect l="16097" t="2300" r="12809" b="3949"/>
          <a:stretch>
            <a:fillRect/>
          </a:stretch>
        </p:blipFill>
        <p:spPr bwMode="auto">
          <a:xfrm>
            <a:off x="7239000" y="4973935"/>
            <a:ext cx="1905000" cy="1884066"/>
          </a:xfrm>
          <a:prstGeom prst="ellipse">
            <a:avLst/>
          </a:prstGeom>
          <a:ln>
            <a:noFill/>
          </a:ln>
          <a:effectLst>
            <a:softEdge rad="112500"/>
          </a:effectLst>
        </p:spPr>
      </p:pic>
      <p:sp>
        <p:nvSpPr>
          <p:cNvPr id="5" name="Rectangle 4"/>
          <p:cNvSpPr/>
          <p:nvPr/>
        </p:nvSpPr>
        <p:spPr>
          <a:xfrm>
            <a:off x="0" y="0"/>
            <a:ext cx="9144000" cy="2308324"/>
          </a:xfrm>
          <a:prstGeom prst="rect">
            <a:avLst/>
          </a:prstGeom>
        </p:spPr>
        <p:txBody>
          <a:bodyPr wrap="square">
            <a:spAutoFit/>
          </a:bodyPr>
          <a:lstStyle/>
          <a:p>
            <a:pPr algn="ctr"/>
            <a:r>
              <a:rPr lang="en-US" sz="3600" i="1" dirty="0" smtClean="0">
                <a:effectLst>
                  <a:glow rad="101600">
                    <a:schemeClr val="bg1">
                      <a:alpha val="60000"/>
                    </a:schemeClr>
                  </a:glow>
                </a:effectLst>
              </a:rPr>
              <a:t>“And I saw another angel fly in the midst of heaven, having the everlasting gospel to preach unto them that dwell on the earth, and to every nation, and kindred, and tongue, and people.”</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182793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trum\GOSPEL-ANGEL-.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2362200"/>
          </a:xfrm>
        </p:spPr>
        <p:txBody>
          <a:bodyPr>
            <a:normAutofit/>
          </a:bodyPr>
          <a:lstStyle/>
          <a:p>
            <a:r>
              <a:rPr lang="en-US" sz="3600" i="1" dirty="0" smtClean="0">
                <a:effectLst>
                  <a:glow rad="101600">
                    <a:schemeClr val="bg1">
                      <a:alpha val="60000"/>
                    </a:schemeClr>
                  </a:glow>
                </a:effectLst>
              </a:rPr>
              <a:t>“Saying with a loud voice, Fear God, and give glory to him; for the hour of his judgment is come: and worship him that made heaven, and earth, and the sea, and the fountains of waters.”</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53533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rapture and second coming\Jesus talking to antichrist and casting into lake 3.jpg"/>
          <p:cNvPicPr>
            <a:picLocks noChangeAspect="1" noChangeArrowheads="1"/>
          </p:cNvPicPr>
          <p:nvPr/>
        </p:nvPicPr>
        <p:blipFill>
          <a:blip r:embed="rId3" cstate="print"/>
          <a:srcRect l="4910" t="4567" r="5005" b="6375"/>
          <a:stretch>
            <a:fillRect/>
          </a:stretch>
        </p:blipFill>
        <p:spPr bwMode="auto">
          <a:xfrm>
            <a:off x="5791200" y="0"/>
            <a:ext cx="3352800" cy="3302000"/>
          </a:xfrm>
          <a:prstGeom prst="rect">
            <a:avLst/>
          </a:prstGeom>
          <a:ln>
            <a:noFill/>
          </a:ln>
          <a:effectLst>
            <a:softEdge rad="112500"/>
          </a:effectLst>
        </p:spPr>
      </p:pic>
      <p:pic>
        <p:nvPicPr>
          <p:cNvPr id="4" name="Picture 3" descr="C:\Users\Ptr. Daniel White\Desktop\Bible pictures\trum\GOSPEL-ANGEL-.jpg"/>
          <p:cNvPicPr>
            <a:picLocks noChangeAspect="1" noChangeArrowheads="1"/>
          </p:cNvPicPr>
          <p:nvPr/>
        </p:nvPicPr>
        <p:blipFill>
          <a:blip r:embed="rId4" cstate="print">
            <a:lum bright="-10000"/>
          </a:blip>
          <a:srcRect t="1460" r="62715" b="82845"/>
          <a:stretch>
            <a:fillRect/>
          </a:stretch>
        </p:blipFill>
        <p:spPr bwMode="auto">
          <a:xfrm rot="19141637">
            <a:off x="2287895" y="3227925"/>
            <a:ext cx="1174163" cy="652536"/>
          </a:xfrm>
          <a:prstGeom prst="rect">
            <a:avLst/>
          </a:prstGeom>
          <a:ln>
            <a:noFill/>
          </a:ln>
          <a:effectLst>
            <a:softEdge rad="112500"/>
          </a:effectLst>
        </p:spPr>
      </p:pic>
      <p:pic>
        <p:nvPicPr>
          <p:cNvPr id="7174" name="Picture 6" descr="C:\Users\Ptr. Daniel White\Desktop\Bible pictures\backgrounds\earth and space\earth.jpg"/>
          <p:cNvPicPr>
            <a:picLocks noChangeAspect="1" noChangeArrowheads="1"/>
          </p:cNvPicPr>
          <p:nvPr/>
        </p:nvPicPr>
        <p:blipFill>
          <a:blip r:embed="rId5" cstate="print"/>
          <a:srcRect l="12142" t="-677"/>
          <a:stretch>
            <a:fillRect/>
          </a:stretch>
        </p:blipFill>
        <p:spPr bwMode="auto">
          <a:xfrm>
            <a:off x="5715000" y="4267200"/>
            <a:ext cx="3429000" cy="2590800"/>
          </a:xfrm>
          <a:prstGeom prst="rect">
            <a:avLst/>
          </a:prstGeom>
          <a:ln>
            <a:noFill/>
          </a:ln>
          <a:effectLst>
            <a:softEdge rad="112500"/>
          </a:effectLst>
        </p:spPr>
      </p:pic>
      <p:pic>
        <p:nvPicPr>
          <p:cNvPr id="7175" name="Picture 7" descr="C:\Users\Ptr. Daniel White\Desktop\Bible pictures\backgrounds\earth and space\nebula.jpg"/>
          <p:cNvPicPr>
            <a:picLocks noChangeAspect="1" noChangeArrowheads="1"/>
          </p:cNvPicPr>
          <p:nvPr/>
        </p:nvPicPr>
        <p:blipFill>
          <a:blip r:embed="rId6" cstate="print"/>
          <a:srcRect/>
          <a:stretch>
            <a:fillRect/>
          </a:stretch>
        </p:blipFill>
        <p:spPr bwMode="auto">
          <a:xfrm>
            <a:off x="0" y="0"/>
            <a:ext cx="3505200" cy="2628900"/>
          </a:xfrm>
          <a:prstGeom prst="rect">
            <a:avLst/>
          </a:prstGeom>
          <a:ln>
            <a:noFill/>
          </a:ln>
          <a:effectLst>
            <a:softEdge rad="112500"/>
          </a:effectLst>
        </p:spPr>
      </p:pic>
      <p:pic>
        <p:nvPicPr>
          <p:cNvPr id="7176" name="Picture 8" descr="C:\Users\Ptr. Daniel White\Desktop\Bible pictures\backgrounds\Ocean, lakes, rivers\102_4730.JPG"/>
          <p:cNvPicPr>
            <a:picLocks noChangeAspect="1" noChangeArrowheads="1"/>
          </p:cNvPicPr>
          <p:nvPr/>
        </p:nvPicPr>
        <p:blipFill>
          <a:blip r:embed="rId7" cstate="print"/>
          <a:srcRect/>
          <a:stretch>
            <a:fillRect/>
          </a:stretch>
        </p:blipFill>
        <p:spPr bwMode="auto">
          <a:xfrm>
            <a:off x="0" y="4343400"/>
            <a:ext cx="3276600" cy="2514600"/>
          </a:xfrm>
          <a:prstGeom prst="rect">
            <a:avLst/>
          </a:prstGeom>
          <a:ln>
            <a:noFill/>
          </a:ln>
          <a:effectLst>
            <a:softEdge rad="112500"/>
          </a:effectLst>
        </p:spPr>
      </p:pic>
      <p:pic>
        <p:nvPicPr>
          <p:cNvPr id="7173" name="Picture 5" descr="C:\Users\Ptr. Daniel White\Desktop\Bible pictures\backgrounds\Ocean, lakes, rivers\1024-Landscapes-A013.jpg"/>
          <p:cNvPicPr>
            <a:picLocks noChangeAspect="1" noChangeArrowheads="1"/>
          </p:cNvPicPr>
          <p:nvPr/>
        </p:nvPicPr>
        <p:blipFill>
          <a:blip r:embed="rId8" cstate="print"/>
          <a:srcRect/>
          <a:stretch>
            <a:fillRect/>
          </a:stretch>
        </p:blipFill>
        <p:spPr bwMode="auto">
          <a:xfrm>
            <a:off x="0" y="4343400"/>
            <a:ext cx="3352801" cy="2514600"/>
          </a:xfrm>
          <a:prstGeom prst="rect">
            <a:avLst/>
          </a:prstGeom>
          <a:ln>
            <a:noFill/>
          </a:ln>
          <a:effectLst>
            <a:softEdge rad="112500"/>
          </a:effectLst>
        </p:spPr>
      </p:pic>
      <p:pic>
        <p:nvPicPr>
          <p:cNvPr id="3" name="Picture 2" descr="C:\Users\Ptr. Daniel White\Desktop\Bible pictures\trum\GOSPEL-ANGEL-.jpg"/>
          <p:cNvPicPr>
            <a:picLocks noChangeAspect="1" noChangeArrowheads="1"/>
          </p:cNvPicPr>
          <p:nvPr/>
        </p:nvPicPr>
        <p:blipFill>
          <a:blip r:embed="rId4" cstate="print">
            <a:lum bright="-10000"/>
          </a:blip>
          <a:srcRect/>
          <a:stretch>
            <a:fillRect/>
          </a:stretch>
        </p:blipFill>
        <p:spPr bwMode="auto">
          <a:xfrm rot="19141637">
            <a:off x="2100715" y="1788690"/>
            <a:ext cx="4673600" cy="3505200"/>
          </a:xfrm>
          <a:prstGeom prst="ellipse">
            <a:avLst/>
          </a:prstGeom>
          <a:ln>
            <a:noFill/>
          </a:ln>
          <a:effectLst>
            <a:softEdge rad="112500"/>
          </a:effectLst>
        </p:spPr>
      </p:pic>
    </p:spTree>
    <p:extLst>
      <p:ext uri="{BB962C8B-B14F-4D97-AF65-F5344CB8AC3E}">
        <p14:creationId xmlns:p14="http://schemas.microsoft.com/office/powerpoint/2010/main" val="239051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to="" calcmode="lin" valueType="num">
                                      <p:cBhvr>
                                        <p:cTn id="7" dur="1" fill="hold"/>
                                        <p:tgtEl>
                                          <p:spTgt spid="717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175"/>
                                        </p:tgtEl>
                                        <p:attrNameLst>
                                          <p:attrName>style.visibility</p:attrName>
                                        </p:attrNameLst>
                                      </p:cBhvr>
                                      <p:to>
                                        <p:strVal val="visible"/>
                                      </p:to>
                                    </p:set>
                                    <p:anim to="" calcmode="lin" valueType="num">
                                      <p:cBhvr>
                                        <p:cTn id="12" dur="1" fill="hold"/>
                                        <p:tgtEl>
                                          <p:spTgt spid="717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 to="" calcmode="lin" valueType="num">
                                      <p:cBhvr>
                                        <p:cTn id="17" dur="1" fill="hold"/>
                                        <p:tgtEl>
                                          <p:spTgt spid="717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176"/>
                                        </p:tgtEl>
                                        <p:attrNameLst>
                                          <p:attrName>style.visibility</p:attrName>
                                        </p:attrNameLst>
                                      </p:cBhvr>
                                      <p:to>
                                        <p:strVal val="visible"/>
                                      </p:to>
                                    </p:set>
                                    <p:anim to="" calcmode="lin" valueType="num">
                                      <p:cBhvr>
                                        <p:cTn id="22" dur="1" fill="hold"/>
                                        <p:tgtEl>
                                          <p:spTgt spid="717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7173"/>
                                        </p:tgtEl>
                                        <p:attrNameLst>
                                          <p:attrName>style.visibility</p:attrName>
                                        </p:attrNameLst>
                                      </p:cBhvr>
                                      <p:to>
                                        <p:strVal val="visible"/>
                                      </p:to>
                                    </p:set>
                                    <p:anim to="" calcmode="lin" valueType="num">
                                      <p:cBhvr>
                                        <p:cTn id="27" dur="1" fill="hold"/>
                                        <p:tgtEl>
                                          <p:spTgt spid="717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0"/>
            <a:ext cx="9144000" cy="2554545"/>
          </a:xfrm>
          <a:prstGeom prst="rect">
            <a:avLst/>
          </a:prstGeom>
        </p:spPr>
        <p:txBody>
          <a:bodyPr wrap="square">
            <a:spAutoFit/>
          </a:bodyPr>
          <a:lstStyle/>
          <a:p>
            <a:pPr algn="ctr"/>
            <a:r>
              <a:rPr lang="en-US" sz="3200" i="1" dirty="0" smtClean="0"/>
              <a:t>“For by him were all things created, that are in heaven, and that are in earth, visible and invisible, whether they be thrones, or dominions, or principalities, or powers: all things were created by him, and for him.” </a:t>
            </a:r>
            <a:endParaRPr lang="en-US" sz="3200" i="1" dirty="0"/>
          </a:p>
        </p:txBody>
      </p:sp>
      <p:sp>
        <p:nvSpPr>
          <p:cNvPr id="3" name="Rectangle 2"/>
          <p:cNvSpPr/>
          <p:nvPr/>
        </p:nvSpPr>
        <p:spPr>
          <a:xfrm rot="20761549">
            <a:off x="68469" y="478439"/>
            <a:ext cx="4971003" cy="954107"/>
          </a:xfrm>
          <a:prstGeom prst="rect">
            <a:avLst/>
          </a:prstGeom>
        </p:spPr>
        <p:txBody>
          <a:bodyPr wrap="square">
            <a:spAutoFit/>
          </a:bodyPr>
          <a:lstStyle/>
          <a:p>
            <a:pPr algn="ctr"/>
            <a:r>
              <a:rPr lang="en-US" sz="2800" i="1" dirty="0" smtClean="0">
                <a:solidFill>
                  <a:srgbClr val="FFFF00"/>
                </a:solidFill>
              </a:rPr>
              <a:t> “In the beginning God created the heaven and the earth.”        </a:t>
            </a:r>
            <a:endParaRPr lang="en-US" sz="2800" i="1" dirty="0">
              <a:solidFill>
                <a:srgbClr val="FFFF00"/>
              </a:solidFill>
            </a:endParaRPr>
          </a:p>
        </p:txBody>
      </p:sp>
      <p:sp>
        <p:nvSpPr>
          <p:cNvPr id="5" name="Rectangle 4"/>
          <p:cNvSpPr/>
          <p:nvPr/>
        </p:nvSpPr>
        <p:spPr>
          <a:xfrm rot="1024084">
            <a:off x="5153579" y="657758"/>
            <a:ext cx="3625224" cy="954107"/>
          </a:xfrm>
          <a:prstGeom prst="rect">
            <a:avLst/>
          </a:prstGeom>
        </p:spPr>
        <p:txBody>
          <a:bodyPr wrap="square">
            <a:spAutoFit/>
          </a:bodyPr>
          <a:lstStyle/>
          <a:p>
            <a:pPr algn="ctr"/>
            <a:r>
              <a:rPr lang="en-US" sz="2800" i="1" dirty="0" smtClean="0">
                <a:solidFill>
                  <a:srgbClr val="FFFF00"/>
                </a:solidFill>
              </a:rPr>
              <a:t>“So God created man in his own image.”</a:t>
            </a:r>
            <a:endParaRPr lang="en-US" sz="2800" i="1" dirty="0">
              <a:solidFill>
                <a:srgbClr val="FFFF00"/>
              </a:solidFill>
            </a:endParaRPr>
          </a:p>
        </p:txBody>
      </p:sp>
      <p:sp>
        <p:nvSpPr>
          <p:cNvPr id="6" name="Rectangle 5"/>
          <p:cNvSpPr/>
          <p:nvPr/>
        </p:nvSpPr>
        <p:spPr>
          <a:xfrm rot="1021558">
            <a:off x="5436932" y="5302670"/>
            <a:ext cx="3352800" cy="1384995"/>
          </a:xfrm>
          <a:prstGeom prst="rect">
            <a:avLst/>
          </a:prstGeom>
        </p:spPr>
        <p:txBody>
          <a:bodyPr wrap="square">
            <a:spAutoFit/>
          </a:bodyPr>
          <a:lstStyle/>
          <a:p>
            <a:pPr algn="ctr"/>
            <a:r>
              <a:rPr lang="en-US" sz="2800" i="1" dirty="0" smtClean="0">
                <a:solidFill>
                  <a:srgbClr val="FFFF00"/>
                </a:solidFill>
              </a:rPr>
              <a:t>“The beginning of the creation which God created.”</a:t>
            </a:r>
            <a:endParaRPr lang="en-US" sz="2800" i="1" dirty="0">
              <a:solidFill>
                <a:srgbClr val="FFFF00"/>
              </a:solidFill>
            </a:endParaRPr>
          </a:p>
        </p:txBody>
      </p:sp>
      <p:sp>
        <p:nvSpPr>
          <p:cNvPr id="7" name="Rectangle 6"/>
          <p:cNvSpPr/>
          <p:nvPr/>
        </p:nvSpPr>
        <p:spPr>
          <a:xfrm>
            <a:off x="0" y="2667000"/>
            <a:ext cx="9144000" cy="1569660"/>
          </a:xfrm>
          <a:prstGeom prst="rect">
            <a:avLst/>
          </a:prstGeom>
        </p:spPr>
        <p:txBody>
          <a:bodyPr wrap="square">
            <a:spAutoFit/>
          </a:bodyPr>
          <a:lstStyle/>
          <a:p>
            <a:pPr algn="ctr"/>
            <a:r>
              <a:rPr lang="en-US" sz="3200" i="1" dirty="0" smtClean="0">
                <a:solidFill>
                  <a:srgbClr val="FFFF00"/>
                </a:solidFill>
              </a:rPr>
              <a:t>“Who created heaven, and the things that therein are, and the earth, and the things that therein are, and the sea, and the things which are therein.”</a:t>
            </a:r>
            <a:endParaRPr lang="en-US" sz="3200" i="1" dirty="0">
              <a:solidFill>
                <a:srgbClr val="FFFF00"/>
              </a:solidFill>
            </a:endParaRPr>
          </a:p>
        </p:txBody>
      </p:sp>
      <p:sp>
        <p:nvSpPr>
          <p:cNvPr id="8" name="Rectangle 7"/>
          <p:cNvSpPr/>
          <p:nvPr/>
        </p:nvSpPr>
        <p:spPr>
          <a:xfrm rot="20229148">
            <a:off x="762001" y="5287328"/>
            <a:ext cx="2895600" cy="954107"/>
          </a:xfrm>
          <a:prstGeom prst="rect">
            <a:avLst/>
          </a:prstGeom>
        </p:spPr>
        <p:txBody>
          <a:bodyPr wrap="square">
            <a:spAutoFit/>
          </a:bodyPr>
          <a:lstStyle/>
          <a:p>
            <a:r>
              <a:rPr lang="en-US" sz="2800" i="1" dirty="0" smtClean="0">
                <a:solidFill>
                  <a:srgbClr val="FFFF00"/>
                </a:solidFill>
              </a:rPr>
              <a:t>“For thou hast created all things</a:t>
            </a:r>
            <a:endParaRPr lang="en-US" sz="2800" i="1" dirty="0">
              <a:solidFill>
                <a:srgbClr val="FFFF00"/>
              </a:solidFill>
            </a:endParaRPr>
          </a:p>
        </p:txBody>
      </p:sp>
      <p:sp>
        <p:nvSpPr>
          <p:cNvPr id="9" name="Rectangle 8"/>
          <p:cNvSpPr/>
          <p:nvPr/>
        </p:nvSpPr>
        <p:spPr>
          <a:xfrm>
            <a:off x="0" y="2286000"/>
            <a:ext cx="9144000" cy="2554545"/>
          </a:xfrm>
          <a:prstGeom prst="rect">
            <a:avLst/>
          </a:prstGeom>
        </p:spPr>
        <p:txBody>
          <a:bodyPr wrap="square">
            <a:spAutoFit/>
          </a:bodyPr>
          <a:lstStyle/>
          <a:p>
            <a:pPr algn="ctr"/>
            <a:r>
              <a:rPr lang="en-US" sz="3200" i="1" dirty="0" smtClean="0"/>
              <a:t> “Thus saith God the LORD, he that created the heavens, and stretched them out; he that spread forth the earth, and that which cometh out of it; he that giveth breath unto the people upon it, and spirit to them that walk therein.”</a:t>
            </a:r>
            <a:endParaRPr lang="en-US" sz="3200" i="1" dirty="0"/>
          </a:p>
        </p:txBody>
      </p:sp>
    </p:spTree>
    <p:extLst>
      <p:ext uri="{BB962C8B-B14F-4D97-AF65-F5344CB8AC3E}">
        <p14:creationId xmlns:p14="http://schemas.microsoft.com/office/powerpoint/2010/main" val="345128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grpId="1" nodeType="clickEffect">
                                  <p:stCondLst>
                                    <p:cond delay="0"/>
                                  </p:stCondLst>
                                  <p:childTnLst>
                                    <p:anim calcmode="lin" valueType="num">
                                      <p:cBhvr>
                                        <p:cTn id="18" dur="500"/>
                                        <p:tgtEl>
                                          <p:spTgt spid="9"/>
                                        </p:tgtEl>
                                        <p:attrNameLst>
                                          <p:attrName>ppt_w</p:attrName>
                                        </p:attrNameLst>
                                      </p:cBhvr>
                                      <p:tavLst>
                                        <p:tav tm="0">
                                          <p:val>
                                            <p:strVal val="ppt_w"/>
                                          </p:val>
                                        </p:tav>
                                        <p:tav tm="100000">
                                          <p:val>
                                            <p:fltVal val="0"/>
                                          </p:val>
                                        </p:tav>
                                      </p:tavLst>
                                    </p:anim>
                                    <p:anim calcmode="lin" valueType="num">
                                      <p:cBhvr>
                                        <p:cTn id="19" dur="500"/>
                                        <p:tgtEl>
                                          <p:spTgt spid="9"/>
                                        </p:tgtEl>
                                        <p:attrNameLst>
                                          <p:attrName>ppt_h</p:attrName>
                                        </p:attrNameLst>
                                      </p:cBhvr>
                                      <p:tavLst>
                                        <p:tav tm="0">
                                          <p:val>
                                            <p:strVal val="ppt_h"/>
                                          </p:val>
                                        </p:tav>
                                        <p:tav tm="100000">
                                          <p:val>
                                            <p:fltVal val="0"/>
                                          </p:val>
                                        </p:tav>
                                      </p:tavLst>
                                    </p:anim>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4)">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covenantoflove.net/wp-content/uploads/2011/11/In-the-Beginning-1.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val="3225337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1.bp.blogspot.com/-PmLlwxK3IMI/T4T4uoQnTQI/AAAAAAAAAA0/_sE8h-Fe49M/s1600/CreatingAdam.jpg"/>
          <p:cNvPicPr>
            <a:picLocks noChangeAspect="1" noChangeArrowheads="1"/>
          </p:cNvPicPr>
          <p:nvPr/>
        </p:nvPicPr>
        <p:blipFill>
          <a:blip r:embed="rId2" cstate="print"/>
          <a:srcRect/>
          <a:stretch>
            <a:fillRect/>
          </a:stretch>
        </p:blipFill>
        <p:spPr bwMode="auto">
          <a:xfrm>
            <a:off x="0" y="152400"/>
            <a:ext cx="9248703" cy="6858000"/>
          </a:xfrm>
          <a:prstGeom prst="rect">
            <a:avLst/>
          </a:prstGeom>
          <a:ln>
            <a:noFill/>
          </a:ln>
          <a:effectLst>
            <a:softEdge rad="112500"/>
          </a:effectLst>
        </p:spPr>
      </p:pic>
    </p:spTree>
    <p:extLst>
      <p:ext uri="{BB962C8B-B14F-4D97-AF65-F5344CB8AC3E}">
        <p14:creationId xmlns:p14="http://schemas.microsoft.com/office/powerpoint/2010/main" val="3674671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http://upload.wikimedia.org/wikipedia/commons/3/3e/Charles_Robert_Darwin_by_John_Collier.jpg"/>
          <p:cNvPicPr>
            <a:picLocks noChangeAspect="1" noChangeArrowheads="1"/>
          </p:cNvPicPr>
          <p:nvPr/>
        </p:nvPicPr>
        <p:blipFill>
          <a:blip r:embed="rId2" cstate="print"/>
          <a:srcRect/>
          <a:stretch>
            <a:fillRect/>
          </a:stretch>
        </p:blipFill>
        <p:spPr bwMode="auto">
          <a:xfrm>
            <a:off x="4343400" y="0"/>
            <a:ext cx="5352614" cy="6965487"/>
          </a:xfrm>
          <a:prstGeom prst="rect">
            <a:avLst/>
          </a:prstGeom>
          <a:noFill/>
        </p:spPr>
      </p:pic>
      <p:pic>
        <p:nvPicPr>
          <p:cNvPr id="25604" name="Picture 4" descr="http://www.galamountaintours.com/imagenes/originofspeciesxq5.gif"/>
          <p:cNvPicPr>
            <a:picLocks noChangeAspect="1" noChangeArrowheads="1"/>
          </p:cNvPicPr>
          <p:nvPr/>
        </p:nvPicPr>
        <p:blipFill>
          <a:blip r:embed="rId3" cstate="print"/>
          <a:srcRect/>
          <a:stretch>
            <a:fillRect/>
          </a:stretch>
        </p:blipFill>
        <p:spPr bwMode="auto">
          <a:xfrm>
            <a:off x="0" y="0"/>
            <a:ext cx="4641802" cy="6858000"/>
          </a:xfrm>
          <a:prstGeom prst="rect">
            <a:avLst/>
          </a:prstGeom>
          <a:noFill/>
        </p:spPr>
      </p:pic>
    </p:spTree>
    <p:extLst>
      <p:ext uri="{BB962C8B-B14F-4D97-AF65-F5344CB8AC3E}">
        <p14:creationId xmlns:p14="http://schemas.microsoft.com/office/powerpoint/2010/main" val="2833727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6096000" cy="6186309"/>
          </a:xfrm>
          <a:prstGeom prst="rect">
            <a:avLst/>
          </a:prstGeom>
        </p:spPr>
        <p:txBody>
          <a:bodyPr wrap="square">
            <a:spAutoFit/>
          </a:bodyPr>
          <a:lstStyle/>
          <a:p>
            <a:pPr algn="ctr"/>
            <a:r>
              <a:rPr lang="en-US" sz="3600" i="1" dirty="0" smtClean="0"/>
              <a:t>I have never been an atheist in the sense of denying the existence of a god, and that generally "an Agnostic would be the more correct description of my state of mind. </a:t>
            </a:r>
            <a:r>
              <a:rPr lang="en-US" sz="3600" i="1" u="sng" dirty="0" smtClean="0"/>
              <a:t>For myself, I do not believe that there ever has been any revelation</a:t>
            </a:r>
            <a:r>
              <a:rPr lang="en-US" sz="3600" i="1" dirty="0" smtClean="0"/>
              <a:t>. As for a future life, every man must judge for himself between conflicting vague probabilities."</a:t>
            </a:r>
            <a:endParaRPr lang="en-US" sz="3600" i="1" dirty="0"/>
          </a:p>
        </p:txBody>
      </p:sp>
      <p:pic>
        <p:nvPicPr>
          <p:cNvPr id="79874" name="Picture 2" descr="http://upload.wikimedia.org/wikipedia/commons/thumb/3/3c/Charles_Darwin_01.jpg/220px-Charles_Darwin_01.jpg"/>
          <p:cNvPicPr>
            <a:picLocks noChangeAspect="1" noChangeArrowheads="1"/>
          </p:cNvPicPr>
          <p:nvPr/>
        </p:nvPicPr>
        <p:blipFill>
          <a:blip r:embed="rId2" cstate="print"/>
          <a:srcRect/>
          <a:stretch>
            <a:fillRect/>
          </a:stretch>
        </p:blipFill>
        <p:spPr bwMode="auto">
          <a:xfrm>
            <a:off x="6248400" y="533400"/>
            <a:ext cx="2665653" cy="3429000"/>
          </a:xfrm>
          <a:prstGeom prst="rect">
            <a:avLst/>
          </a:prstGeom>
          <a:noFill/>
        </p:spPr>
      </p:pic>
    </p:spTree>
    <p:extLst>
      <p:ext uri="{BB962C8B-B14F-4D97-AF65-F5344CB8AC3E}">
        <p14:creationId xmlns:p14="http://schemas.microsoft.com/office/powerpoint/2010/main" val="144560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81000"/>
            <a:ext cx="7391399" cy="1200329"/>
          </a:xfrm>
          <a:prstGeom prst="rect">
            <a:avLst/>
          </a:prstGeom>
        </p:spPr>
        <p:txBody>
          <a:bodyPr wrap="square">
            <a:spAutoFit/>
          </a:bodyPr>
          <a:lstStyle/>
          <a:p>
            <a:pPr algn="ctr"/>
            <a:r>
              <a:rPr lang="en-US" sz="3600" b="1" dirty="0" smtClean="0"/>
              <a:t>Elizabeth Cotton </a:t>
            </a:r>
          </a:p>
          <a:p>
            <a:pPr algn="ctr"/>
            <a:r>
              <a:rPr lang="en-US" sz="3600" b="1" dirty="0" smtClean="0"/>
              <a:t>THE LADY HOPE "STORY"</a:t>
            </a:r>
            <a:endParaRPr lang="en-US" sz="3600" dirty="0"/>
          </a:p>
        </p:txBody>
      </p:sp>
      <p:pic>
        <p:nvPicPr>
          <p:cNvPr id="73730" name="Picture 2" descr="http://upload.wikimedia.org/wikipedia/commons/6/66/Liz_Hope.jpg"/>
          <p:cNvPicPr>
            <a:picLocks noChangeAspect="1" noChangeArrowheads="1"/>
          </p:cNvPicPr>
          <p:nvPr/>
        </p:nvPicPr>
        <p:blipFill>
          <a:blip r:embed="rId2" cstate="print">
            <a:lum contrast="10000"/>
          </a:blip>
          <a:srcRect/>
          <a:stretch>
            <a:fillRect/>
          </a:stretch>
        </p:blipFill>
        <p:spPr bwMode="auto">
          <a:xfrm>
            <a:off x="2590800" y="1981200"/>
            <a:ext cx="3815030" cy="4648200"/>
          </a:xfrm>
          <a:prstGeom prst="rect">
            <a:avLst/>
          </a:prstGeom>
          <a:noFill/>
        </p:spPr>
      </p:pic>
    </p:spTree>
    <p:extLst>
      <p:ext uri="{BB962C8B-B14F-4D97-AF65-F5344CB8AC3E}">
        <p14:creationId xmlns:p14="http://schemas.microsoft.com/office/powerpoint/2010/main" val="3321121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771084"/>
          </a:xfrm>
          <a:prstGeom prst="rect">
            <a:avLst/>
          </a:prstGeom>
        </p:spPr>
        <p:txBody>
          <a:bodyPr wrap="square">
            <a:spAutoFit/>
          </a:bodyPr>
          <a:lstStyle/>
          <a:p>
            <a:pPr algn="ctr"/>
            <a:r>
              <a:rPr lang="en-US" sz="3100" dirty="0" smtClean="0"/>
              <a:t>It was one of those glorious autumn afternoons, that we sometimes enjoy in England, when I was asked to go in and sit with the well known professor, Charles Darwin. He was almost bedridden for some months before he died. I used to feel when I saw him that his fine presence would make a grand picture for our Royal Academy; but never did I think so more strongly than on this particular occasion. He was sitting up in bed, wearing a soft embroidered dressing gown, of rather a rich purple shade. Propped up by pillows, he was gazing out on a far-stretching scene of woods and cornfields, which glowed in the light of one of those marvelous sunsets. His noble forehead and fine features seem to be lit up with pleasure as I entered the room.</a:t>
            </a:r>
            <a:endParaRPr lang="en-US" sz="3100" dirty="0"/>
          </a:p>
        </p:txBody>
      </p:sp>
    </p:spTree>
    <p:extLst>
      <p:ext uri="{BB962C8B-B14F-4D97-AF65-F5344CB8AC3E}">
        <p14:creationId xmlns:p14="http://schemas.microsoft.com/office/powerpoint/2010/main" val="265718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676400"/>
            <a:ext cx="6705600" cy="1938992"/>
          </a:xfrm>
          <a:prstGeom prst="rect">
            <a:avLst/>
          </a:prstGeom>
        </p:spPr>
        <p:txBody>
          <a:bodyPr wrap="square">
            <a:spAutoFit/>
          </a:bodyPr>
          <a:lstStyle/>
          <a:p>
            <a:pPr algn="ctr"/>
            <a:r>
              <a:rPr lang="en-US" sz="4000" b="1" i="1"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14:1-13</a:t>
            </a:r>
            <a:endPar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endParaRP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harvest of the earth and the wrath and mercy of God”</a:t>
            </a:r>
          </a:p>
        </p:txBody>
      </p:sp>
    </p:spTree>
    <p:extLst>
      <p:ext uri="{BB962C8B-B14F-4D97-AF65-F5344CB8AC3E}">
        <p14:creationId xmlns:p14="http://schemas.microsoft.com/office/powerpoint/2010/main" val="1254845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705600"/>
          </a:xfrm>
        </p:spPr>
        <p:txBody>
          <a:bodyPr>
            <a:normAutofit/>
          </a:bodyPr>
          <a:lstStyle/>
          <a:p>
            <a:r>
              <a:rPr lang="en-US" sz="3200" dirty="0" smtClean="0"/>
              <a:t>He waved his hand toward the window as he pointed out the scene beyond, while in the other hand he held an open Bible, which he was always studying.</a:t>
            </a:r>
            <a:br>
              <a:rPr lang="en-US" sz="3200" dirty="0" smtClean="0"/>
            </a:br>
            <a:r>
              <a:rPr lang="en-US" sz="3200" dirty="0" smtClean="0"/>
              <a:t>"What are you reading now?" I asked as I seated myself beside his bedside. "Hebrews!" he answered - "still Hebrews. 'The Royal Book' I call it. Isn't it grand?"</a:t>
            </a:r>
            <a:br>
              <a:rPr lang="en-US" sz="3200" dirty="0" smtClean="0"/>
            </a:br>
            <a:r>
              <a:rPr lang="en-US" sz="3200" dirty="0" smtClean="0"/>
              <a:t>Then, placing his finger on certain passages, he commented on them.</a:t>
            </a:r>
            <a:br>
              <a:rPr lang="en-US" sz="3200" dirty="0" smtClean="0"/>
            </a:br>
            <a:r>
              <a:rPr lang="en-US" sz="3200" dirty="0" smtClean="0"/>
              <a:t>I made some allusions to the strong opinions expressed by many persons on the history of the Creation, its grandeur, and then their treatment of the earlier chapters of the Book of Genesis.</a:t>
            </a:r>
            <a:br>
              <a:rPr lang="en-US" sz="3200" dirty="0" smtClean="0"/>
            </a:br>
            <a:endParaRPr lang="en-US" sz="3200" dirty="0"/>
          </a:p>
        </p:txBody>
      </p:sp>
    </p:spTree>
    <p:extLst>
      <p:ext uri="{BB962C8B-B14F-4D97-AF65-F5344CB8AC3E}">
        <p14:creationId xmlns:p14="http://schemas.microsoft.com/office/powerpoint/2010/main" val="1615964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200" dirty="0" smtClean="0"/>
              <a:t>He seemed greatly distressed, his fingers twitched nervously, and a look of agony came over his face as he said: </a:t>
            </a:r>
            <a:br>
              <a:rPr lang="en-US" sz="3200" dirty="0" smtClean="0"/>
            </a:br>
            <a:r>
              <a:rPr lang="en-US" sz="3200" dirty="0"/>
              <a:t/>
            </a:r>
            <a:br>
              <a:rPr lang="en-US" sz="3200" dirty="0"/>
            </a:br>
            <a:r>
              <a:rPr lang="en-US" sz="3200" dirty="0" smtClean="0"/>
              <a:t>"I was a young man with unformed ideas. I threw out queries, suggestions, wondering all the time over everything, and to my astonishment, the ideas took like wildfire. People made a religion of them."</a:t>
            </a:r>
            <a:br>
              <a:rPr lang="en-US" sz="3200" dirty="0" smtClean="0"/>
            </a:br>
            <a:endParaRPr lang="en-US" sz="3200" dirty="0"/>
          </a:p>
        </p:txBody>
      </p:sp>
    </p:spTree>
    <p:extLst>
      <p:ext uri="{BB962C8B-B14F-4D97-AF65-F5344CB8AC3E}">
        <p14:creationId xmlns:p14="http://schemas.microsoft.com/office/powerpoint/2010/main" val="3730553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rmAutofit/>
          </a:bodyPr>
          <a:lstStyle/>
          <a:p>
            <a:r>
              <a:rPr lang="en-US" sz="3200" dirty="0" smtClean="0"/>
              <a:t>Then he paused, and after a few more sentences on "the holiness of God" and the "grandeur of this book," looking at the Bible which he was holding tenderly all the time, he suddenly said: "I have a summer house in the garden which holds about thirty people. It is over there," pointing through the open window. "I want you very much to speak there. I know you read the Bible in the villages. To-morrow afternoon I should like the servants on the place, some tenants and a few of the neighbors; to gather there. Will you speak to them?"</a:t>
            </a:r>
            <a:br>
              <a:rPr lang="en-US" sz="3200" dirty="0" smtClean="0"/>
            </a:br>
            <a:endParaRPr lang="en-US" sz="3200" dirty="0"/>
          </a:p>
        </p:txBody>
      </p:sp>
    </p:spTree>
    <p:extLst>
      <p:ext uri="{BB962C8B-B14F-4D97-AF65-F5344CB8AC3E}">
        <p14:creationId xmlns:p14="http://schemas.microsoft.com/office/powerpoint/2010/main" val="135378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200" dirty="0" smtClean="0"/>
              <a:t>"What shall I speak about?" I asked.</a:t>
            </a:r>
            <a:br>
              <a:rPr lang="en-US" sz="3200" dirty="0" smtClean="0"/>
            </a:br>
            <a:r>
              <a:rPr lang="en-US" sz="3200" dirty="0" smtClean="0"/>
              <a:t>"Christ Jesus!" he replied in a clear, emphatic voice, adding in a lower tone, "and his salvation. Is not that the best theme? And then I want you to sing some hymns with them. You lead on your small instrument, do you not?" The wonderful look of brightness and animation on his face as he said this I shall never forget, for he added: "If you take the meeting at three o'clock this window will be open, and you will know that I am joining in with the singing."</a:t>
            </a:r>
            <a:br>
              <a:rPr lang="en-US" sz="3200" dirty="0" smtClean="0"/>
            </a:br>
            <a:r>
              <a:rPr lang="en-US" sz="3200" dirty="0" smtClean="0"/>
              <a:t>How I wished I could have made a picture of the fine old man and his beautiful surroundings on that memorable day!</a:t>
            </a:r>
            <a:br>
              <a:rPr lang="en-US" sz="3200" dirty="0" smtClean="0"/>
            </a:br>
            <a:endParaRPr lang="en-US" sz="3200" dirty="0"/>
          </a:p>
        </p:txBody>
      </p:sp>
    </p:spTree>
    <p:extLst>
      <p:ext uri="{BB962C8B-B14F-4D97-AF65-F5344CB8AC3E}">
        <p14:creationId xmlns:p14="http://schemas.microsoft.com/office/powerpoint/2010/main" val="3348772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trum\GOSPEL-ANGEL-.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2971800"/>
          </a:xfrm>
        </p:spPr>
        <p:txBody>
          <a:bodyPr>
            <a:normAutofit fontScale="90000"/>
          </a:bodyPr>
          <a:lstStyle/>
          <a:p>
            <a:r>
              <a:rPr lang="en-US" sz="4800" i="1" dirty="0" smtClean="0"/>
              <a:t>“Saying with a loud voice, Fear God, and give glory to him; for the hour of his judgment is come: and worship him that made heaven, and earth, and the sea, and the fountains of waters.”</a:t>
            </a:r>
            <a:endParaRPr lang="en-US" sz="4800" i="1" dirty="0"/>
          </a:p>
        </p:txBody>
      </p:sp>
    </p:spTree>
    <p:extLst>
      <p:ext uri="{BB962C8B-B14F-4D97-AF65-F5344CB8AC3E}">
        <p14:creationId xmlns:p14="http://schemas.microsoft.com/office/powerpoint/2010/main" val="3764951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files.abovetopsecret.com/images/member/41da75043ee3.jpg"/>
          <p:cNvPicPr>
            <a:picLocks noChangeAspect="1" noChangeArrowheads="1"/>
          </p:cNvPicPr>
          <p:nvPr/>
        </p:nvPicPr>
        <p:blipFill>
          <a:blip r:embed="rId3" cstate="print"/>
          <a:srcRect/>
          <a:stretch>
            <a:fillRect/>
          </a:stretch>
        </p:blipFill>
        <p:spPr bwMode="auto">
          <a:xfrm>
            <a:off x="0" y="1912620"/>
            <a:ext cx="9144000" cy="4800601"/>
          </a:xfrm>
          <a:prstGeom prst="rect">
            <a:avLst/>
          </a:prstGeom>
          <a:noFill/>
        </p:spPr>
      </p:pic>
      <p:pic>
        <p:nvPicPr>
          <p:cNvPr id="9218" name="Picture 2" descr="C:\Users\Ptr. Daniel White\Desktop\Bible pictures\angels\Angels\Angel fly w sword BBL85-97.gif"/>
          <p:cNvPicPr>
            <a:picLocks noChangeAspect="1" noChangeArrowheads="1"/>
          </p:cNvPicPr>
          <p:nvPr/>
        </p:nvPicPr>
        <p:blipFill>
          <a:blip r:embed="rId4" cstate="print"/>
          <a:srcRect l="30833" t="26667" r="24167" b="21111"/>
          <a:stretch>
            <a:fillRect/>
          </a:stretch>
        </p:blipFill>
        <p:spPr bwMode="auto">
          <a:xfrm rot="20410496">
            <a:off x="317839" y="-95216"/>
            <a:ext cx="3577521" cy="3113768"/>
          </a:xfrm>
          <a:prstGeom prst="rect">
            <a:avLst/>
          </a:prstGeom>
          <a:noFill/>
        </p:spPr>
      </p:pic>
      <p:sp>
        <p:nvSpPr>
          <p:cNvPr id="5" name="Title 4"/>
          <p:cNvSpPr>
            <a:spLocks noGrp="1"/>
          </p:cNvSpPr>
          <p:nvPr>
            <p:ph type="title"/>
          </p:nvPr>
        </p:nvSpPr>
        <p:spPr>
          <a:xfrm>
            <a:off x="4114800" y="152400"/>
            <a:ext cx="4572000" cy="3048000"/>
          </a:xfrm>
        </p:spPr>
        <p:txBody>
          <a:bodyPr>
            <a:noAutofit/>
          </a:bodyPr>
          <a:lstStyle/>
          <a:p>
            <a:r>
              <a:rPr lang="en-US" sz="3600" i="1" dirty="0" smtClean="0"/>
              <a:t>“And there followed another angel, saying, Babylon is fallen, is fallen, that great city.”</a:t>
            </a:r>
            <a:endParaRPr lang="en-US" sz="3600" i="1" dirty="0"/>
          </a:p>
        </p:txBody>
      </p:sp>
    </p:spTree>
    <p:extLst>
      <p:ext uri="{BB962C8B-B14F-4D97-AF65-F5344CB8AC3E}">
        <p14:creationId xmlns:p14="http://schemas.microsoft.com/office/powerpoint/2010/main" val="1414448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2057400"/>
          </a:xfrm>
        </p:spPr>
        <p:txBody>
          <a:bodyPr>
            <a:normAutofit fontScale="90000"/>
          </a:bodyPr>
          <a:lstStyle/>
          <a:p>
            <a:r>
              <a:rPr lang="en-US" i="1" dirty="0" smtClean="0"/>
              <a:t>“…because she made all nations drink of the wine of the wrath of her fornication.”</a:t>
            </a:r>
            <a:endParaRPr lang="en-US" dirty="0"/>
          </a:p>
        </p:txBody>
      </p:sp>
      <p:pic>
        <p:nvPicPr>
          <p:cNvPr id="185346" name="Picture 2" descr="http://explorethebible.com/site/wp-content/uploads/2011/12/small101328479.jpg"/>
          <p:cNvPicPr>
            <a:picLocks noChangeAspect="1" noChangeArrowheads="1"/>
          </p:cNvPicPr>
          <p:nvPr/>
        </p:nvPicPr>
        <p:blipFill>
          <a:blip r:embed="rId2" cstate="print"/>
          <a:srcRect/>
          <a:stretch>
            <a:fillRect/>
          </a:stretch>
        </p:blipFill>
        <p:spPr bwMode="auto">
          <a:xfrm>
            <a:off x="1371600" y="2590800"/>
            <a:ext cx="6248400" cy="4170250"/>
          </a:xfrm>
          <a:prstGeom prst="rect">
            <a:avLst/>
          </a:prstGeom>
          <a:noFill/>
        </p:spPr>
      </p:pic>
      <p:pic>
        <p:nvPicPr>
          <p:cNvPr id="185348" name="Picture 4" descr="http://www.mcneillifestories.com/wp-content/uploads/2013/09/pope-benedict11.jpg"/>
          <p:cNvPicPr>
            <a:picLocks noChangeAspect="1" noChangeArrowheads="1"/>
          </p:cNvPicPr>
          <p:nvPr/>
        </p:nvPicPr>
        <p:blipFill>
          <a:blip r:embed="rId3" cstate="print"/>
          <a:srcRect t="709" r="8889"/>
          <a:stretch>
            <a:fillRect/>
          </a:stretch>
        </p:blipFill>
        <p:spPr bwMode="auto">
          <a:xfrm>
            <a:off x="1371600" y="2590800"/>
            <a:ext cx="6248400" cy="4267200"/>
          </a:xfrm>
          <a:prstGeom prst="rect">
            <a:avLst/>
          </a:prstGeom>
          <a:noFill/>
        </p:spPr>
      </p:pic>
    </p:spTree>
    <p:extLst>
      <p:ext uri="{BB962C8B-B14F-4D97-AF65-F5344CB8AC3E}">
        <p14:creationId xmlns:p14="http://schemas.microsoft.com/office/powerpoint/2010/main" val="1560380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185348"/>
                                        </p:tgtEl>
                                      </p:cBhvr>
                                    </p:animEffect>
                                    <p:set>
                                      <p:cBhvr>
                                        <p:cTn id="7" dur="1" fill="hold">
                                          <p:stCondLst>
                                            <p:cond delay="2999"/>
                                          </p:stCondLst>
                                        </p:cTn>
                                        <p:tgtEl>
                                          <p:spTgt spid="1853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0"/>
            <a:ext cx="9144000" cy="3886200"/>
          </a:xfrm>
        </p:spPr>
        <p:txBody>
          <a:bodyPr>
            <a:noAutofit/>
          </a:bodyPr>
          <a:lstStyle/>
          <a:p>
            <a:r>
              <a:rPr lang="en-US" sz="8000" i="1" dirty="0" smtClean="0">
                <a:effectLst>
                  <a:glow rad="101600">
                    <a:srgbClr val="FF0000">
                      <a:alpha val="60000"/>
                    </a:srgbClr>
                  </a:glow>
                </a:effectLst>
              </a:rPr>
              <a:t>Babylon Identified</a:t>
            </a:r>
            <a:br>
              <a:rPr lang="en-US" sz="8000" i="1" dirty="0" smtClean="0">
                <a:effectLst>
                  <a:glow rad="101600">
                    <a:srgbClr val="FF0000">
                      <a:alpha val="60000"/>
                    </a:srgbClr>
                  </a:glow>
                </a:effectLst>
              </a:rPr>
            </a:br>
            <a:r>
              <a:rPr lang="en-US" sz="7200" i="1" dirty="0" smtClean="0">
                <a:effectLst>
                  <a:glow rad="101600">
                    <a:srgbClr val="FF0000">
                      <a:alpha val="60000"/>
                    </a:srgbClr>
                  </a:glow>
                </a:effectLst>
              </a:rPr>
              <a:t>(Revelation 17:1-18)</a:t>
            </a:r>
            <a:endParaRPr lang="en-US" sz="7200" i="1" dirty="0">
              <a:effectLst>
                <a:glow rad="101600">
                  <a:srgbClr val="FF0000">
                    <a:alpha val="60000"/>
                  </a:srgbClr>
                </a:glow>
              </a:effectLst>
            </a:endParaRPr>
          </a:p>
        </p:txBody>
      </p:sp>
    </p:spTree>
    <p:extLst>
      <p:ext uri="{BB962C8B-B14F-4D97-AF65-F5344CB8AC3E}">
        <p14:creationId xmlns:p14="http://schemas.microsoft.com/office/powerpoint/2010/main" val="2920663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52400" y="0"/>
            <a:ext cx="8763000" cy="6858001"/>
          </a:xfrm>
        </p:spPr>
        <p:txBody>
          <a:bodyPr>
            <a:noAutofit/>
          </a:bodyPr>
          <a:lstStyle/>
          <a:p>
            <a: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t>“Mystery, Babylon </a:t>
            </a:r>
            <a:b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t>the Great” </a:t>
            </a:r>
            <a:r>
              <a:rPr lang="en-US" sz="6600" i="1" dirty="0" smtClean="0">
                <a:solidFill>
                  <a:schemeClr val="bg1"/>
                </a:solidFill>
                <a:effectLst>
                  <a:glow rad="101600">
                    <a:schemeClr val="tx1">
                      <a:alpha val="60000"/>
                    </a:schemeClr>
                  </a:glow>
                </a:effectLst>
                <a:latin typeface="Pare" pitchFamily="2" charset="0"/>
              </a:rPr>
              <a:t/>
            </a:r>
            <a:br>
              <a:rPr lang="en-US" sz="6600" i="1" dirty="0" smtClean="0">
                <a:solidFill>
                  <a:schemeClr val="bg1"/>
                </a:solidFill>
                <a:effectLst>
                  <a:glow rad="101600">
                    <a:schemeClr val="tx1">
                      <a:alpha val="60000"/>
                    </a:schemeClr>
                  </a:glow>
                </a:effectLst>
                <a:latin typeface="Pare" pitchFamily="2"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53827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truthforfree.com/wp-content/uploads/2015/03/Harlot-Babyl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9478834" cy="533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76200" y="4953000"/>
            <a:ext cx="8763000" cy="1828800"/>
          </a:xfrm>
        </p:spPr>
        <p:txBody>
          <a:bodyPr>
            <a:noAutofit/>
          </a:bodyPr>
          <a:lstStyle/>
          <a:p>
            <a:r>
              <a:rPr lang="en-US" sz="3600" i="1" dirty="0" smtClean="0">
                <a:effectLst/>
                <a:latin typeface="+mn-lt"/>
                <a:cs typeface="Times New Roman" pitchFamily="18" charset="0"/>
              </a:rPr>
              <a:t>“And upon her forehead was a name written, </a:t>
            </a:r>
            <a:r>
              <a:rPr lang="en-US" sz="3600" i="1" dirty="0" smtClean="0">
                <a:effectLst/>
                <a:latin typeface="+mn-lt"/>
              </a:rPr>
              <a:t>Mystery, Babylon the Great, the Mother of Harlots and Abominations of the Earth.”</a:t>
            </a:r>
            <a:endParaRPr lang="en-US" sz="3600" i="1" dirty="0">
              <a:effectLst/>
              <a:latin typeface="+mn-lt"/>
            </a:endParaRPr>
          </a:p>
        </p:txBody>
      </p:sp>
    </p:spTree>
    <p:extLst>
      <p:ext uri="{BB962C8B-B14F-4D97-AF65-F5344CB8AC3E}">
        <p14:creationId xmlns:p14="http://schemas.microsoft.com/office/powerpoint/2010/main" val="238628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ch7_pat_15_12k per tribe_small.jpg"/>
          <p:cNvPicPr>
            <a:picLocks noChangeAspect="1" noChangeArrowheads="1"/>
          </p:cNvPicPr>
          <p:nvPr/>
        </p:nvPicPr>
        <p:blipFill>
          <a:blip r:embed="rId3" cstate="print"/>
          <a:srcRect t="37778" r="23370" b="5556"/>
          <a:stretch>
            <a:fillRect/>
          </a:stretch>
        </p:blipFill>
        <p:spPr bwMode="auto">
          <a:xfrm>
            <a:off x="1" y="0"/>
            <a:ext cx="9228666" cy="6858000"/>
          </a:xfrm>
          <a:prstGeom prst="rect">
            <a:avLst/>
          </a:prstGeom>
          <a:noFill/>
        </p:spPr>
      </p:pic>
      <p:pic>
        <p:nvPicPr>
          <p:cNvPr id="1026" name="Picture 2" descr="C:\Users\Ptr. Daniel White\Desktop\Bible pictures\Prophecy pictures\prophecy pictures\antichrist\Nation bow before beast.jpg"/>
          <p:cNvPicPr>
            <a:picLocks noChangeAspect="1" noChangeArrowheads="1"/>
          </p:cNvPicPr>
          <p:nvPr/>
        </p:nvPicPr>
        <p:blipFill>
          <a:blip r:embed="rId4" cstate="print">
            <a:duotone>
              <a:prstClr val="black"/>
              <a:schemeClr val="accent4">
                <a:tint val="45000"/>
                <a:satMod val="400000"/>
              </a:schemeClr>
            </a:duotone>
          </a:blip>
          <a:srcRect l="14580" t="-60" r="4064" b="70354"/>
          <a:stretch>
            <a:fillRect/>
          </a:stretch>
        </p:blipFill>
        <p:spPr bwMode="auto">
          <a:xfrm>
            <a:off x="152400" y="0"/>
            <a:ext cx="4651917" cy="2895600"/>
          </a:xfrm>
          <a:prstGeom prst="ellipse">
            <a:avLst/>
          </a:prstGeom>
          <a:ln>
            <a:noFill/>
          </a:ln>
          <a:effectLst>
            <a:softEdge rad="112500"/>
          </a:effectLst>
        </p:spPr>
      </p:pic>
      <p:sp>
        <p:nvSpPr>
          <p:cNvPr id="6" name="Title 1"/>
          <p:cNvSpPr txBox="1">
            <a:spLocks/>
          </p:cNvSpPr>
          <p:nvPr/>
        </p:nvSpPr>
        <p:spPr>
          <a:xfrm>
            <a:off x="0" y="3276600"/>
            <a:ext cx="9144000" cy="3276600"/>
          </a:xfrm>
          <a:prstGeom prst="rect">
            <a:avLst/>
          </a:prstGeom>
        </p:spPr>
        <p:txBody>
          <a:bodyP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smtClean="0">
                <a:ln>
                  <a:noFill/>
                </a:ln>
                <a:solidFill>
                  <a:schemeClr val="tx1"/>
                </a:solidFill>
                <a:effectLst>
                  <a:glow rad="101600">
                    <a:schemeClr val="bg1">
                      <a:alpha val="60000"/>
                    </a:schemeClr>
                  </a:glow>
                </a:effectLst>
                <a:uLnTx/>
                <a:uFillTx/>
                <a:latin typeface="+mj-lt"/>
                <a:ea typeface="+mj-ea"/>
                <a:cs typeface="+mj-cs"/>
              </a:rPr>
              <a:t>“And I looked, and, lo, a Lamb stood on the mount Sion, and with him an hundred forty and four thousand, having his Father's name written in their foreheads.”</a:t>
            </a:r>
            <a:endParaRPr kumimoji="0" lang="en-US" sz="54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pic>
        <p:nvPicPr>
          <p:cNvPr id="3" name="Picture 2" descr="C:\Users\Ptr. Daniel White\Desktop\Bible pictures\angels\holyseal.jpg"/>
          <p:cNvPicPr>
            <a:picLocks noChangeAspect="1" noChangeArrowheads="1"/>
          </p:cNvPicPr>
          <p:nvPr/>
        </p:nvPicPr>
        <p:blipFill>
          <a:blip r:embed="rId5" cstate="print"/>
          <a:srcRect/>
          <a:stretch>
            <a:fillRect/>
          </a:stretch>
        </p:blipFill>
        <p:spPr bwMode="auto">
          <a:xfrm>
            <a:off x="4921248" y="1"/>
            <a:ext cx="4222751" cy="3124200"/>
          </a:xfrm>
          <a:prstGeom prst="ellipse">
            <a:avLst/>
          </a:prstGeom>
          <a:ln>
            <a:noFill/>
          </a:ln>
          <a:effectLst>
            <a:softEdge rad="112500"/>
          </a:effectLst>
        </p:spPr>
      </p:pic>
    </p:spTree>
    <p:extLst>
      <p:ext uri="{BB962C8B-B14F-4D97-AF65-F5344CB8AC3E}">
        <p14:creationId xmlns:p14="http://schemas.microsoft.com/office/powerpoint/2010/main" val="2377194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nkiptahsatya.com/uploads/2/7/8/7/27870075/_937081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6" y="0"/>
            <a:ext cx="9201507" cy="609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654" r="19906"/>
          <a:stretch/>
        </p:blipFill>
        <p:spPr bwMode="auto">
          <a:xfrm>
            <a:off x="6629400" y="189515"/>
            <a:ext cx="2286000" cy="288445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20" y="6019801"/>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8037" y="6116434"/>
            <a:ext cx="8915400" cy="646331"/>
          </a:xfrm>
          <a:prstGeom prst="rect">
            <a:avLst/>
          </a:prstGeom>
        </p:spPr>
        <p:txBody>
          <a:bodyPr wrap="square">
            <a:spAutoFit/>
          </a:bodyPr>
          <a:lstStyle/>
          <a:p>
            <a:pPr algn="ctr"/>
            <a:r>
              <a:rPr lang="en-US" sz="3600" dirty="0"/>
              <a:t>Nimrod And The Tower Of Babel</a:t>
            </a:r>
          </a:p>
        </p:txBody>
      </p:sp>
    </p:spTree>
    <p:extLst>
      <p:ext uri="{BB962C8B-B14F-4D97-AF65-F5344CB8AC3E}">
        <p14:creationId xmlns:p14="http://schemas.microsoft.com/office/powerpoint/2010/main" val="129808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 y="-152400"/>
            <a:ext cx="96012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 name="Picture 2" descr="C:\Users\Ptr. Daniel White\Pictures\Prophecy pictures\Nimrod\z158541693.jpg"/>
          <p:cNvPicPr>
            <a:picLocks noChangeAspect="1" noChangeArrowheads="1"/>
          </p:cNvPicPr>
          <p:nvPr/>
        </p:nvPicPr>
        <p:blipFill>
          <a:blip r:embed="rId3" cstate="print"/>
          <a:srcRect/>
          <a:stretch>
            <a:fillRect/>
          </a:stretch>
        </p:blipFill>
        <p:spPr bwMode="auto">
          <a:xfrm>
            <a:off x="152400" y="-140239"/>
            <a:ext cx="5283505" cy="6998239"/>
          </a:xfrm>
          <a:prstGeom prst="rect">
            <a:avLst/>
          </a:prstGeom>
          <a:ln>
            <a:noFill/>
          </a:ln>
          <a:effectLst>
            <a:outerShdw blurRad="292100" dist="139700" dir="2700000" algn="tl" rotWithShape="0">
              <a:srgbClr val="333333">
                <a:alpha val="65000"/>
              </a:srgbClr>
            </a:outerShdw>
          </a:effectLst>
        </p:spPr>
      </p:pic>
      <p:pic>
        <p:nvPicPr>
          <p:cNvPr id="2050" name="Picture 2" descr="C:\Users\Ptr. Daniel White\Desktop\Bible pictures\fales teachers, churches, idols, temples\tower of bab\Nimrod\queen_of_hell-4.jpg"/>
          <p:cNvPicPr>
            <a:picLocks noChangeAspect="1" noChangeArrowheads="1"/>
          </p:cNvPicPr>
          <p:nvPr/>
        </p:nvPicPr>
        <p:blipFill>
          <a:blip r:embed="rId4" cstate="print"/>
          <a:srcRect/>
          <a:stretch>
            <a:fillRect/>
          </a:stretch>
        </p:blipFill>
        <p:spPr bwMode="auto">
          <a:xfrm>
            <a:off x="381000" y="381000"/>
            <a:ext cx="4653818" cy="4648200"/>
          </a:xfrm>
          <a:prstGeom prst="ellipse">
            <a:avLst/>
          </a:prstGeom>
          <a:ln>
            <a:noFill/>
          </a:ln>
          <a:effectLst>
            <a:softEdge rad="112500"/>
          </a:effectLst>
        </p:spPr>
      </p:pic>
      <p:sp>
        <p:nvSpPr>
          <p:cNvPr id="6" name="Title 5"/>
          <p:cNvSpPr>
            <a:spLocks noGrp="1"/>
          </p:cNvSpPr>
          <p:nvPr>
            <p:ph type="title"/>
          </p:nvPr>
        </p:nvSpPr>
        <p:spPr>
          <a:xfrm>
            <a:off x="5410200" y="-381000"/>
            <a:ext cx="3733800" cy="7239000"/>
          </a:xfrm>
        </p:spPr>
        <p:txBody>
          <a:bodyPr>
            <a:normAutofit/>
          </a:bodyPr>
          <a:lstStyle/>
          <a:p>
            <a:r>
              <a:rPr lang="en-US" sz="7200" b="1" i="1" dirty="0" smtClean="0">
                <a:solidFill>
                  <a:srgbClr val="FFFF00"/>
                </a:solidFill>
              </a:rPr>
              <a:t>Nimrod</a:t>
            </a:r>
            <a:r>
              <a:rPr lang="en-US" sz="7200" dirty="0" smtClean="0"/>
              <a:t> </a:t>
            </a:r>
            <a:r>
              <a:rPr lang="en-US" sz="6000" dirty="0" smtClean="0"/>
              <a:t> </a:t>
            </a:r>
            <a:br>
              <a:rPr lang="en-US" sz="6000" dirty="0" smtClean="0"/>
            </a:br>
            <a:r>
              <a:rPr lang="en-US" sz="6000" dirty="0" smtClean="0"/>
              <a:t>Rebellion against God</a:t>
            </a:r>
            <a:br>
              <a:rPr lang="en-US" sz="6000" dirty="0" smtClean="0"/>
            </a:br>
            <a:r>
              <a:rPr lang="en-US" sz="6000" dirty="0" smtClean="0"/>
              <a:t>To Revolt against God</a:t>
            </a:r>
            <a:endParaRPr lang="en-US" sz="6000" dirty="0"/>
          </a:p>
        </p:txBody>
      </p:sp>
    </p:spTree>
    <p:extLst>
      <p:ext uri="{BB962C8B-B14F-4D97-AF65-F5344CB8AC3E}">
        <p14:creationId xmlns:p14="http://schemas.microsoft.com/office/powerpoint/2010/main" val="132705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Pictures\Prophecy pictures\Revelation 1\2009-01 (Jan)\scan0001.jpg"/>
          <p:cNvPicPr>
            <a:picLocks noChangeAspect="1" noChangeArrowheads="1"/>
          </p:cNvPicPr>
          <p:nvPr/>
        </p:nvPicPr>
        <p:blipFill>
          <a:blip r:embed="rId3" cstate="print">
            <a:duotone>
              <a:prstClr val="black"/>
              <a:schemeClr val="accent4">
                <a:tint val="45000"/>
                <a:satMod val="400000"/>
              </a:schemeClr>
            </a:duotone>
          </a:blip>
          <a:srcRect l="2639" t="1250" r="2344" b="3750"/>
          <a:stretch>
            <a:fillRect/>
          </a:stretch>
        </p:blipFill>
        <p:spPr bwMode="auto">
          <a:xfrm>
            <a:off x="0" y="0"/>
            <a:ext cx="9144000" cy="6858000"/>
          </a:xfrm>
          <a:prstGeom prst="rect">
            <a:avLst/>
          </a:prstGeom>
          <a:noFill/>
        </p:spPr>
      </p:pic>
      <p:pic>
        <p:nvPicPr>
          <p:cNvPr id="1027" name="Picture 3" descr="C:\Users\Ptr. Daniel White\Desktop\Prophecy pictures\Revelation 1\Babylonian religion.jpg"/>
          <p:cNvPicPr>
            <a:picLocks noChangeAspect="1" noChangeArrowheads="1"/>
          </p:cNvPicPr>
          <p:nvPr/>
        </p:nvPicPr>
        <p:blipFill>
          <a:blip r:embed="rId4" cstate="print"/>
          <a:srcRect/>
          <a:stretch>
            <a:fillRect/>
          </a:stretch>
        </p:blipFill>
        <p:spPr bwMode="auto">
          <a:xfrm>
            <a:off x="2438400" y="1676400"/>
            <a:ext cx="4114800" cy="3810000"/>
          </a:xfrm>
          <a:prstGeom prst="ellipse">
            <a:avLst/>
          </a:prstGeom>
          <a:ln>
            <a:noFill/>
          </a:ln>
          <a:effectLst>
            <a:softEdge rad="112500"/>
          </a:effectLst>
        </p:spPr>
      </p:pic>
    </p:spTree>
    <p:extLst>
      <p:ext uri="{BB962C8B-B14F-4D97-AF65-F5344CB8AC3E}">
        <p14:creationId xmlns:p14="http://schemas.microsoft.com/office/powerpoint/2010/main" val="1599091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Desktop\Babylonian religion.jpg"/>
          <p:cNvPicPr>
            <a:picLocks noChangeAspect="1" noChangeArrowheads="1"/>
          </p:cNvPicPr>
          <p:nvPr/>
        </p:nvPicPr>
        <p:blipFill>
          <a:blip r:embed="rId3" cstate="print"/>
          <a:srcRect/>
          <a:stretch>
            <a:fillRect/>
          </a:stretch>
        </p:blipFill>
        <p:spPr bwMode="auto">
          <a:xfrm>
            <a:off x="-990600" y="-820738"/>
            <a:ext cx="10517188" cy="7773988"/>
          </a:xfrm>
          <a:prstGeom prst="rect">
            <a:avLst/>
          </a:prstGeom>
          <a:noFill/>
        </p:spPr>
      </p:pic>
    </p:spTree>
    <p:extLst>
      <p:ext uri="{BB962C8B-B14F-4D97-AF65-F5344CB8AC3E}">
        <p14:creationId xmlns:p14="http://schemas.microsoft.com/office/powerpoint/2010/main" val="1397690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1407" cy="692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6007387"/>
            <a:ext cx="8534400" cy="646331"/>
          </a:xfrm>
          <a:prstGeom prst="rect">
            <a:avLst/>
          </a:prstGeom>
        </p:spPr>
        <p:txBody>
          <a:bodyPr wrap="square">
            <a:spAutoFit/>
          </a:bodyPr>
          <a:lstStyle/>
          <a:p>
            <a:pPr algn="ctr"/>
            <a:r>
              <a:rPr lang="en-US" sz="3600" dirty="0" smtClean="0">
                <a:effectLst>
                  <a:glow rad="101600">
                    <a:schemeClr val="bg1">
                      <a:alpha val="60000"/>
                    </a:schemeClr>
                  </a:glow>
                </a:effectLst>
              </a:rPr>
              <a:t>Obelisk </a:t>
            </a:r>
            <a:r>
              <a:rPr lang="en-US" sz="3600" dirty="0">
                <a:effectLst>
                  <a:glow rad="101600">
                    <a:schemeClr val="bg1">
                      <a:alpha val="60000"/>
                    </a:schemeClr>
                  </a:glow>
                </a:effectLst>
              </a:rPr>
              <a:t>in front of </a:t>
            </a:r>
            <a:r>
              <a:rPr lang="en-US" sz="3600" dirty="0" smtClean="0">
                <a:effectLst>
                  <a:glow rad="101600">
                    <a:schemeClr val="bg1">
                      <a:alpha val="60000"/>
                    </a:schemeClr>
                  </a:glow>
                </a:effectLst>
              </a:rPr>
              <a:t>Saint Peter's Basilica</a:t>
            </a:r>
            <a:endParaRPr lang="en-US" sz="3600" dirty="0">
              <a:effectLst>
                <a:glow rad="101600">
                  <a:schemeClr val="bg1">
                    <a:alpha val="60000"/>
                  </a:schemeClr>
                </a:glow>
              </a:effectLst>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r="11455"/>
          <a:stretch/>
        </p:blipFill>
        <p:spPr bwMode="auto">
          <a:xfrm>
            <a:off x="2971801" y="53056"/>
            <a:ext cx="4027206" cy="75129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03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029199" y="0"/>
            <a:ext cx="4157529" cy="2554545"/>
          </a:xfrm>
          <a:prstGeom prst="rect">
            <a:avLst/>
          </a:prstGeom>
        </p:spPr>
        <p:txBody>
          <a:bodyPr wrap="square">
            <a:spAutoFit/>
          </a:bodyPr>
          <a:lstStyle/>
          <a:p>
            <a:pPr algn="ctr"/>
            <a:r>
              <a:rPr lang="en-US" sz="3200" dirty="0">
                <a:effectLst>
                  <a:glow rad="101600">
                    <a:schemeClr val="bg1">
                      <a:alpha val="60000"/>
                    </a:schemeClr>
                  </a:glow>
                </a:effectLst>
              </a:rPr>
              <a:t>MYSTERY, BABYLON THE GREAT, THE MOTHER OF HARLOTS AND ABOMINATIONS OF THE EARTH</a:t>
            </a:r>
          </a:p>
        </p:txBody>
      </p:sp>
    </p:spTree>
    <p:extLst>
      <p:ext uri="{BB962C8B-B14F-4D97-AF65-F5344CB8AC3E}">
        <p14:creationId xmlns:p14="http://schemas.microsoft.com/office/powerpoint/2010/main" val="180576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Prophecy pictures\Revelation 1\Great Harlot.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pic>
        <p:nvPicPr>
          <p:cNvPr id="3075" name="Picture 3" descr="C:\Users\Ptr. Daniel White\Pictures\Prophecy pictures\Catholic\vatican12.jpg"/>
          <p:cNvPicPr>
            <a:picLocks noChangeAspect="1" noChangeArrowheads="1"/>
          </p:cNvPicPr>
          <p:nvPr/>
        </p:nvPicPr>
        <p:blipFill>
          <a:blip r:embed="rId4" cstate="print"/>
          <a:srcRect/>
          <a:stretch>
            <a:fillRect/>
          </a:stretch>
        </p:blipFill>
        <p:spPr bwMode="auto">
          <a:xfrm>
            <a:off x="5793100" y="1"/>
            <a:ext cx="3350900" cy="2514600"/>
          </a:xfrm>
          <a:prstGeom prst="ellipse">
            <a:avLst/>
          </a:prstGeom>
          <a:ln>
            <a:noFill/>
          </a:ln>
          <a:effectLst>
            <a:softEdge rad="112500"/>
          </a:effectLst>
        </p:spPr>
      </p:pic>
      <p:sp>
        <p:nvSpPr>
          <p:cNvPr id="4" name="Title 3"/>
          <p:cNvSpPr>
            <a:spLocks noGrp="1"/>
          </p:cNvSpPr>
          <p:nvPr>
            <p:ph type="ctrTitle"/>
          </p:nvPr>
        </p:nvSpPr>
        <p:spPr>
          <a:xfrm>
            <a:off x="685800" y="1143000"/>
            <a:ext cx="7772400" cy="2971799"/>
          </a:xfrm>
        </p:spPr>
        <p:txBody>
          <a:bodyPr>
            <a:normAutofit fontScale="90000"/>
          </a:bodyPr>
          <a:lstStyle/>
          <a:p>
            <a:r>
              <a:rPr lang="en-US" i="1" dirty="0" smtClean="0">
                <a:effectLst>
                  <a:glow rad="101600">
                    <a:schemeClr val="bg1">
                      <a:alpha val="60000"/>
                    </a:schemeClr>
                  </a:glow>
                </a:effectLst>
              </a:rPr>
              <a:t>“And he said unto me, the waters which thou sawest, where the whore sitteth, and peoples, and multitudes, and nations and tongues.”</a:t>
            </a:r>
            <a:endParaRPr lang="en-US" i="1" dirty="0">
              <a:effectLst>
                <a:glow rad="101600">
                  <a:schemeClr val="bg1">
                    <a:alpha val="60000"/>
                  </a:schemeClr>
                </a:glow>
              </a:effectLst>
            </a:endParaRPr>
          </a:p>
        </p:txBody>
      </p:sp>
      <p:sp>
        <p:nvSpPr>
          <p:cNvPr id="5" name="Subtitle 4"/>
          <p:cNvSpPr>
            <a:spLocks noGrp="1"/>
          </p:cNvSpPr>
          <p:nvPr>
            <p:ph type="subTitle" idx="1"/>
          </p:nvPr>
        </p:nvSpPr>
        <p:spPr>
          <a:xfrm>
            <a:off x="1371600" y="4876800"/>
            <a:ext cx="6400800" cy="762000"/>
          </a:xfrm>
        </p:spPr>
        <p:txBody>
          <a:bodyPr>
            <a:noAutofit/>
          </a:bodyPr>
          <a:lstStyle/>
          <a:p>
            <a:r>
              <a:rPr lang="en-US" sz="4800" b="1" dirty="0" smtClean="0">
                <a:ln w="28575">
                  <a:solidFill>
                    <a:sysClr val="windowText" lastClr="000000"/>
                  </a:solidFill>
                </a:ln>
                <a:solidFill>
                  <a:schemeClr val="tx1"/>
                </a:solidFill>
                <a:effectLst>
                  <a:glow rad="228600">
                    <a:schemeClr val="accent6">
                      <a:satMod val="175000"/>
                      <a:alpha val="40000"/>
                    </a:schemeClr>
                  </a:glow>
                </a:effectLst>
              </a:rPr>
              <a:t>Catholic = Universal</a:t>
            </a:r>
            <a:endParaRPr lang="en-US" sz="4800" b="1" dirty="0">
              <a:ln w="28575">
                <a:solidFill>
                  <a:sysClr val="windowText" lastClr="000000"/>
                </a:solidFill>
              </a:ln>
              <a:solidFill>
                <a:schemeClr val="tx1"/>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3682626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 y="-312886"/>
            <a:ext cx="9292839" cy="716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912" y="-152400"/>
            <a:ext cx="2997648" cy="225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9759" y="4648200"/>
            <a:ext cx="9140440" cy="1569660"/>
          </a:xfrm>
          <a:prstGeom prst="rect">
            <a:avLst/>
          </a:prstGeom>
        </p:spPr>
        <p:txBody>
          <a:bodyPr wrap="square">
            <a:spAutoFit/>
          </a:bodyPr>
          <a:lstStyle/>
          <a:p>
            <a:pPr algn="ctr"/>
            <a:r>
              <a:rPr lang="en-US" sz="4800" i="1" dirty="0">
                <a:solidFill>
                  <a:prstClr val="white"/>
                </a:solidFill>
                <a:effectLst>
                  <a:glow rad="101600">
                    <a:schemeClr val="bg1">
                      <a:alpha val="60000"/>
                    </a:schemeClr>
                  </a:glow>
                </a:effectLst>
                <a:ea typeface="+mj-ea"/>
                <a:cs typeface="+mj-cs"/>
              </a:rPr>
              <a:t>“With whom the kings of the earth have committed fornication…”</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23175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927" y="-17092"/>
            <a:ext cx="2505418" cy="183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4473" y="5638800"/>
            <a:ext cx="1844327" cy="122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473" y="4419600"/>
            <a:ext cx="2286000"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0126" y="-17092"/>
            <a:ext cx="3693874" cy="298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23028"/>
          <a:stretch/>
        </p:blipFill>
        <p:spPr bwMode="auto">
          <a:xfrm>
            <a:off x="5638800" y="4102911"/>
            <a:ext cx="3505200" cy="275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3794473" cy="284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0" y="4419600"/>
            <a:ext cx="392604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514600"/>
            <a:ext cx="32766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2319" y="2667000"/>
            <a:ext cx="2481681" cy="1590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24121" y="1819210"/>
            <a:ext cx="3938198" cy="2600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573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Pictures\Prophecy pictures\Revelation 1\scan0009.jp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C:\Users\Ptr. Daniel White\Pictures\Prophecy pictures\Revelation 1\Harlot drunk with the blood of saints.jpg"/>
          <p:cNvPicPr>
            <a:picLocks noChangeAspect="1" noChangeArrowheads="1"/>
          </p:cNvPicPr>
          <p:nvPr/>
        </p:nvPicPr>
        <p:blipFill>
          <a:blip r:embed="rId4" cstate="print">
            <a:duotone>
              <a:prstClr val="black"/>
              <a:schemeClr val="accent5">
                <a:tint val="45000"/>
                <a:satMod val="400000"/>
              </a:schemeClr>
            </a:duotone>
          </a:blip>
          <a:srcRect l="60833" t="28889"/>
          <a:stretch>
            <a:fillRect/>
          </a:stretch>
        </p:blipFill>
        <p:spPr bwMode="auto">
          <a:xfrm flipH="1">
            <a:off x="2286000" y="762000"/>
            <a:ext cx="4495800" cy="5641788"/>
          </a:xfrm>
          <a:prstGeom prst="ellipse">
            <a:avLst/>
          </a:prstGeom>
          <a:ln>
            <a:noFill/>
          </a:ln>
          <a:effectLst>
            <a:softEdge rad="112500"/>
          </a:effectLst>
        </p:spPr>
      </p:pic>
      <p:sp>
        <p:nvSpPr>
          <p:cNvPr id="4" name="Rectangle 3"/>
          <p:cNvSpPr/>
          <p:nvPr/>
        </p:nvSpPr>
        <p:spPr>
          <a:xfrm>
            <a:off x="533400" y="4724400"/>
            <a:ext cx="7772400" cy="1938992"/>
          </a:xfrm>
          <a:prstGeom prst="rect">
            <a:avLst/>
          </a:prstGeom>
        </p:spPr>
        <p:txBody>
          <a:bodyPr wrap="square">
            <a:spAutoFit/>
          </a:bodyPr>
          <a:lstStyle/>
          <a:p>
            <a:pPr algn="ctr"/>
            <a:r>
              <a:rPr lang="en-US" sz="4000" i="1" dirty="0" smtClean="0">
                <a:effectLst>
                  <a:glow rad="101600">
                    <a:schemeClr val="bg1">
                      <a:alpha val="60000"/>
                    </a:schemeClr>
                  </a:glow>
                </a:effectLst>
              </a:rPr>
              <a:t>“…and the inhabitants of the earth have been made drunk with the wine of her fornication.”</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4125778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heaven\HeavenlyJerusalem.jpg"/>
          <p:cNvPicPr>
            <a:picLocks noChangeAspect="1" noChangeArrowheads="1"/>
          </p:cNvPicPr>
          <p:nvPr/>
        </p:nvPicPr>
        <p:blipFill>
          <a:blip r:embed="rId3" cstate="print">
            <a:lum bright="-10000" contrast="40000"/>
          </a:blip>
          <a:srcRect l="1416" t="10367" r="2301" b="4968"/>
          <a:stretch>
            <a:fillRect/>
          </a:stretch>
        </p:blipFill>
        <p:spPr bwMode="auto">
          <a:xfrm>
            <a:off x="49764" y="0"/>
            <a:ext cx="9094236" cy="6858000"/>
          </a:xfrm>
          <a:prstGeom prst="rect">
            <a:avLst/>
          </a:prstGeom>
          <a:ln>
            <a:noFill/>
          </a:ln>
          <a:effectLst>
            <a:softEdge rad="112500"/>
          </a:effectLst>
        </p:spPr>
      </p:pic>
      <p:pic>
        <p:nvPicPr>
          <p:cNvPr id="2050" name="Picture 2" descr="C:\Users\Ptr. Daniel White\Desktop\Bible pictures\backgrounds\Ocean, lakes, rivers\1024-Landscapes-008-09.jpg"/>
          <p:cNvPicPr>
            <a:picLocks noChangeAspect="1" noChangeArrowheads="1"/>
          </p:cNvPicPr>
          <p:nvPr/>
        </p:nvPicPr>
        <p:blipFill>
          <a:blip r:embed="rId4" cstate="print"/>
          <a:srcRect/>
          <a:stretch>
            <a:fillRect/>
          </a:stretch>
        </p:blipFill>
        <p:spPr bwMode="auto">
          <a:xfrm>
            <a:off x="-1" y="0"/>
            <a:ext cx="9144001" cy="6858001"/>
          </a:xfrm>
          <a:prstGeom prst="rect">
            <a:avLst/>
          </a:prstGeom>
          <a:noFill/>
        </p:spPr>
      </p:pic>
      <p:pic>
        <p:nvPicPr>
          <p:cNvPr id="2053" name="Picture 5" descr="C:\Users\Ptr. Daniel White\Desktop\Bible pictures\backgrounds\Sky\1 Dad's Pix (70).jpg"/>
          <p:cNvPicPr>
            <a:picLocks noChangeAspect="1" noChangeArrowheads="1"/>
          </p:cNvPicPr>
          <p:nvPr/>
        </p:nvPicPr>
        <p:blipFill>
          <a:blip r:embed="rId5" cstate="print">
            <a:lum bright="-10000"/>
          </a:blip>
          <a:srcRect r="21132" b="10596"/>
          <a:stretch>
            <a:fillRect/>
          </a:stretch>
        </p:blipFill>
        <p:spPr bwMode="auto">
          <a:xfrm>
            <a:off x="-105896" y="0"/>
            <a:ext cx="9249896" cy="6858000"/>
          </a:xfrm>
          <a:prstGeom prst="rect">
            <a:avLst/>
          </a:prstGeom>
          <a:noFill/>
        </p:spPr>
      </p:pic>
      <p:pic>
        <p:nvPicPr>
          <p:cNvPr id="2052" name="Picture 4" descr="C:\Users\Ptr. Daniel White\Desktop\Bible pictures\heaven\Before the Throne.jpg"/>
          <p:cNvPicPr>
            <a:picLocks noChangeAspect="1" noChangeArrowheads="1"/>
          </p:cNvPicPr>
          <p:nvPr/>
        </p:nvPicPr>
        <p:blipFill>
          <a:blip r:embed="rId6" cstate="print">
            <a:lum/>
          </a:blip>
          <a:srcRect l="22381" t="30" r="46253" b="83306"/>
          <a:stretch>
            <a:fillRect/>
          </a:stretch>
        </p:blipFill>
        <p:spPr bwMode="auto">
          <a:xfrm>
            <a:off x="3429000" y="762000"/>
            <a:ext cx="2514600" cy="1981200"/>
          </a:xfrm>
          <a:prstGeom prst="ellipse">
            <a:avLst/>
          </a:prstGeom>
          <a:ln>
            <a:noFill/>
          </a:ln>
          <a:effectLst>
            <a:softEdge rad="112500"/>
          </a:effectLst>
        </p:spPr>
      </p:pic>
      <p:sp>
        <p:nvSpPr>
          <p:cNvPr id="6" name="Rectangle 5"/>
          <p:cNvSpPr/>
          <p:nvPr/>
        </p:nvSpPr>
        <p:spPr>
          <a:xfrm>
            <a:off x="152400" y="3733799"/>
            <a:ext cx="8686800" cy="2123658"/>
          </a:xfrm>
          <a:prstGeom prst="rect">
            <a:avLst/>
          </a:prstGeom>
        </p:spPr>
        <p:txBody>
          <a:bodyPr wrap="square">
            <a:spAutoFit/>
          </a:bodyPr>
          <a:lstStyle/>
          <a:p>
            <a:pPr algn="ctr"/>
            <a:r>
              <a:rPr lang="en-US" sz="4400" i="1" dirty="0" smtClean="0">
                <a:effectLst>
                  <a:glow rad="101600">
                    <a:schemeClr val="bg1">
                      <a:alpha val="60000"/>
                    </a:schemeClr>
                  </a:glow>
                </a:effectLst>
              </a:rPr>
              <a:t>“And I heard a voice from heaven, as the voice of many waters, and as the voice of a great thunder.”</a:t>
            </a:r>
            <a:endParaRPr lang="en-US" sz="4400" dirty="0">
              <a:effectLst>
                <a:glow rad="101600">
                  <a:schemeClr val="bg1">
                    <a:alpha val="60000"/>
                  </a:schemeClr>
                </a:glow>
              </a:effectLst>
            </a:endParaRPr>
          </a:p>
        </p:txBody>
      </p:sp>
    </p:spTree>
    <p:extLst>
      <p:ext uri="{BB962C8B-B14F-4D97-AF65-F5344CB8AC3E}">
        <p14:creationId xmlns:p14="http://schemas.microsoft.com/office/powerpoint/2010/main" val="3155562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053"/>
                                        </p:tgtEl>
                                        <p:attrNameLst>
                                          <p:attrName>style.visibility</p:attrName>
                                        </p:attrNameLst>
                                      </p:cBhvr>
                                      <p:to>
                                        <p:strVal val="visible"/>
                                      </p:to>
                                    </p:set>
                                    <p:anim calcmode="lin" valueType="num">
                                      <p:cBhvr>
                                        <p:cTn id="14" dur="1000" fill="hold"/>
                                        <p:tgtEl>
                                          <p:spTgt spid="2053"/>
                                        </p:tgtEl>
                                        <p:attrNameLst>
                                          <p:attrName>ppt_w</p:attrName>
                                        </p:attrNameLst>
                                      </p:cBhvr>
                                      <p:tavLst>
                                        <p:tav tm="0">
                                          <p:val>
                                            <p:strVal val="#ppt_w*0.70"/>
                                          </p:val>
                                        </p:tav>
                                        <p:tav tm="100000">
                                          <p:val>
                                            <p:strVal val="#ppt_w"/>
                                          </p:val>
                                        </p:tav>
                                      </p:tavLst>
                                    </p:anim>
                                    <p:anim calcmode="lin" valueType="num">
                                      <p:cBhvr>
                                        <p:cTn id="15" dur="1000" fill="hold"/>
                                        <p:tgtEl>
                                          <p:spTgt spid="2053"/>
                                        </p:tgtEl>
                                        <p:attrNameLst>
                                          <p:attrName>ppt_h</p:attrName>
                                        </p:attrNameLst>
                                      </p:cBhvr>
                                      <p:tavLst>
                                        <p:tav tm="0">
                                          <p:val>
                                            <p:strVal val="#ppt_h"/>
                                          </p:val>
                                        </p:tav>
                                        <p:tav tm="100000">
                                          <p:val>
                                            <p:strVal val="#ppt_h"/>
                                          </p:val>
                                        </p:tav>
                                      </p:tavLst>
                                    </p:anim>
                                    <p:animEffect transition="in" filter="fade">
                                      <p:cBhvr>
                                        <p:cTn id="16" dur="1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abylon upon the beast.jpg"/>
          <p:cNvPicPr>
            <a:picLocks noChangeAspect="1" noChangeArrowheads="1"/>
          </p:cNvPicPr>
          <p:nvPr/>
        </p:nvPicPr>
        <p:blipFill>
          <a:blip r:embed="rId3" cstate="print"/>
          <a:srcRect l="36226" t="-163" r="30445" b="70758"/>
          <a:stretch>
            <a:fillRect/>
          </a:stretch>
        </p:blipFill>
        <p:spPr bwMode="auto">
          <a:xfrm>
            <a:off x="4612888" y="0"/>
            <a:ext cx="4531112" cy="3505200"/>
          </a:xfrm>
          <a:prstGeom prst="rect">
            <a:avLst/>
          </a:prstGeom>
          <a:ln>
            <a:noFill/>
          </a:ln>
          <a:effectLst>
            <a:softEdge rad="112500"/>
          </a:effectLst>
        </p:spPr>
      </p:pic>
      <p:sp>
        <p:nvSpPr>
          <p:cNvPr id="3" name="Title 2"/>
          <p:cNvSpPr>
            <a:spLocks noGrp="1"/>
          </p:cNvSpPr>
          <p:nvPr>
            <p:ph type="title"/>
          </p:nvPr>
        </p:nvSpPr>
        <p:spPr>
          <a:xfrm>
            <a:off x="0" y="3124200"/>
            <a:ext cx="9144000" cy="3733800"/>
          </a:xfrm>
        </p:spPr>
        <p:txBody>
          <a:bodyPr>
            <a:normAutofit/>
          </a:bodyPr>
          <a:lstStyle/>
          <a:p>
            <a:r>
              <a:rPr lang="en-US" sz="4800" i="1" dirty="0" smtClean="0"/>
              <a:t>“She made all nations drink of the wine of the wrath of her fornication.”</a:t>
            </a:r>
            <a:endParaRPr lang="en-US" sz="4800" i="1" dirty="0"/>
          </a:p>
        </p:txBody>
      </p:sp>
      <p:pic>
        <p:nvPicPr>
          <p:cNvPr id="4" name="Picture 2" descr="C:\Users\Ptr. Daniel White\Desktop\New Pix\Catholic Cathedral 5.jpg"/>
          <p:cNvPicPr>
            <a:picLocks noChangeAspect="1" noChangeArrowheads="1"/>
          </p:cNvPicPr>
          <p:nvPr/>
        </p:nvPicPr>
        <p:blipFill>
          <a:blip r:embed="rId4" cstate="print"/>
          <a:srcRect/>
          <a:stretch>
            <a:fillRect/>
          </a:stretch>
        </p:blipFill>
        <p:spPr bwMode="auto">
          <a:xfrm>
            <a:off x="0" y="0"/>
            <a:ext cx="4673601" cy="3505200"/>
          </a:xfrm>
          <a:prstGeom prst="rect">
            <a:avLst/>
          </a:prstGeom>
          <a:ln>
            <a:noFill/>
          </a:ln>
          <a:effectLst>
            <a:softEdge rad="112500"/>
          </a:effectLst>
        </p:spPr>
      </p:pic>
    </p:spTree>
    <p:extLst>
      <p:ext uri="{BB962C8B-B14F-4D97-AF65-F5344CB8AC3E}">
        <p14:creationId xmlns:p14="http://schemas.microsoft.com/office/powerpoint/2010/main" val="3203605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angels\angelrod.jpg"/>
          <p:cNvPicPr>
            <a:picLocks noChangeAspect="1" noChangeArrowheads="1"/>
          </p:cNvPicPr>
          <p:nvPr/>
        </p:nvPicPr>
        <p:blipFill>
          <a:blip r:embed="rId3" cstate="print"/>
          <a:srcRect/>
          <a:stretch>
            <a:fillRect/>
          </a:stretch>
        </p:blipFill>
        <p:spPr bwMode="auto">
          <a:xfrm>
            <a:off x="-84667" y="0"/>
            <a:ext cx="9228667" cy="6858000"/>
          </a:xfrm>
          <a:prstGeom prst="rect">
            <a:avLst/>
          </a:prstGeom>
          <a:noFill/>
        </p:spPr>
      </p:pic>
      <p:pic>
        <p:nvPicPr>
          <p:cNvPr id="3" name="Picture 3" descr="C:\Users\Ptr. Daniel White\Desktop\Bible pictures\Prophecy pictures\prophecy pictures\antichrist\scan0160.jpg"/>
          <p:cNvPicPr>
            <a:picLocks noChangeAspect="1" noChangeArrowheads="1"/>
          </p:cNvPicPr>
          <p:nvPr/>
        </p:nvPicPr>
        <p:blipFill>
          <a:blip r:embed="rId4" cstate="print"/>
          <a:srcRect/>
          <a:stretch>
            <a:fillRect/>
          </a:stretch>
        </p:blipFill>
        <p:spPr bwMode="auto">
          <a:xfrm flipH="1">
            <a:off x="0" y="0"/>
            <a:ext cx="3168612" cy="2835424"/>
          </a:xfrm>
          <a:prstGeom prst="ellipse">
            <a:avLst/>
          </a:prstGeom>
          <a:ln>
            <a:noFill/>
          </a:ln>
          <a:effectLst>
            <a:softEdge rad="112500"/>
          </a:effectLst>
        </p:spPr>
      </p:pic>
      <p:sp>
        <p:nvSpPr>
          <p:cNvPr id="8" name="Title 7"/>
          <p:cNvSpPr>
            <a:spLocks noGrp="1"/>
          </p:cNvSpPr>
          <p:nvPr>
            <p:ph type="title"/>
          </p:nvPr>
        </p:nvSpPr>
        <p:spPr>
          <a:xfrm>
            <a:off x="0" y="4038600"/>
            <a:ext cx="9144000" cy="2819400"/>
          </a:xfrm>
        </p:spPr>
        <p:txBody>
          <a:bodyPr>
            <a:normAutofit/>
          </a:bodyPr>
          <a:lstStyle/>
          <a:p>
            <a:r>
              <a:rPr lang="en-US" i="1" dirty="0" smtClean="0">
                <a:effectLst>
                  <a:glow rad="101600">
                    <a:schemeClr val="bg1">
                      <a:alpha val="60000"/>
                    </a:schemeClr>
                  </a:glow>
                </a:effectLst>
              </a:rPr>
              <a:t>“So he carried me away in the spirit into the wilderness: and I saw a woman sit upon a scarlet </a:t>
            </a:r>
            <a:r>
              <a:rPr lang="en-US" i="1" dirty="0" err="1" smtClean="0">
                <a:effectLst>
                  <a:glow rad="101600">
                    <a:schemeClr val="bg1">
                      <a:alpha val="60000"/>
                    </a:schemeClr>
                  </a:glow>
                </a:effectLst>
              </a:rPr>
              <a:t>coloured</a:t>
            </a:r>
            <a:r>
              <a:rPr lang="en-US" i="1" dirty="0" smtClean="0">
                <a:effectLst>
                  <a:glow rad="101600">
                    <a:schemeClr val="bg1">
                      <a:alpha val="60000"/>
                    </a:schemeClr>
                  </a:glow>
                </a:effectLst>
              </a:rPr>
              <a:t> beast.” </a:t>
            </a:r>
            <a:br>
              <a:rPr lang="en-US" i="1" dirty="0" smtClean="0">
                <a:effectLst>
                  <a:glow rad="101600">
                    <a:schemeClr val="bg1">
                      <a:alpha val="60000"/>
                    </a:schemeClr>
                  </a:glow>
                </a:effectLst>
              </a:rPr>
            </a:br>
            <a:r>
              <a:rPr lang="en-US" i="1" dirty="0" smtClean="0">
                <a:effectLst>
                  <a:glow rad="101600">
                    <a:schemeClr val="bg1">
                      <a:alpha val="60000"/>
                    </a:schemeClr>
                  </a:glow>
                </a:effectLst>
              </a:rPr>
              <a:t>(Rev. 17:3)</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454123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Prophecy pictures\prophecy pictures\antichrist\ch17_pat_28_woman rides beast_small.jpg"/>
          <p:cNvPicPr>
            <a:picLocks noChangeAspect="1" noChangeArrowheads="1"/>
          </p:cNvPicPr>
          <p:nvPr/>
        </p:nvPicPr>
        <p:blipFill>
          <a:blip r:embed="rId3" cstate="print"/>
          <a:srcRect r="1595" b="4328"/>
          <a:stretch>
            <a:fillRect/>
          </a:stretch>
        </p:blipFill>
        <p:spPr bwMode="auto">
          <a:xfrm>
            <a:off x="0" y="0"/>
            <a:ext cx="4629150" cy="6858000"/>
          </a:xfrm>
          <a:prstGeom prst="rect">
            <a:avLst/>
          </a:prstGeom>
          <a:noFill/>
        </p:spPr>
      </p:pic>
      <p:sp>
        <p:nvSpPr>
          <p:cNvPr id="4" name="Content Placeholder 3"/>
          <p:cNvSpPr>
            <a:spLocks noGrp="1"/>
          </p:cNvSpPr>
          <p:nvPr>
            <p:ph idx="1"/>
          </p:nvPr>
        </p:nvSpPr>
        <p:spPr>
          <a:xfrm>
            <a:off x="4724400" y="0"/>
            <a:ext cx="4419600" cy="6858000"/>
          </a:xfrm>
        </p:spPr>
        <p:txBody>
          <a:bodyPr>
            <a:normAutofit fontScale="92500" lnSpcReduction="10000"/>
          </a:bodyPr>
          <a:lstStyle/>
          <a:p>
            <a:r>
              <a:rPr lang="en-US" sz="3600" i="1" dirty="0" smtClean="0">
                <a:solidFill>
                  <a:srgbClr val="FFFF00"/>
                </a:solidFill>
              </a:rPr>
              <a:t>Full of the names of blasphemy -</a:t>
            </a:r>
          </a:p>
          <a:p>
            <a:r>
              <a:rPr lang="en-US" sz="3600" i="1" dirty="0" smtClean="0">
                <a:solidFill>
                  <a:srgbClr val="FFFF00"/>
                </a:solidFill>
              </a:rPr>
              <a:t> Seven heads – vs. 15</a:t>
            </a:r>
          </a:p>
          <a:p>
            <a:r>
              <a:rPr lang="en-US" sz="3600" i="1" dirty="0" smtClean="0">
                <a:solidFill>
                  <a:srgbClr val="FFFF00"/>
                </a:solidFill>
              </a:rPr>
              <a:t>10 horns – vs. 12</a:t>
            </a:r>
          </a:p>
          <a:p>
            <a:r>
              <a:rPr lang="en-US" sz="3600" i="1" dirty="0" smtClean="0">
                <a:solidFill>
                  <a:srgbClr val="FFFF00"/>
                </a:solidFill>
              </a:rPr>
              <a:t>Arrayed in purple and scarlet –</a:t>
            </a:r>
          </a:p>
          <a:p>
            <a:r>
              <a:rPr lang="en-US" sz="3600" i="1" dirty="0" smtClean="0">
                <a:solidFill>
                  <a:srgbClr val="FFFF00"/>
                </a:solidFill>
              </a:rPr>
              <a:t>Decked with gold and precious stones and pearls –</a:t>
            </a:r>
          </a:p>
          <a:p>
            <a:r>
              <a:rPr lang="en-US" sz="3600" i="1" dirty="0" smtClean="0">
                <a:solidFill>
                  <a:srgbClr val="FFFF00"/>
                </a:solidFill>
              </a:rPr>
              <a:t>Golden cup full of abominations and filthiness of her fornication -</a:t>
            </a:r>
          </a:p>
          <a:p>
            <a:endParaRPr lang="en-US" sz="3600" i="1" dirty="0">
              <a:solidFill>
                <a:srgbClr val="FFFF00"/>
              </a:solidFill>
            </a:endParaRPr>
          </a:p>
        </p:txBody>
      </p:sp>
    </p:spTree>
    <p:extLst>
      <p:ext uri="{BB962C8B-B14F-4D97-AF65-F5344CB8AC3E}">
        <p14:creationId xmlns:p14="http://schemas.microsoft.com/office/powerpoint/2010/main" val="191207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tr. Daniel White\Desktop\500px-Seven_Hills_of_Rome.svg.png"/>
          <p:cNvPicPr>
            <a:picLocks noChangeAspect="1" noChangeArrowheads="1"/>
          </p:cNvPicPr>
          <p:nvPr/>
        </p:nvPicPr>
        <p:blipFill>
          <a:blip r:embed="rId3" cstate="print"/>
          <a:srcRect/>
          <a:stretch>
            <a:fillRect/>
          </a:stretch>
        </p:blipFill>
        <p:spPr bwMode="auto">
          <a:xfrm>
            <a:off x="1" y="-44475"/>
            <a:ext cx="9426048" cy="6902475"/>
          </a:xfrm>
          <a:prstGeom prst="rect">
            <a:avLst/>
          </a:prstGeom>
          <a:noFill/>
        </p:spPr>
      </p:pic>
      <p:pic>
        <p:nvPicPr>
          <p:cNvPr id="24579" name="Picture 3" descr="C:\Users\Ptr. Daniel White\Pictures\Prophecy pictures\Revelation 1\revelation 2\01rome121.JPG"/>
          <p:cNvPicPr>
            <a:picLocks noChangeAspect="1" noChangeArrowheads="1"/>
          </p:cNvPicPr>
          <p:nvPr/>
        </p:nvPicPr>
        <p:blipFill>
          <a:blip r:embed="rId4" cstate="print"/>
          <a:srcRect/>
          <a:stretch>
            <a:fillRect/>
          </a:stretch>
        </p:blipFill>
        <p:spPr bwMode="auto">
          <a:xfrm>
            <a:off x="2819400" y="1828800"/>
            <a:ext cx="3962400" cy="31951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3"/>
          <p:cNvSpPr>
            <a:spLocks noGrp="1"/>
          </p:cNvSpPr>
          <p:nvPr>
            <p:ph type="ctrTitle"/>
          </p:nvPr>
        </p:nvSpPr>
        <p:spPr>
          <a:xfrm>
            <a:off x="0" y="3962400"/>
            <a:ext cx="2286000" cy="2514600"/>
          </a:xfrm>
        </p:spPr>
        <p:txBody>
          <a:bodyPr>
            <a:normAutofit/>
          </a:bodyPr>
          <a:lstStyle/>
          <a:p>
            <a:r>
              <a:rPr lang="en-US" dirty="0" smtClean="0">
                <a:solidFill>
                  <a:schemeClr val="accent6">
                    <a:lumMod val="75000"/>
                  </a:schemeClr>
                </a:solidFill>
                <a:effectLst>
                  <a:glow rad="101600">
                    <a:schemeClr val="bg1">
                      <a:alpha val="60000"/>
                    </a:schemeClr>
                  </a:glow>
                </a:effectLst>
              </a:rPr>
              <a:t>The city of seven hills</a:t>
            </a:r>
            <a:endParaRPr lang="en-US" dirty="0">
              <a:solidFill>
                <a:schemeClr val="accent6">
                  <a:lumMod val="75000"/>
                </a:schemeClr>
              </a:solidFill>
              <a:effectLst>
                <a:glow rad="101600">
                  <a:schemeClr val="bg1">
                    <a:alpha val="60000"/>
                  </a:schemeClr>
                </a:glow>
              </a:effectLst>
            </a:endParaRPr>
          </a:p>
        </p:txBody>
      </p:sp>
      <p:sp>
        <p:nvSpPr>
          <p:cNvPr id="5" name="Subtitle 4"/>
          <p:cNvSpPr>
            <a:spLocks noGrp="1"/>
          </p:cNvSpPr>
          <p:nvPr>
            <p:ph type="subTitle" idx="1"/>
          </p:nvPr>
        </p:nvSpPr>
        <p:spPr>
          <a:xfrm>
            <a:off x="4343400" y="0"/>
            <a:ext cx="5029200" cy="1295400"/>
          </a:xfrm>
        </p:spPr>
        <p:txBody>
          <a:bodyPr>
            <a:normAutofit/>
          </a:bodyPr>
          <a:lstStyle/>
          <a:p>
            <a:r>
              <a:rPr lang="en-US" sz="6000" b="1" dirty="0" smtClean="0">
                <a:solidFill>
                  <a:schemeClr val="bg1"/>
                </a:solidFill>
              </a:rPr>
              <a:t>“Seven heads</a:t>
            </a:r>
            <a:endParaRPr lang="en-US" sz="6000" b="1" dirty="0">
              <a:solidFill>
                <a:schemeClr val="bg1"/>
              </a:solidFill>
            </a:endParaRPr>
          </a:p>
        </p:txBody>
      </p:sp>
      <p:pic>
        <p:nvPicPr>
          <p:cNvPr id="3074" name="Picture 2" descr="C:\Users\Ptr. Daniel White\Desktop\Bible pictures\Prophecy pictures\prophecy pictures\antichrist\Babylon upon the beast.jpg"/>
          <p:cNvPicPr>
            <a:picLocks noChangeAspect="1" noChangeArrowheads="1"/>
          </p:cNvPicPr>
          <p:nvPr/>
        </p:nvPicPr>
        <p:blipFill>
          <a:blip r:embed="rId5" cstate="print"/>
          <a:srcRect/>
          <a:stretch>
            <a:fillRect/>
          </a:stretch>
        </p:blipFill>
        <p:spPr bwMode="auto">
          <a:xfrm>
            <a:off x="2819400" y="1828800"/>
            <a:ext cx="3944256" cy="3200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79337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Prophecy pictures\Revelation 1\revelation 2\Rome_airal_pictur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317910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Desktop\Bible pictures\Prophecy pictures\prophecy pictures\antichrist\image032.jpg"/>
          <p:cNvPicPr>
            <a:picLocks noChangeAspect="1" noChangeArrowheads="1"/>
          </p:cNvPicPr>
          <p:nvPr/>
        </p:nvPicPr>
        <p:blipFill>
          <a:blip r:embed="rId3" cstate="print"/>
          <a:srcRect/>
          <a:stretch>
            <a:fillRect/>
          </a:stretch>
        </p:blipFill>
        <p:spPr bwMode="auto">
          <a:xfrm>
            <a:off x="1143000" y="1066800"/>
            <a:ext cx="6754374" cy="5086055"/>
          </a:xfrm>
          <a:prstGeom prst="rect">
            <a:avLst/>
          </a:prstGeom>
          <a:noFill/>
          <a:effectLst>
            <a:reflection blurRad="6350" stA="50000" endA="295" endPos="92000" dist="101600" dir="5400000" sy="-100000" algn="bl" rotWithShape="0"/>
          </a:effectLst>
        </p:spPr>
      </p:pic>
      <p:sp>
        <p:nvSpPr>
          <p:cNvPr id="3" name="Title 2"/>
          <p:cNvSpPr>
            <a:spLocks noGrp="1"/>
          </p:cNvSpPr>
          <p:nvPr>
            <p:ph type="title"/>
          </p:nvPr>
        </p:nvSpPr>
        <p:spPr>
          <a:xfrm>
            <a:off x="0" y="0"/>
            <a:ext cx="9144000" cy="1066800"/>
          </a:xfrm>
        </p:spPr>
        <p:txBody>
          <a:bodyPr>
            <a:normAutofit/>
          </a:bodyPr>
          <a:lstStyle/>
          <a:p>
            <a:r>
              <a:rPr lang="en-US" sz="4800" b="1" i="1" dirty="0" smtClean="0">
                <a:effectLst>
                  <a:glow rad="101600">
                    <a:srgbClr val="FF0000">
                      <a:alpha val="60000"/>
                    </a:srgbClr>
                  </a:glow>
                </a:effectLst>
              </a:rPr>
              <a:t>“The Ten Horns.”</a:t>
            </a:r>
            <a:endParaRPr lang="en-US" sz="4800" b="1" i="1" dirty="0">
              <a:effectLst>
                <a:glow rad="101600">
                  <a:srgbClr val="FF0000">
                    <a:alpha val="60000"/>
                  </a:srgbClr>
                </a:glow>
              </a:effectLst>
            </a:endParaRPr>
          </a:p>
        </p:txBody>
      </p:sp>
    </p:spTree>
    <p:extLst>
      <p:ext uri="{BB962C8B-B14F-4D97-AF65-F5344CB8AC3E}">
        <p14:creationId xmlns:p14="http://schemas.microsoft.com/office/powerpoint/2010/main" val="2177219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48200" y="0"/>
            <a:ext cx="4267200" cy="6858000"/>
          </a:xfrm>
        </p:spPr>
        <p:txBody>
          <a:bodyPr>
            <a:normAutofit/>
          </a:bodyPr>
          <a:lstStyle/>
          <a:p>
            <a:r>
              <a:rPr lang="en-US" i="1" dirty="0" smtClean="0"/>
              <a:t>“The ten horns which thou sawest are ten kings…these have one mind, and shall give their power and strength unto </a:t>
            </a:r>
            <a:br>
              <a:rPr lang="en-US" i="1" dirty="0" smtClean="0"/>
            </a:br>
            <a:r>
              <a:rPr lang="en-US" i="1" dirty="0" smtClean="0"/>
              <a:t>the beast</a:t>
            </a:r>
            <a:br>
              <a:rPr lang="en-US" i="1" dirty="0" smtClean="0"/>
            </a:br>
            <a:r>
              <a:rPr lang="en-US" i="1" dirty="0" smtClean="0"/>
              <a:t> (Anti-</a:t>
            </a:r>
            <a:r>
              <a:rPr lang="en-US" i="1" dirty="0" err="1" smtClean="0"/>
              <a:t>christ</a:t>
            </a:r>
            <a:r>
              <a:rPr lang="en-US" i="1" dirty="0" smtClean="0"/>
              <a:t>).”</a:t>
            </a:r>
            <a:endParaRPr lang="en-US" i="1" dirty="0"/>
          </a:p>
        </p:txBody>
      </p:sp>
      <p:pic>
        <p:nvPicPr>
          <p:cNvPr id="17410" name="Picture 2" descr="C:\Users\Ptr. Daniel White\Desktop\Bible pictures\Prophecy pictures\prophecy pictures\antichrist\Nation bow before beast.jpg"/>
          <p:cNvPicPr>
            <a:picLocks noChangeAspect="1" noChangeArrowheads="1"/>
          </p:cNvPicPr>
          <p:nvPr/>
        </p:nvPicPr>
        <p:blipFill>
          <a:blip r:embed="rId3" cstate="print"/>
          <a:srcRect/>
          <a:stretch>
            <a:fillRect/>
          </a:stretch>
        </p:blipFill>
        <p:spPr bwMode="auto">
          <a:xfrm>
            <a:off x="0" y="0"/>
            <a:ext cx="4505979" cy="60960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3759872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Catholic\Pope and Church\06 11 30 procession.jpg"/>
          <p:cNvPicPr>
            <a:picLocks noChangeAspect="1" noChangeArrowheads="1"/>
          </p:cNvPicPr>
          <p:nvPr/>
        </p:nvPicPr>
        <p:blipFill>
          <a:blip r:embed="rId3" cstate="print"/>
          <a:srcRect/>
          <a:stretch>
            <a:fillRect/>
          </a:stretch>
        </p:blipFill>
        <p:spPr bwMode="auto">
          <a:xfrm>
            <a:off x="1295400" y="1524000"/>
            <a:ext cx="6400800" cy="5136252"/>
          </a:xfrm>
          <a:prstGeom prst="rect">
            <a:avLst/>
          </a:prstGeom>
          <a:noFill/>
        </p:spPr>
      </p:pic>
      <p:sp>
        <p:nvSpPr>
          <p:cNvPr id="3" name="Title 2"/>
          <p:cNvSpPr>
            <a:spLocks noGrp="1"/>
          </p:cNvSpPr>
          <p:nvPr>
            <p:ph type="title"/>
          </p:nvPr>
        </p:nvSpPr>
        <p:spPr>
          <a:xfrm>
            <a:off x="152400" y="274638"/>
            <a:ext cx="8991600" cy="1143000"/>
          </a:xfrm>
        </p:spPr>
        <p:txBody>
          <a:bodyPr>
            <a:normAutofit/>
          </a:bodyPr>
          <a:lstStyle/>
          <a:p>
            <a:r>
              <a:rPr lang="en-US" i="1" dirty="0" smtClean="0">
                <a:effectLst>
                  <a:glow rad="228600">
                    <a:schemeClr val="accent2">
                      <a:satMod val="175000"/>
                      <a:alpha val="40000"/>
                    </a:schemeClr>
                  </a:glow>
                </a:effectLst>
              </a:rPr>
              <a:t>“Arrayed in purple and scarlet color.”</a:t>
            </a:r>
            <a:endParaRPr lang="en-US" i="1" dirty="0">
              <a:effectLst>
                <a:glow rad="228600">
                  <a:schemeClr val="accent2">
                    <a:satMod val="175000"/>
                    <a:alpha val="40000"/>
                  </a:schemeClr>
                </a:glow>
              </a:effectLst>
            </a:endParaRPr>
          </a:p>
        </p:txBody>
      </p:sp>
    </p:spTree>
    <p:extLst>
      <p:ext uri="{BB962C8B-B14F-4D97-AF65-F5344CB8AC3E}">
        <p14:creationId xmlns:p14="http://schemas.microsoft.com/office/powerpoint/2010/main" val="493476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Catholic\Catholicism\vatican.jpg 2.bmp"/>
          <p:cNvPicPr>
            <a:picLocks noChangeAspect="1" noChangeArrowheads="1"/>
          </p:cNvPicPr>
          <p:nvPr/>
        </p:nvPicPr>
        <p:blipFill>
          <a:blip r:embed="rId3" cstate="print"/>
          <a:srcRect/>
          <a:stretch>
            <a:fillRect/>
          </a:stretch>
        </p:blipFill>
        <p:spPr bwMode="auto">
          <a:xfrm>
            <a:off x="-5588" y="0"/>
            <a:ext cx="9149588" cy="6858000"/>
          </a:xfrm>
          <a:prstGeom prst="rect">
            <a:avLst/>
          </a:prstGeom>
          <a:noFill/>
        </p:spPr>
      </p:pic>
      <p:pic>
        <p:nvPicPr>
          <p:cNvPr id="12291" name="Picture 3" descr="C:\Users\Ptr. Daniel White\Desktop\Bible pictures\Catholic\Catholicism\Vatican St. Peter Cathedral 3.jpg"/>
          <p:cNvPicPr>
            <a:picLocks noChangeAspect="1" noChangeArrowheads="1"/>
          </p:cNvPicPr>
          <p:nvPr/>
        </p:nvPicPr>
        <p:blipFill>
          <a:blip r:embed="rId4" cstate="print"/>
          <a:srcRect/>
          <a:stretch>
            <a:fillRect/>
          </a:stretch>
        </p:blipFill>
        <p:spPr bwMode="auto">
          <a:xfrm>
            <a:off x="1219200" y="1752600"/>
            <a:ext cx="6350000" cy="4762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itle 3"/>
          <p:cNvSpPr>
            <a:spLocks noGrp="1"/>
          </p:cNvSpPr>
          <p:nvPr>
            <p:ph type="title"/>
          </p:nvPr>
        </p:nvSpPr>
        <p:spPr/>
        <p:txBody>
          <a:bodyPr>
            <a:normAutofit fontScale="90000"/>
          </a:bodyPr>
          <a:lstStyle/>
          <a:p>
            <a:r>
              <a:rPr lang="en-US" i="1" dirty="0" smtClean="0">
                <a:solidFill>
                  <a:srgbClr val="FFC000"/>
                </a:solidFill>
                <a:effectLst>
                  <a:glow rad="101600">
                    <a:schemeClr val="bg1">
                      <a:alpha val="60000"/>
                    </a:schemeClr>
                  </a:glow>
                </a:effectLst>
              </a:rPr>
              <a:t>“Decked with gold and precious</a:t>
            </a:r>
            <a:br>
              <a:rPr lang="en-US" i="1" dirty="0" smtClean="0">
                <a:solidFill>
                  <a:srgbClr val="FFC000"/>
                </a:solidFill>
                <a:effectLst>
                  <a:glow rad="101600">
                    <a:schemeClr val="bg1">
                      <a:alpha val="60000"/>
                    </a:schemeClr>
                  </a:glow>
                </a:effectLst>
              </a:rPr>
            </a:br>
            <a:r>
              <a:rPr lang="en-US" i="1" dirty="0" smtClean="0">
                <a:solidFill>
                  <a:srgbClr val="FFC000"/>
                </a:solidFill>
                <a:effectLst>
                  <a:glow rad="101600">
                    <a:schemeClr val="bg1">
                      <a:alpha val="60000"/>
                    </a:schemeClr>
                  </a:glow>
                </a:effectLst>
              </a:rPr>
              <a:t> stones and pearls.”</a:t>
            </a:r>
            <a:endParaRPr lang="en-US" i="1" dirty="0">
              <a:solidFill>
                <a:srgbClr val="FFC000"/>
              </a:solidFill>
              <a:effectLst>
                <a:glow rad="101600">
                  <a:schemeClr val="bg1">
                    <a:alpha val="60000"/>
                  </a:schemeClr>
                </a:glow>
              </a:effectLst>
            </a:endParaRPr>
          </a:p>
        </p:txBody>
      </p:sp>
    </p:spTree>
    <p:extLst>
      <p:ext uri="{BB962C8B-B14F-4D97-AF65-F5344CB8AC3E}">
        <p14:creationId xmlns:p14="http://schemas.microsoft.com/office/powerpoint/2010/main" val="1859395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wheel(4)">
                                      <p:cBhvr>
                                        <p:cTn id="7" dur="1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Ptr. Daniel White\Desktop\Bible pictures\Catholic\idol2cp.jpg"/>
          <p:cNvPicPr>
            <a:picLocks noChangeAspect="1" noChangeArrowheads="1"/>
          </p:cNvPicPr>
          <p:nvPr/>
        </p:nvPicPr>
        <p:blipFill>
          <a:blip r:embed="rId3" cstate="print"/>
          <a:srcRect/>
          <a:stretch>
            <a:fillRect/>
          </a:stretch>
        </p:blipFill>
        <p:spPr bwMode="auto">
          <a:xfrm>
            <a:off x="0" y="4495800"/>
            <a:ext cx="3216614" cy="2362200"/>
          </a:xfrm>
          <a:prstGeom prst="rect">
            <a:avLst/>
          </a:prstGeom>
          <a:ln>
            <a:noFill/>
          </a:ln>
          <a:effectLst>
            <a:softEdge rad="112500"/>
          </a:effectLst>
        </p:spPr>
      </p:pic>
      <p:pic>
        <p:nvPicPr>
          <p:cNvPr id="11266" name="Picture 2" descr="C:\Users\Ptr. Daniel White\Desktop\Babylon upon the beast.jpg"/>
          <p:cNvPicPr>
            <a:picLocks noChangeAspect="1" noChangeArrowheads="1"/>
          </p:cNvPicPr>
          <p:nvPr/>
        </p:nvPicPr>
        <p:blipFill>
          <a:blip r:embed="rId4" cstate="print"/>
          <a:srcRect l="36226" t="-163" r="30445" b="70758"/>
          <a:stretch>
            <a:fillRect/>
          </a:stretch>
        </p:blipFill>
        <p:spPr bwMode="auto">
          <a:xfrm>
            <a:off x="5105400" y="0"/>
            <a:ext cx="4038600" cy="3124200"/>
          </a:xfrm>
          <a:prstGeom prst="rect">
            <a:avLst/>
          </a:prstGeom>
          <a:ln>
            <a:noFill/>
          </a:ln>
          <a:effectLst>
            <a:softEdge rad="112500"/>
          </a:effectLst>
        </p:spPr>
      </p:pic>
      <p:pic>
        <p:nvPicPr>
          <p:cNvPr id="11272" name="Picture 8" descr="C:\Users\Ptr. Daniel White\Desktop\papalmass.jpg"/>
          <p:cNvPicPr>
            <a:picLocks noChangeAspect="1" noChangeArrowheads="1"/>
          </p:cNvPicPr>
          <p:nvPr/>
        </p:nvPicPr>
        <p:blipFill>
          <a:blip r:embed="rId5" cstate="print"/>
          <a:srcRect/>
          <a:stretch>
            <a:fillRect/>
          </a:stretch>
        </p:blipFill>
        <p:spPr bwMode="auto">
          <a:xfrm>
            <a:off x="2743200" y="2362200"/>
            <a:ext cx="3124200"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362" name="Picture 2" descr="C:\Users\Ptr. Daniel White\Desktop\Bible pictures\Catholic\Catholicism\rosary-meditation.jpg"/>
          <p:cNvPicPr>
            <a:picLocks noChangeAspect="1" noChangeArrowheads="1"/>
          </p:cNvPicPr>
          <p:nvPr/>
        </p:nvPicPr>
        <p:blipFill>
          <a:blip r:embed="rId6" cstate="print"/>
          <a:srcRect/>
          <a:stretch>
            <a:fillRect/>
          </a:stretch>
        </p:blipFill>
        <p:spPr bwMode="auto">
          <a:xfrm>
            <a:off x="6096000" y="3230096"/>
            <a:ext cx="2819400" cy="3627904"/>
          </a:xfrm>
          <a:prstGeom prst="rect">
            <a:avLst/>
          </a:prstGeom>
          <a:ln>
            <a:noFill/>
          </a:ln>
          <a:effectLst>
            <a:softEdge rad="112500"/>
          </a:effectLst>
        </p:spPr>
      </p:pic>
      <p:pic>
        <p:nvPicPr>
          <p:cNvPr id="15364" name="Picture 4" descr="C:\Users\Ptr. Daniel White\Desktop\Bible pictures\Catholic\Pope and Church\AshWednesday.jpg"/>
          <p:cNvPicPr>
            <a:picLocks noChangeAspect="1" noChangeArrowheads="1"/>
          </p:cNvPicPr>
          <p:nvPr/>
        </p:nvPicPr>
        <p:blipFill>
          <a:blip r:embed="rId7" cstate="print"/>
          <a:srcRect/>
          <a:stretch>
            <a:fillRect/>
          </a:stretch>
        </p:blipFill>
        <p:spPr bwMode="auto">
          <a:xfrm>
            <a:off x="3276600" y="4953000"/>
            <a:ext cx="2585647" cy="1735137"/>
          </a:xfrm>
          <a:prstGeom prst="rect">
            <a:avLst/>
          </a:prstGeom>
          <a:ln>
            <a:noFill/>
          </a:ln>
          <a:effectLst>
            <a:softEdge rad="112500"/>
          </a:effectLst>
        </p:spPr>
      </p:pic>
      <p:pic>
        <p:nvPicPr>
          <p:cNvPr id="15365" name="Picture 5" descr="C:\Users\Ptr. Daniel White\Desktop\Bible pictures\Catholic\Pope and Church\holyname6.jpg"/>
          <p:cNvPicPr>
            <a:picLocks noChangeAspect="1" noChangeArrowheads="1"/>
          </p:cNvPicPr>
          <p:nvPr/>
        </p:nvPicPr>
        <p:blipFill>
          <a:blip r:embed="rId8" cstate="print"/>
          <a:srcRect/>
          <a:stretch>
            <a:fillRect/>
          </a:stretch>
        </p:blipFill>
        <p:spPr bwMode="auto">
          <a:xfrm>
            <a:off x="0" y="0"/>
            <a:ext cx="2974848" cy="2133600"/>
          </a:xfrm>
          <a:prstGeom prst="rect">
            <a:avLst/>
          </a:prstGeom>
          <a:ln>
            <a:noFill/>
          </a:ln>
          <a:effectLst>
            <a:softEdge rad="112500"/>
          </a:effectLst>
        </p:spPr>
      </p:pic>
      <p:pic>
        <p:nvPicPr>
          <p:cNvPr id="15366" name="Picture 6" descr="C:\Users\Ptr. Daniel White\Desktop\Bible pictures\Catholic\Catholicism\BaptismWinterBaby.JPG"/>
          <p:cNvPicPr>
            <a:picLocks noChangeAspect="1" noChangeArrowheads="1"/>
          </p:cNvPicPr>
          <p:nvPr/>
        </p:nvPicPr>
        <p:blipFill>
          <a:blip r:embed="rId9" cstate="print"/>
          <a:srcRect/>
          <a:stretch>
            <a:fillRect/>
          </a:stretch>
        </p:blipFill>
        <p:spPr bwMode="auto">
          <a:xfrm>
            <a:off x="0" y="2057400"/>
            <a:ext cx="2590800" cy="2458522"/>
          </a:xfrm>
          <a:prstGeom prst="rect">
            <a:avLst/>
          </a:prstGeom>
          <a:ln>
            <a:noFill/>
          </a:ln>
          <a:effectLst>
            <a:softEdge rad="112500"/>
          </a:effectLst>
        </p:spPr>
      </p:pic>
      <p:pic>
        <p:nvPicPr>
          <p:cNvPr id="15367" name="Picture 7" descr="C:\Users\Ptr. Daniel White\Desktop\Bible pictures\Catholic\Catholicism\Idol worship 4.jpg"/>
          <p:cNvPicPr>
            <a:picLocks noChangeAspect="1" noChangeArrowheads="1"/>
          </p:cNvPicPr>
          <p:nvPr/>
        </p:nvPicPr>
        <p:blipFill>
          <a:blip r:embed="rId10" cstate="print"/>
          <a:srcRect/>
          <a:stretch>
            <a:fillRect/>
          </a:stretch>
        </p:blipFill>
        <p:spPr bwMode="auto">
          <a:xfrm>
            <a:off x="2895600" y="76082"/>
            <a:ext cx="2667000" cy="2133718"/>
          </a:xfrm>
          <a:prstGeom prst="rect">
            <a:avLst/>
          </a:prstGeom>
          <a:ln>
            <a:noFill/>
          </a:ln>
          <a:effectLst>
            <a:softEdge rad="112500"/>
          </a:effectLst>
        </p:spPr>
      </p:pic>
      <p:sp>
        <p:nvSpPr>
          <p:cNvPr id="10" name="Title 9"/>
          <p:cNvSpPr>
            <a:spLocks noGrp="1"/>
          </p:cNvSpPr>
          <p:nvPr>
            <p:ph type="title"/>
          </p:nvPr>
        </p:nvSpPr>
        <p:spPr>
          <a:xfrm>
            <a:off x="457200" y="274638"/>
            <a:ext cx="8229600" cy="6202362"/>
          </a:xfrm>
        </p:spPr>
        <p:txBody>
          <a:bodyPr>
            <a:normAutofit/>
          </a:bodyPr>
          <a:lstStyle/>
          <a:p>
            <a:r>
              <a:rPr lang="en-US" sz="7200" i="1" dirty="0" smtClean="0">
                <a:effectLst>
                  <a:glow rad="101600">
                    <a:schemeClr val="bg1">
                      <a:alpha val="60000"/>
                    </a:schemeClr>
                  </a:glow>
                </a:effectLst>
              </a:rPr>
              <a:t>“Golden cup full of abominations and filthiness of her fornication.”</a:t>
            </a:r>
            <a:endParaRPr lang="en-US" sz="7200" i="1" dirty="0">
              <a:effectLst>
                <a:glow rad="101600">
                  <a:schemeClr val="bg1">
                    <a:alpha val="60000"/>
                  </a:schemeClr>
                </a:glow>
              </a:effectLst>
            </a:endParaRPr>
          </a:p>
        </p:txBody>
      </p:sp>
    </p:spTree>
    <p:extLst>
      <p:ext uri="{BB962C8B-B14F-4D97-AF65-F5344CB8AC3E}">
        <p14:creationId xmlns:p14="http://schemas.microsoft.com/office/powerpoint/2010/main" val="1817202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trackingbibleprophecy.com/images/two_elders.jpg"/>
          <p:cNvPicPr>
            <a:picLocks noChangeAspect="1" noChangeArrowheads="1"/>
          </p:cNvPicPr>
          <p:nvPr/>
        </p:nvPicPr>
        <p:blipFill>
          <a:blip r:embed="rId3" cstate="print"/>
          <a:srcRect r="1714" b="5344"/>
          <a:stretch>
            <a:fillRect/>
          </a:stretch>
        </p:blipFill>
        <p:spPr bwMode="auto">
          <a:xfrm>
            <a:off x="-9832" y="10634"/>
            <a:ext cx="9153832" cy="6847366"/>
          </a:xfrm>
          <a:prstGeom prst="rect">
            <a:avLst/>
          </a:prstGeom>
          <a:noFill/>
        </p:spPr>
      </p:pic>
      <p:sp>
        <p:nvSpPr>
          <p:cNvPr id="3" name="Title 1"/>
          <p:cNvSpPr txBox="1">
            <a:spLocks/>
          </p:cNvSpPr>
          <p:nvPr/>
        </p:nvSpPr>
        <p:spPr>
          <a:xfrm>
            <a:off x="152400" y="0"/>
            <a:ext cx="8763000" cy="22098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“…and I heard the voice of harpers harping with their harps.”</a:t>
            </a:r>
            <a:endParaRPr kumimoji="0" lang="en-US" sz="4000" b="0" i="0"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248283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Pictures\Prophecy pictures\Revelation 1\Harlot drunk with the blood of saints.jpg"/>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5257800" y="274638"/>
            <a:ext cx="3886200" cy="2011362"/>
          </a:xfrm>
        </p:spPr>
        <p:txBody>
          <a:bodyPr>
            <a:normAutofit fontScale="90000"/>
          </a:bodyPr>
          <a:lstStyle/>
          <a:p>
            <a:r>
              <a:rPr lang="en-US" i="1" dirty="0" smtClean="0">
                <a:solidFill>
                  <a:schemeClr val="accent2">
                    <a:lumMod val="60000"/>
                    <a:lumOff val="40000"/>
                  </a:schemeClr>
                </a:solidFill>
                <a:effectLst>
                  <a:glow rad="101600">
                    <a:schemeClr val="bg1">
                      <a:alpha val="60000"/>
                    </a:schemeClr>
                  </a:glow>
                </a:effectLst>
              </a:rPr>
              <a:t>“Drunk with the blood of the saints.”</a:t>
            </a:r>
            <a:endParaRPr lang="en-US" i="1" dirty="0">
              <a:solidFill>
                <a:schemeClr val="accent2">
                  <a:lumMod val="60000"/>
                  <a:lumOff val="40000"/>
                </a:schemeClr>
              </a:solidFill>
              <a:effectLst>
                <a:glow rad="101600">
                  <a:schemeClr val="bg1">
                    <a:alpha val="60000"/>
                  </a:schemeClr>
                </a:glow>
              </a:effectLst>
            </a:endParaRPr>
          </a:p>
        </p:txBody>
      </p:sp>
    </p:spTree>
    <p:extLst>
      <p:ext uri="{BB962C8B-B14F-4D97-AF65-F5344CB8AC3E}">
        <p14:creationId xmlns:p14="http://schemas.microsoft.com/office/powerpoint/2010/main" val="3213033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Pictures\Prophecy pictures\Revelation 1\Persecution.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pic>
        <p:nvPicPr>
          <p:cNvPr id="18434" name="Picture 2" descr="C:\Users\Ptr. Daniel White\Desktop\Bible pictures\Persecution and suffering, poverity\Picture1.jpg"/>
          <p:cNvPicPr>
            <a:picLocks noChangeAspect="1" noChangeArrowheads="1"/>
          </p:cNvPicPr>
          <p:nvPr/>
        </p:nvPicPr>
        <p:blipFill>
          <a:blip r:embed="rId4" cstate="print">
            <a:duotone>
              <a:prstClr val="black"/>
              <a:schemeClr val="accent3">
                <a:tint val="45000"/>
                <a:satMod val="400000"/>
              </a:schemeClr>
            </a:duotone>
          </a:blip>
          <a:srcRect/>
          <a:stretch>
            <a:fillRect/>
          </a:stretch>
        </p:blipFill>
        <p:spPr bwMode="auto">
          <a:xfrm>
            <a:off x="609600" y="2057400"/>
            <a:ext cx="5908899" cy="4495800"/>
          </a:xfrm>
          <a:prstGeom prst="rect">
            <a:avLst/>
          </a:prstGeom>
          <a:noFill/>
        </p:spPr>
      </p:pic>
    </p:spTree>
    <p:extLst>
      <p:ext uri="{BB962C8B-B14F-4D97-AF65-F5344CB8AC3E}">
        <p14:creationId xmlns:p14="http://schemas.microsoft.com/office/powerpoint/2010/main" val="2663906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tgtEl>
                                          <p:spTgt spid="18434"/>
                                        </p:tgtEl>
                                        <p:attrNameLst>
                                          <p:attrName>ppt_w</p:attrName>
                                        </p:attrNameLst>
                                      </p:cBhvr>
                                      <p:tavLst>
                                        <p:tav tm="0">
                                          <p:val>
                                            <p:fltVal val="0"/>
                                          </p:val>
                                        </p:tav>
                                        <p:tav tm="100000">
                                          <p:val>
                                            <p:strVal val="#ppt_w"/>
                                          </p:val>
                                        </p:tav>
                                      </p:tavLst>
                                    </p:anim>
                                    <p:anim calcmode="lin" valueType="num">
                                      <p:cBhvr>
                                        <p:cTn id="8" dur="1000" fill="hold"/>
                                        <p:tgtEl>
                                          <p:spTgt spid="18434"/>
                                        </p:tgtEl>
                                        <p:attrNameLst>
                                          <p:attrName>ppt_h</p:attrName>
                                        </p:attrNameLst>
                                      </p:cBhvr>
                                      <p:tavLst>
                                        <p:tav tm="0">
                                          <p:val>
                                            <p:fltVal val="0"/>
                                          </p:val>
                                        </p:tav>
                                        <p:tav tm="100000">
                                          <p:val>
                                            <p:strVal val="#ppt_h"/>
                                          </p:val>
                                        </p:tav>
                                      </p:tavLst>
                                    </p:anim>
                                    <p:animEffect transition="in" filter="fade">
                                      <p:cBhvr>
                                        <p:cTn id="9" dur="1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Angels\Angel fly w sword BBL85-97.gif"/>
          <p:cNvPicPr>
            <a:picLocks noChangeAspect="1" noChangeArrowheads="1"/>
          </p:cNvPicPr>
          <p:nvPr/>
        </p:nvPicPr>
        <p:blipFill>
          <a:blip r:embed="rId3" cstate="print"/>
          <a:srcRect l="30833" t="26667" r="24167" b="21111"/>
          <a:stretch>
            <a:fillRect/>
          </a:stretch>
        </p:blipFill>
        <p:spPr bwMode="auto">
          <a:xfrm rot="20410496">
            <a:off x="-962422" y="-246564"/>
            <a:ext cx="4114800" cy="3581400"/>
          </a:xfrm>
          <a:prstGeom prst="rect">
            <a:avLst/>
          </a:prstGeom>
          <a:noFill/>
          <a:scene3d>
            <a:camera prst="isometricOffAxis1Right"/>
            <a:lightRig rig="threePt" dir="t"/>
          </a:scene3d>
        </p:spPr>
      </p:pic>
      <p:sp>
        <p:nvSpPr>
          <p:cNvPr id="3" name="Title 2"/>
          <p:cNvSpPr>
            <a:spLocks noGrp="1"/>
          </p:cNvSpPr>
          <p:nvPr>
            <p:ph type="title"/>
          </p:nvPr>
        </p:nvSpPr>
        <p:spPr>
          <a:xfrm>
            <a:off x="2362200" y="1066800"/>
            <a:ext cx="4419600" cy="4572000"/>
          </a:xfrm>
        </p:spPr>
        <p:txBody>
          <a:bodyPr>
            <a:normAutofit fontScale="90000"/>
          </a:bodyPr>
          <a:lstStyle/>
          <a:p>
            <a:r>
              <a:rPr lang="en-US" i="1" dirty="0" smtClean="0"/>
              <a:t>“And the Angel said unto me, I will tell thee the mystery of the woman, and of the beast that </a:t>
            </a:r>
            <a:r>
              <a:rPr lang="en-US" i="1" dirty="0" err="1" smtClean="0"/>
              <a:t>carrieth</a:t>
            </a:r>
            <a:r>
              <a:rPr lang="en-US" i="1" dirty="0" smtClean="0"/>
              <a:t> her, which hath the seven heads and ten horns.”</a:t>
            </a:r>
            <a:endParaRPr lang="en-US" i="1" dirty="0"/>
          </a:p>
        </p:txBody>
      </p:sp>
      <p:pic>
        <p:nvPicPr>
          <p:cNvPr id="4" name="Picture 2" descr="C:\Users\Ptr. Daniel White\Desktop\Bible pictures\Prophecy pictures\prophecy pictures\revelation\Angel with foot on land and Sea.jpg"/>
          <p:cNvPicPr>
            <a:picLocks noChangeAspect="1" noChangeArrowheads="1"/>
          </p:cNvPicPr>
          <p:nvPr/>
        </p:nvPicPr>
        <p:blipFill>
          <a:blip r:embed="rId4" cstate="print">
            <a:duotone>
              <a:prstClr val="black"/>
              <a:schemeClr val="accent1">
                <a:tint val="45000"/>
                <a:satMod val="400000"/>
              </a:schemeClr>
            </a:duotone>
          </a:blip>
          <a:srcRect l="38088" t="45556" r="699"/>
          <a:stretch>
            <a:fillRect/>
          </a:stretch>
        </p:blipFill>
        <p:spPr bwMode="auto">
          <a:xfrm>
            <a:off x="6553200" y="4088524"/>
            <a:ext cx="2376948" cy="2540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85680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ivarfjeld.files.wordpress.com/2012/01/basillica.jpg"/>
          <p:cNvPicPr>
            <a:picLocks noChangeAspect="1" noChangeArrowheads="1"/>
          </p:cNvPicPr>
          <p:nvPr/>
        </p:nvPicPr>
        <p:blipFill>
          <a:blip r:embed="rId3" cstate="print"/>
          <a:srcRect/>
          <a:stretch>
            <a:fillRect/>
          </a:stretch>
        </p:blipFill>
        <p:spPr bwMode="auto">
          <a:xfrm>
            <a:off x="-457200" y="0"/>
            <a:ext cx="9898142" cy="6858000"/>
          </a:xfrm>
          <a:prstGeom prst="rect">
            <a:avLst/>
          </a:prstGeom>
          <a:noFill/>
        </p:spPr>
      </p:pic>
      <p:sp>
        <p:nvSpPr>
          <p:cNvPr id="2" name="Title 1"/>
          <p:cNvSpPr>
            <a:spLocks noGrp="1"/>
          </p:cNvSpPr>
          <p:nvPr>
            <p:ph type="ctrTitle"/>
          </p:nvPr>
        </p:nvSpPr>
        <p:spPr>
          <a:xfrm>
            <a:off x="0" y="990601"/>
            <a:ext cx="9144000" cy="2609850"/>
          </a:xfrm>
        </p:spPr>
        <p:txBody>
          <a:bodyPr>
            <a:noAutofit/>
          </a:bodyPr>
          <a:lstStyle/>
          <a:p>
            <a:r>
              <a:rPr lang="en-US" sz="4800" b="1" i="1" dirty="0" smtClean="0">
                <a:ln w="12700">
                  <a:solidFill>
                    <a:schemeClr val="accent5">
                      <a:lumMod val="50000"/>
                    </a:schemeClr>
                  </a:solidFill>
                  <a:prstDash val="solid"/>
                </a:ln>
                <a:solidFill>
                  <a:schemeClr val="bg1"/>
                </a:solidFill>
                <a:effectLst>
                  <a:outerShdw blurRad="41275" dist="20320" dir="1800000" algn="tl" rotWithShape="0">
                    <a:srgbClr val="000000">
                      <a:alpha val="40000"/>
                    </a:srgbClr>
                  </a:outerShdw>
                </a:effectLst>
              </a:rPr>
              <a:t>The Apostate Church</a:t>
            </a:r>
            <a:br>
              <a:rPr lang="en-US" sz="4800" b="1" i="1" dirty="0" smtClean="0">
                <a:ln w="12700">
                  <a:solidFill>
                    <a:schemeClr val="accent5">
                      <a:lumMod val="50000"/>
                    </a:schemeClr>
                  </a:solidFill>
                  <a:prstDash val="solid"/>
                </a:ln>
                <a:solidFill>
                  <a:schemeClr val="bg1"/>
                </a:solidFill>
                <a:effectLst>
                  <a:outerShdw blurRad="41275" dist="20320" dir="1800000" algn="tl" rotWithShape="0">
                    <a:srgbClr val="000000">
                      <a:alpha val="40000"/>
                    </a:srgbClr>
                  </a:outerShdw>
                </a:effectLst>
              </a:rPr>
            </a:br>
            <a:r>
              <a:rPr lang="en-US" sz="4800" b="1" i="1" dirty="0" smtClean="0">
                <a:ln w="12700">
                  <a:solidFill>
                    <a:schemeClr val="accent5">
                      <a:lumMod val="50000"/>
                    </a:schemeClr>
                  </a:solidFill>
                  <a:prstDash val="solid"/>
                </a:ln>
                <a:solidFill>
                  <a:schemeClr val="bg1"/>
                </a:solidFill>
                <a:effectLst>
                  <a:outerShdw blurRad="41275" dist="20320" dir="1800000" algn="tl" rotWithShape="0">
                    <a:srgbClr val="000000">
                      <a:alpha val="40000"/>
                    </a:srgbClr>
                  </a:outerShdw>
                </a:effectLst>
              </a:rPr>
              <a:t>“The identity of the great whore”</a:t>
            </a:r>
            <a:endParaRPr lang="en-US" sz="4800" b="1" i="1" dirty="0">
              <a:ln w="12700">
                <a:solidFill>
                  <a:schemeClr val="accent5">
                    <a:lumMod val="50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3" name="Subtitle 2"/>
          <p:cNvSpPr>
            <a:spLocks noGrp="1"/>
          </p:cNvSpPr>
          <p:nvPr>
            <p:ph type="subTitle" idx="1"/>
          </p:nvPr>
        </p:nvSpPr>
        <p:spPr>
          <a:xfrm>
            <a:off x="1447800" y="4114800"/>
            <a:ext cx="6400800" cy="2286000"/>
          </a:xfrm>
        </p:spPr>
        <p:txBody>
          <a:bodyPr>
            <a:noAutofit/>
          </a:bodyPr>
          <a:lstStyle/>
          <a:p>
            <a:r>
              <a:rPr lang="en-US" sz="4800" b="1" i="1" dirty="0" smtClean="0">
                <a:ln>
                  <a:solidFill>
                    <a:schemeClr val="accent5">
                      <a:lumMod val="50000"/>
                    </a:schemeClr>
                  </a:solidFill>
                </a:ln>
                <a:solidFill>
                  <a:schemeClr val="bg1"/>
                </a:solidFill>
                <a:effectLst/>
                <a:latin typeface="+mj-lt"/>
              </a:rPr>
              <a:t>(Revelation 17:1-19:10)</a:t>
            </a:r>
            <a:endParaRPr lang="en-US" sz="4800" b="1" i="1" dirty="0">
              <a:ln>
                <a:solidFill>
                  <a:schemeClr val="accent5">
                    <a:lumMod val="50000"/>
                  </a:schemeClr>
                </a:solidFill>
              </a:ln>
              <a:solidFill>
                <a:schemeClr val="bg1"/>
              </a:solidFill>
              <a:effectLst/>
              <a:latin typeface="+mj-lt"/>
            </a:endParaRPr>
          </a:p>
        </p:txBody>
      </p:sp>
    </p:spTree>
    <p:extLst>
      <p:ext uri="{BB962C8B-B14F-4D97-AF65-F5344CB8AC3E}">
        <p14:creationId xmlns:p14="http://schemas.microsoft.com/office/powerpoint/2010/main" val="350621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abylon-angel.jpg"/>
          <p:cNvPicPr>
            <a:picLocks noChangeAspect="1" noChangeArrowheads="1"/>
          </p:cNvPicPr>
          <p:nvPr/>
        </p:nvPicPr>
        <p:blipFill>
          <a:blip r:embed="rId3" cstate="print"/>
          <a:srcRect/>
          <a:stretch>
            <a:fillRect/>
          </a:stretch>
        </p:blipFill>
        <p:spPr bwMode="auto">
          <a:xfrm>
            <a:off x="0" y="50962"/>
            <a:ext cx="9144000" cy="6807038"/>
          </a:xfrm>
          <a:prstGeom prst="rect">
            <a:avLst/>
          </a:prstGeom>
          <a:ln>
            <a:noFill/>
          </a:ln>
          <a:effectLst>
            <a:outerShdw blurRad="292100" dist="139700" dir="2700000" algn="tl" rotWithShape="0">
              <a:srgbClr val="333333">
                <a:alpha val="65000"/>
              </a:srgbClr>
            </a:outerShdw>
          </a:effectLst>
        </p:spPr>
      </p:pic>
      <p:sp>
        <p:nvSpPr>
          <p:cNvPr id="2" name="Title 1"/>
          <p:cNvSpPr txBox="1">
            <a:spLocks/>
          </p:cNvSpPr>
          <p:nvPr/>
        </p:nvSpPr>
        <p:spPr>
          <a:xfrm>
            <a:off x="0" y="1676400"/>
            <a:ext cx="9144000" cy="38862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smtClean="0">
                <a:ln>
                  <a:noFill/>
                </a:ln>
                <a:solidFill>
                  <a:schemeClr val="tx1"/>
                </a:solidFill>
                <a:effectLst>
                  <a:glow rad="101600">
                    <a:srgbClr val="FF0000">
                      <a:alpha val="60000"/>
                    </a:srgbClr>
                  </a:glow>
                </a:effectLst>
                <a:uLnTx/>
                <a:uFillTx/>
                <a:latin typeface="+mj-lt"/>
                <a:ea typeface="+mj-ea"/>
                <a:cs typeface="+mj-cs"/>
              </a:rPr>
              <a:t>Babylon Destroyed</a:t>
            </a:r>
            <a:br>
              <a:rPr kumimoji="0" lang="en-US" sz="8000" b="0" i="1" u="none" strike="noStrike" kern="1200" cap="none" spc="0" normalizeH="0" baseline="0" noProof="0" dirty="0" smtClean="0">
                <a:ln>
                  <a:noFill/>
                </a:ln>
                <a:solidFill>
                  <a:schemeClr val="tx1"/>
                </a:solidFill>
                <a:effectLst>
                  <a:glow rad="101600">
                    <a:srgbClr val="FF0000">
                      <a:alpha val="60000"/>
                    </a:srgbClr>
                  </a:glow>
                </a:effectLst>
                <a:uLnTx/>
                <a:uFillTx/>
                <a:latin typeface="+mj-lt"/>
                <a:ea typeface="+mj-ea"/>
                <a:cs typeface="+mj-cs"/>
              </a:rPr>
            </a:br>
            <a:r>
              <a:rPr kumimoji="0" lang="en-US" sz="6600" b="0" i="1" u="none" strike="noStrike" kern="1200" cap="none" spc="0" normalizeH="0" baseline="0" noProof="0" dirty="0" smtClean="0">
                <a:ln>
                  <a:noFill/>
                </a:ln>
                <a:solidFill>
                  <a:schemeClr val="tx1"/>
                </a:solidFill>
                <a:effectLst>
                  <a:glow rad="101600">
                    <a:srgbClr val="FF0000">
                      <a:alpha val="60000"/>
                    </a:srgbClr>
                  </a:glow>
                </a:effectLst>
                <a:uLnTx/>
                <a:uFillTx/>
                <a:latin typeface="+mj-lt"/>
                <a:ea typeface="+mj-ea"/>
                <a:cs typeface="+mj-cs"/>
              </a:rPr>
              <a:t>(Revelation 17:16,</a:t>
            </a:r>
            <a:r>
              <a:rPr kumimoji="0" lang="en-US" sz="6600" b="0" i="1" u="none" strike="noStrike" kern="1200" cap="none" spc="0" normalizeH="0" noProof="0" dirty="0" smtClean="0">
                <a:ln>
                  <a:noFill/>
                </a:ln>
                <a:solidFill>
                  <a:schemeClr val="tx1"/>
                </a:solidFill>
                <a:effectLst>
                  <a:glow rad="101600">
                    <a:srgbClr val="FF0000">
                      <a:alpha val="60000"/>
                    </a:srgbClr>
                  </a:glow>
                </a:effectLst>
                <a:uLnTx/>
                <a:uFillTx/>
                <a:latin typeface="+mj-lt"/>
                <a:ea typeface="+mj-ea"/>
                <a:cs typeface="+mj-cs"/>
              </a:rPr>
              <a:t> 19:1-5</a:t>
            </a:r>
            <a:r>
              <a:rPr kumimoji="0" lang="en-US" sz="6600" b="0" i="1" u="none" strike="noStrike" kern="1200" cap="none" spc="0" normalizeH="0" baseline="0" noProof="0" dirty="0" smtClean="0">
                <a:ln>
                  <a:noFill/>
                </a:ln>
                <a:solidFill>
                  <a:schemeClr val="tx1"/>
                </a:solidFill>
                <a:effectLst>
                  <a:glow rad="101600">
                    <a:srgbClr val="FF0000">
                      <a:alpha val="60000"/>
                    </a:srgbClr>
                  </a:glow>
                </a:effectLst>
                <a:uLnTx/>
                <a:uFillTx/>
                <a:latin typeface="+mj-lt"/>
                <a:ea typeface="+mj-ea"/>
                <a:cs typeface="+mj-cs"/>
              </a:rPr>
              <a:t>)</a:t>
            </a:r>
            <a:endParaRPr kumimoji="0" lang="en-US" sz="6600" b="0" i="1" u="none" strike="noStrike" kern="1200" cap="none" spc="0" normalizeH="0" baseline="0" noProof="0" dirty="0">
              <a:ln>
                <a:noFill/>
              </a:ln>
              <a:solidFill>
                <a:schemeClr val="tx1"/>
              </a:solidFill>
              <a:effectLst>
                <a:glow rad="101600">
                  <a:srgbClr val="FF0000">
                    <a:alpha val="60000"/>
                  </a:srgbClr>
                </a:glow>
              </a:effectLst>
              <a:uLnTx/>
              <a:uFillTx/>
              <a:latin typeface="+mj-lt"/>
              <a:ea typeface="+mj-ea"/>
              <a:cs typeface="+mj-cs"/>
            </a:endParaRPr>
          </a:p>
        </p:txBody>
      </p:sp>
    </p:spTree>
    <p:extLst>
      <p:ext uri="{BB962C8B-B14F-4D97-AF65-F5344CB8AC3E}">
        <p14:creationId xmlns:p14="http://schemas.microsoft.com/office/powerpoint/2010/main" val="4174666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6186309"/>
          </a:xfrm>
          <a:prstGeom prst="rect">
            <a:avLst/>
          </a:prstGeom>
        </p:spPr>
        <p:txBody>
          <a:bodyPr wrap="square">
            <a:spAutoFit/>
          </a:bodyPr>
          <a:lstStyle/>
          <a:p>
            <a:pPr algn="ctr"/>
            <a:r>
              <a:rPr lang="en-US" sz="4400" i="1" dirty="0" smtClean="0"/>
              <a:t>“And the ten horns which thou sawest upon the beast, these shall hate the whore, and shall make her desolate and naked, and shall eat her flesh, and burn her with fire. For God hath put in their hearts to fulfill his will, and to agree, and give their kingdom unto the beast, until the words of God shall be fulfilled.”(Revelation 17:16-17)</a:t>
            </a:r>
            <a:endParaRPr lang="en-US" sz="4400" i="1" dirty="0"/>
          </a:p>
        </p:txBody>
      </p:sp>
    </p:spTree>
    <p:extLst>
      <p:ext uri="{BB962C8B-B14F-4D97-AF65-F5344CB8AC3E}">
        <p14:creationId xmlns:p14="http://schemas.microsoft.com/office/powerpoint/2010/main" val="3672397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antichrist\Babylon upon the beast.jpg"/>
          <p:cNvPicPr>
            <a:picLocks noChangeAspect="1" noChangeArrowheads="1"/>
          </p:cNvPicPr>
          <p:nvPr/>
        </p:nvPicPr>
        <p:blipFill>
          <a:blip r:embed="rId3" cstate="print"/>
          <a:srcRect/>
          <a:stretch>
            <a:fillRect/>
          </a:stretch>
        </p:blipFill>
        <p:spPr bwMode="auto">
          <a:xfrm>
            <a:off x="0" y="-13618"/>
            <a:ext cx="9144000" cy="6871617"/>
          </a:xfrm>
          <a:prstGeom prst="rect">
            <a:avLst/>
          </a:prstGeom>
          <a:noFill/>
        </p:spPr>
      </p:pic>
      <p:pic>
        <p:nvPicPr>
          <p:cNvPr id="28674" name="Picture 2" descr="C:\Users\Ptr. Daniel White\Desktop\scan0103.jpg"/>
          <p:cNvPicPr>
            <a:picLocks noChangeAspect="1" noChangeArrowheads="1"/>
          </p:cNvPicPr>
          <p:nvPr/>
        </p:nvPicPr>
        <p:blipFill>
          <a:blip r:embed="rId4" cstate="print">
            <a:lum bright="-20000"/>
          </a:blip>
          <a:srcRect/>
          <a:stretch>
            <a:fillRect/>
          </a:stretch>
        </p:blipFill>
        <p:spPr bwMode="auto">
          <a:xfrm>
            <a:off x="685800" y="0"/>
            <a:ext cx="7772400" cy="6858000"/>
          </a:xfrm>
          <a:prstGeom prst="snip2DiagRect">
            <a:avLst>
              <a:gd name="adj1" fmla="val 4154"/>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3103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Ptr. Daniel White\Desktop\scan0144.jpg"/>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57200" y="609600"/>
            <a:ext cx="8229600" cy="1143000"/>
          </a:xfrm>
        </p:spPr>
        <p:txBody>
          <a:bodyPr>
            <a:noAutofit/>
          </a:bodyPr>
          <a:lstStyle/>
          <a:p>
            <a:r>
              <a:rPr lang="en-US" sz="4800" b="1" i="1" dirty="0" smtClean="0">
                <a:ln>
                  <a:solidFill>
                    <a:schemeClr val="accent6">
                      <a:lumMod val="50000"/>
                    </a:schemeClr>
                  </a:solidFill>
                </a:ln>
                <a:solidFill>
                  <a:schemeClr val="bg1"/>
                </a:solidFill>
                <a:effectLst>
                  <a:glow rad="101600">
                    <a:schemeClr val="tx1">
                      <a:alpha val="60000"/>
                    </a:schemeClr>
                  </a:glow>
                </a:effectLst>
                <a:latin typeface="Times New Roman" pitchFamily="18" charset="0"/>
                <a:cs typeface="Times New Roman" pitchFamily="18" charset="0"/>
              </a:rPr>
              <a:t>“And she shall be utterly burned with fire…” </a:t>
            </a:r>
            <a:br>
              <a:rPr lang="en-US" sz="4800" b="1" i="1" dirty="0" smtClean="0">
                <a:ln>
                  <a:solidFill>
                    <a:schemeClr val="accent6">
                      <a:lumMod val="50000"/>
                    </a:schemeClr>
                  </a:solidFill>
                </a:ln>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ln>
                  <a:solidFill>
                    <a:schemeClr val="accent6">
                      <a:lumMod val="50000"/>
                    </a:schemeClr>
                  </a:solidFill>
                </a:ln>
                <a:solidFill>
                  <a:schemeClr val="bg1"/>
                </a:solidFill>
                <a:effectLst>
                  <a:glow rad="101600">
                    <a:schemeClr val="tx1">
                      <a:alpha val="60000"/>
                    </a:schemeClr>
                  </a:glow>
                </a:effectLst>
                <a:latin typeface="Times New Roman" pitchFamily="18" charset="0"/>
                <a:cs typeface="Times New Roman" pitchFamily="18" charset="0"/>
              </a:rPr>
              <a:t>Revelation 18:8</a:t>
            </a:r>
            <a:endParaRPr lang="en-US" sz="4800" b="1" i="1" dirty="0">
              <a:ln>
                <a:solidFill>
                  <a:schemeClr val="accent6">
                    <a:lumMod val="50000"/>
                  </a:schemeClr>
                </a:solidFill>
              </a:ln>
              <a:solidFill>
                <a:schemeClr val="bg1"/>
              </a:solidFill>
              <a:effectLst>
                <a:glow rad="101600">
                  <a:schemeClr val="tx1">
                    <a:alpha val="60000"/>
                  </a:schemeClr>
                </a:glow>
              </a:effectLst>
              <a:latin typeface="Times New Roman" pitchFamily="18" charset="0"/>
              <a:cs typeface="Times New Roman" pitchFamily="18" charset="0"/>
            </a:endParaRPr>
          </a:p>
        </p:txBody>
      </p:sp>
      <p:pic>
        <p:nvPicPr>
          <p:cNvPr id="1026" name="Picture 2" descr="C:\Users\Ptr. Daniel White\Desktop\BabylonCoals.jpg"/>
          <p:cNvPicPr>
            <a:picLocks noChangeAspect="1" noChangeArrowheads="1"/>
          </p:cNvPicPr>
          <p:nvPr/>
        </p:nvPicPr>
        <p:blipFill>
          <a:blip r:embed="rId4" cstate="print"/>
          <a:srcRect/>
          <a:stretch>
            <a:fillRect/>
          </a:stretch>
        </p:blipFill>
        <p:spPr bwMode="auto">
          <a:xfrm>
            <a:off x="0" y="2590800"/>
            <a:ext cx="5689600" cy="4267200"/>
          </a:xfrm>
          <a:prstGeom prst="rect">
            <a:avLst/>
          </a:prstGeom>
          <a:ln>
            <a:noFill/>
          </a:ln>
          <a:effectLst>
            <a:softEdge rad="112500"/>
          </a:effectLst>
        </p:spPr>
      </p:pic>
    </p:spTree>
    <p:extLst>
      <p:ext uri="{BB962C8B-B14F-4D97-AF65-F5344CB8AC3E}">
        <p14:creationId xmlns:p14="http://schemas.microsoft.com/office/powerpoint/2010/main" val="2127422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tr. Daniel White\Desktop\judgement-da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1749" name="Picture 5" descr="C:\Users\Ptr. Daniel White\Desktop\Rev%2009%20Locust%20Swarm.jpg"/>
          <p:cNvPicPr>
            <a:picLocks noChangeAspect="1" noChangeArrowheads="1"/>
          </p:cNvPicPr>
          <p:nvPr/>
        </p:nvPicPr>
        <p:blipFill>
          <a:blip r:embed="rId4" cstate="print"/>
          <a:srcRect/>
          <a:stretch>
            <a:fillRect/>
          </a:stretch>
        </p:blipFill>
        <p:spPr bwMode="auto">
          <a:xfrm>
            <a:off x="5867400" y="2819400"/>
            <a:ext cx="3276600" cy="3048000"/>
          </a:xfrm>
          <a:prstGeom prst="ellipse">
            <a:avLst/>
          </a:prstGeom>
          <a:ln>
            <a:noFill/>
          </a:ln>
          <a:effectLst>
            <a:softEdge rad="112500"/>
          </a:effectLst>
        </p:spPr>
      </p:pic>
      <p:pic>
        <p:nvPicPr>
          <p:cNvPr id="31751" name="Picture 7" descr="C:\Users\Ptr. Daniel White\Desktop\WelcomeTribulation.jpg"/>
          <p:cNvPicPr>
            <a:picLocks noChangeAspect="1" noChangeArrowheads="1"/>
          </p:cNvPicPr>
          <p:nvPr/>
        </p:nvPicPr>
        <p:blipFill>
          <a:blip r:embed="rId5" cstate="print"/>
          <a:srcRect/>
          <a:stretch>
            <a:fillRect/>
          </a:stretch>
        </p:blipFill>
        <p:spPr bwMode="auto">
          <a:xfrm>
            <a:off x="762000" y="0"/>
            <a:ext cx="2895600" cy="2438400"/>
          </a:xfrm>
          <a:prstGeom prst="ellipse">
            <a:avLst/>
          </a:prstGeom>
          <a:ln>
            <a:noFill/>
          </a:ln>
          <a:effectLst>
            <a:softEdge rad="112500"/>
          </a:effectLst>
        </p:spPr>
      </p:pic>
      <p:pic>
        <p:nvPicPr>
          <p:cNvPr id="31752" name="Picture 8" descr="C:\Users\Ptr. Daniel White\Desktop\dragon_5.jpg"/>
          <p:cNvPicPr>
            <a:picLocks noChangeAspect="1" noChangeArrowheads="1"/>
          </p:cNvPicPr>
          <p:nvPr/>
        </p:nvPicPr>
        <p:blipFill>
          <a:blip r:embed="rId6" cstate="print"/>
          <a:srcRect/>
          <a:stretch>
            <a:fillRect/>
          </a:stretch>
        </p:blipFill>
        <p:spPr bwMode="auto">
          <a:xfrm>
            <a:off x="457200" y="2667000"/>
            <a:ext cx="1946275" cy="2971800"/>
          </a:xfrm>
          <a:prstGeom prst="ellipse">
            <a:avLst/>
          </a:prstGeom>
          <a:ln>
            <a:noFill/>
          </a:ln>
          <a:effectLst>
            <a:softEdge rad="112500"/>
          </a:effectLst>
        </p:spPr>
      </p:pic>
      <p:pic>
        <p:nvPicPr>
          <p:cNvPr id="31753" name="Picture 9" descr="C:\Users\Ptr. Daniel White\Desktop\dragon's%20lair.jpg"/>
          <p:cNvPicPr>
            <a:picLocks noChangeAspect="1" noChangeArrowheads="1"/>
          </p:cNvPicPr>
          <p:nvPr/>
        </p:nvPicPr>
        <p:blipFill>
          <a:blip r:embed="rId7" cstate="print"/>
          <a:srcRect/>
          <a:stretch>
            <a:fillRect/>
          </a:stretch>
        </p:blipFill>
        <p:spPr bwMode="auto">
          <a:xfrm rot="679772">
            <a:off x="2787208" y="4310630"/>
            <a:ext cx="2887662" cy="2286000"/>
          </a:xfrm>
          <a:prstGeom prst="ellipse">
            <a:avLst/>
          </a:prstGeom>
          <a:ln>
            <a:noFill/>
          </a:ln>
          <a:effectLst>
            <a:softEdge rad="112500"/>
          </a:effectLst>
        </p:spPr>
      </p:pic>
      <p:pic>
        <p:nvPicPr>
          <p:cNvPr id="23554" name="Picture 2" descr="C:\Users\Ptr. Daniel White\Desktop\Prophecy pictures\Revelation 1\dragon_2.jpg"/>
          <p:cNvPicPr>
            <a:picLocks noChangeAspect="1" noChangeArrowheads="1"/>
          </p:cNvPicPr>
          <p:nvPr/>
        </p:nvPicPr>
        <p:blipFill>
          <a:blip r:embed="rId8" cstate="print"/>
          <a:srcRect/>
          <a:stretch>
            <a:fillRect/>
          </a:stretch>
        </p:blipFill>
        <p:spPr bwMode="auto">
          <a:xfrm>
            <a:off x="5562600" y="228600"/>
            <a:ext cx="2770188" cy="2062163"/>
          </a:xfrm>
          <a:prstGeom prst="ellipse">
            <a:avLst/>
          </a:prstGeom>
          <a:ln>
            <a:noFill/>
          </a:ln>
          <a:effectLst>
            <a:softEdge rad="112500"/>
          </a:effectLst>
        </p:spPr>
      </p:pic>
      <p:pic>
        <p:nvPicPr>
          <p:cNvPr id="2050" name="Picture 2" descr="C:\Users\Ptr. Daniel White\Desktop\Devils and evil spirits coiming out of Babylon &amp; Vatican 1.gif"/>
          <p:cNvPicPr>
            <a:picLocks noChangeAspect="1" noChangeArrowheads="1"/>
          </p:cNvPicPr>
          <p:nvPr/>
        </p:nvPicPr>
        <p:blipFill>
          <a:blip r:embed="rId9" cstate="print"/>
          <a:srcRect/>
          <a:stretch>
            <a:fillRect/>
          </a:stretch>
        </p:blipFill>
        <p:spPr bwMode="auto">
          <a:xfrm>
            <a:off x="3155950" y="1955800"/>
            <a:ext cx="2559050" cy="2311400"/>
          </a:xfrm>
          <a:prstGeom prst="ellipse">
            <a:avLst/>
          </a:prstGeom>
          <a:ln>
            <a:noFill/>
          </a:ln>
          <a:effectLst>
            <a:softEdge rad="112500"/>
          </a:effectLst>
        </p:spPr>
      </p:pic>
      <p:sp>
        <p:nvSpPr>
          <p:cNvPr id="9" name="Title 8"/>
          <p:cNvSpPr>
            <a:spLocks noGrp="1"/>
          </p:cNvSpPr>
          <p:nvPr>
            <p:ph type="title"/>
          </p:nvPr>
        </p:nvSpPr>
        <p:spPr>
          <a:xfrm>
            <a:off x="457200" y="304800"/>
            <a:ext cx="8229600" cy="3048000"/>
          </a:xfrm>
        </p:spPr>
        <p:txBody>
          <a:bodyPr>
            <a:noAutofit/>
          </a:bodyPr>
          <a:lstStyle/>
          <a:p>
            <a:r>
              <a:rPr lang="en-US" sz="4800" i="1" dirty="0" smtClean="0">
                <a:ln>
                  <a:solidFill>
                    <a:schemeClr val="accent6">
                      <a:lumMod val="20000"/>
                      <a:lumOff val="80000"/>
                    </a:schemeClr>
                  </a:solidFill>
                </a:ln>
                <a:effectLst>
                  <a:glow rad="101600">
                    <a:schemeClr val="bg1">
                      <a:alpha val="60000"/>
                    </a:schemeClr>
                  </a:glow>
                </a:effectLst>
              </a:rPr>
              <a:t>“…the habitation of devils, and every foul spirit…”</a:t>
            </a:r>
            <a:br>
              <a:rPr lang="en-US" sz="4800" i="1" dirty="0" smtClean="0">
                <a:ln>
                  <a:solidFill>
                    <a:schemeClr val="accent6">
                      <a:lumMod val="20000"/>
                      <a:lumOff val="80000"/>
                    </a:schemeClr>
                  </a:solidFill>
                </a:ln>
                <a:effectLst>
                  <a:glow rad="101600">
                    <a:schemeClr val="bg1">
                      <a:alpha val="60000"/>
                    </a:schemeClr>
                  </a:glow>
                </a:effectLst>
              </a:rPr>
            </a:br>
            <a:endParaRPr lang="en-US" sz="4800" i="1" dirty="0">
              <a:ln>
                <a:solidFill>
                  <a:schemeClr val="accent6">
                    <a:lumMod val="20000"/>
                    <a:lumOff val="80000"/>
                  </a:schemeClr>
                </a:solidFill>
              </a:ln>
              <a:effectLst>
                <a:glow rad="101600">
                  <a:schemeClr val="bg1">
                    <a:alpha val="60000"/>
                  </a:schemeClr>
                </a:glow>
              </a:effectLst>
            </a:endParaRPr>
          </a:p>
        </p:txBody>
      </p:sp>
    </p:spTree>
    <p:extLst>
      <p:ext uri="{BB962C8B-B14F-4D97-AF65-F5344CB8AC3E}">
        <p14:creationId xmlns:p14="http://schemas.microsoft.com/office/powerpoint/2010/main" val="237336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Prophecy pictures\Revelation 1\new-jerusalem2.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pic>
        <p:nvPicPr>
          <p:cNvPr id="18435" name="Picture 3" descr="C:\Users\Ptr. Daniel White\Desktop\Prophecy pictures\Revelation 1\Catholic\vatican.jpg 2.bmp"/>
          <p:cNvPicPr>
            <a:picLocks noChangeAspect="1" noChangeArrowheads="1"/>
          </p:cNvPicPr>
          <p:nvPr/>
        </p:nvPicPr>
        <p:blipFill>
          <a:blip r:embed="rId4" cstate="print"/>
          <a:srcRect/>
          <a:stretch>
            <a:fillRect/>
          </a:stretch>
        </p:blipFill>
        <p:spPr bwMode="auto">
          <a:xfrm>
            <a:off x="1219200" y="3505200"/>
            <a:ext cx="6629400" cy="3352800"/>
          </a:xfrm>
          <a:prstGeom prst="rect">
            <a:avLst/>
          </a:prstGeom>
          <a:ln>
            <a:noFill/>
          </a:ln>
          <a:effectLst>
            <a:softEdge rad="112500"/>
          </a:effectLst>
        </p:spPr>
      </p:pic>
      <p:sp>
        <p:nvSpPr>
          <p:cNvPr id="4" name="Title 3"/>
          <p:cNvSpPr>
            <a:spLocks noGrp="1"/>
          </p:cNvSpPr>
          <p:nvPr>
            <p:ph type="title"/>
          </p:nvPr>
        </p:nvSpPr>
        <p:spPr>
          <a:xfrm>
            <a:off x="0" y="228600"/>
            <a:ext cx="9144000" cy="1295400"/>
          </a:xfrm>
        </p:spPr>
        <p:txBody>
          <a:bodyPr>
            <a:noAutofit/>
          </a:bodyPr>
          <a:lstStyle/>
          <a:p>
            <a:r>
              <a:rPr lang="en-US" sz="4000" i="1" dirty="0" smtClean="0">
                <a:effectLst>
                  <a:glow rad="228600">
                    <a:schemeClr val="bg1">
                      <a:alpha val="40000"/>
                    </a:schemeClr>
                  </a:glow>
                </a:effectLst>
              </a:rPr>
              <a:t>“Her sins have reached unto heaven…”</a:t>
            </a:r>
            <a:br>
              <a:rPr lang="en-US" sz="4000" i="1" dirty="0" smtClean="0">
                <a:effectLst>
                  <a:glow rad="228600">
                    <a:schemeClr val="bg1">
                      <a:alpha val="40000"/>
                    </a:schemeClr>
                  </a:glow>
                </a:effectLst>
              </a:rPr>
            </a:br>
            <a:endParaRPr lang="en-US" sz="4000" i="1" dirty="0">
              <a:effectLst>
                <a:glow rad="228600">
                  <a:schemeClr val="bg1">
                    <a:alpha val="40000"/>
                  </a:schemeClr>
                </a:glow>
              </a:effectLst>
            </a:endParaRPr>
          </a:p>
        </p:txBody>
      </p:sp>
    </p:spTree>
    <p:extLst>
      <p:ext uri="{BB962C8B-B14F-4D97-AF65-F5344CB8AC3E}">
        <p14:creationId xmlns:p14="http://schemas.microsoft.com/office/powerpoint/2010/main" val="664890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3581400"/>
          </a:xfrm>
        </p:spPr>
        <p:txBody>
          <a:bodyPr>
            <a:normAutofit fontScale="90000"/>
          </a:bodyPr>
          <a:lstStyle/>
          <a:p>
            <a:r>
              <a:rPr lang="en-US" sz="4000" i="1" dirty="0" smtClean="0"/>
              <a:t>“And they sung as it were a new song before the throne, and before the four beasts, and the elders: and no man could learn that song but the hundred and forty and four thousand, which were redeemed from the earth.”</a:t>
            </a:r>
            <a:endParaRPr lang="en-US" sz="4000" i="1" dirty="0"/>
          </a:p>
        </p:txBody>
      </p:sp>
      <p:pic>
        <p:nvPicPr>
          <p:cNvPr id="3" name="Picture 2" descr="http://www.jw.org/assets/m/w06/20060715/w06_20060715.art/2006521_univ_lsr_lg.jpg"/>
          <p:cNvPicPr>
            <a:picLocks noChangeAspect="1" noChangeArrowheads="1"/>
          </p:cNvPicPr>
          <p:nvPr/>
        </p:nvPicPr>
        <p:blipFill>
          <a:blip r:embed="rId2" cstate="print"/>
          <a:srcRect/>
          <a:stretch>
            <a:fillRect/>
          </a:stretch>
        </p:blipFill>
        <p:spPr bwMode="auto">
          <a:xfrm>
            <a:off x="1143000" y="3352800"/>
            <a:ext cx="6705600" cy="3352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0274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C:\Users\Ptr. Daniel White\Desktop\fire.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pic>
        <p:nvPicPr>
          <p:cNvPr id="1026" name="Picture 2" descr="C:\Users\Ptr. Daniel White\Desktop\The fall of babylon 7.jpg"/>
          <p:cNvPicPr>
            <a:picLocks noChangeAspect="1" noChangeArrowheads="1"/>
          </p:cNvPicPr>
          <p:nvPr/>
        </p:nvPicPr>
        <p:blipFill>
          <a:blip r:embed="rId4" cstate="print"/>
          <a:srcRect/>
          <a:stretch>
            <a:fillRect/>
          </a:stretch>
        </p:blipFill>
        <p:spPr bwMode="auto">
          <a:xfrm>
            <a:off x="1981200" y="1676400"/>
            <a:ext cx="5257800" cy="4704347"/>
          </a:xfrm>
          <a:prstGeom prst="rect">
            <a:avLst/>
          </a:prstGeom>
          <a:ln>
            <a:noFill/>
          </a:ln>
          <a:effectLst>
            <a:softEdge rad="112500"/>
          </a:effectLst>
        </p:spPr>
      </p:pic>
      <p:pic>
        <p:nvPicPr>
          <p:cNvPr id="5122" name="Picture 2" descr="C:\Users\Ptr. Daniel White\Desktop\Bible pictures\Catholic\Catholicism\baptism_set___baby_boy_2.JPG"/>
          <p:cNvPicPr>
            <a:picLocks noChangeAspect="1" noChangeArrowheads="1"/>
          </p:cNvPicPr>
          <p:nvPr/>
        </p:nvPicPr>
        <p:blipFill>
          <a:blip r:embed="rId5" cstate="print"/>
          <a:srcRect/>
          <a:stretch>
            <a:fillRect/>
          </a:stretch>
        </p:blipFill>
        <p:spPr bwMode="auto">
          <a:xfrm rot="21237315">
            <a:off x="274452" y="1064173"/>
            <a:ext cx="1524000" cy="2398533"/>
          </a:xfrm>
          <a:prstGeom prst="rect">
            <a:avLst/>
          </a:prstGeom>
          <a:ln>
            <a:noFill/>
          </a:ln>
          <a:effectLst>
            <a:softEdge rad="112500"/>
          </a:effectLst>
        </p:spPr>
      </p:pic>
      <p:pic>
        <p:nvPicPr>
          <p:cNvPr id="5123" name="Picture 3" descr="C:\Users\Ptr. Daniel White\Desktop\Bible pictures\Catholic\Catholicism\359014927_5ea34dc09c.jpg"/>
          <p:cNvPicPr>
            <a:picLocks noChangeAspect="1" noChangeArrowheads="1"/>
          </p:cNvPicPr>
          <p:nvPr/>
        </p:nvPicPr>
        <p:blipFill>
          <a:blip r:embed="rId6" cstate="print"/>
          <a:srcRect/>
          <a:stretch>
            <a:fillRect/>
          </a:stretch>
        </p:blipFill>
        <p:spPr bwMode="auto">
          <a:xfrm rot="20828946">
            <a:off x="6974473" y="4084607"/>
            <a:ext cx="1735138" cy="2613160"/>
          </a:xfrm>
          <a:prstGeom prst="rect">
            <a:avLst/>
          </a:prstGeom>
          <a:ln>
            <a:noFill/>
          </a:ln>
          <a:effectLst>
            <a:softEdge rad="112500"/>
          </a:effectLst>
        </p:spPr>
      </p:pic>
      <p:pic>
        <p:nvPicPr>
          <p:cNvPr id="5124" name="Picture 4" descr="C:\Users\Ptr. Daniel White\Desktop\Bible pictures\Catholic\Catholicism\Idols in the catholic church 9.bmp"/>
          <p:cNvPicPr>
            <a:picLocks noChangeAspect="1" noChangeArrowheads="1"/>
          </p:cNvPicPr>
          <p:nvPr/>
        </p:nvPicPr>
        <p:blipFill>
          <a:blip r:embed="rId7" cstate="print"/>
          <a:srcRect/>
          <a:stretch>
            <a:fillRect/>
          </a:stretch>
        </p:blipFill>
        <p:spPr bwMode="auto">
          <a:xfrm rot="282948">
            <a:off x="228600" y="3645584"/>
            <a:ext cx="2133600" cy="3212416"/>
          </a:xfrm>
          <a:prstGeom prst="rect">
            <a:avLst/>
          </a:prstGeom>
          <a:ln>
            <a:noFill/>
          </a:ln>
          <a:effectLst>
            <a:softEdge rad="112500"/>
          </a:effectLst>
        </p:spPr>
      </p:pic>
      <p:pic>
        <p:nvPicPr>
          <p:cNvPr id="5125" name="Picture 5" descr="C:\Users\Ptr. Daniel White\Desktop\Bible pictures\Catholic\Catholicism\Iniquities of the Church 8.jpg"/>
          <p:cNvPicPr>
            <a:picLocks noChangeAspect="1" noChangeArrowheads="1"/>
          </p:cNvPicPr>
          <p:nvPr/>
        </p:nvPicPr>
        <p:blipFill>
          <a:blip r:embed="rId8" cstate="print"/>
          <a:srcRect/>
          <a:stretch>
            <a:fillRect/>
          </a:stretch>
        </p:blipFill>
        <p:spPr bwMode="auto">
          <a:xfrm rot="20997233">
            <a:off x="2590270" y="4917462"/>
            <a:ext cx="1219200" cy="1848369"/>
          </a:xfrm>
          <a:prstGeom prst="rect">
            <a:avLst/>
          </a:prstGeom>
          <a:ln>
            <a:noFill/>
          </a:ln>
          <a:effectLst>
            <a:softEdge rad="112500"/>
          </a:effectLst>
        </p:spPr>
      </p:pic>
      <p:pic>
        <p:nvPicPr>
          <p:cNvPr id="5126" name="Picture 6" descr="C:\Users\Ptr. Daniel White\Desktop\Bible pictures\Catholic\Catholicism\russian_cross-idolatry.jpg"/>
          <p:cNvPicPr>
            <a:picLocks noChangeAspect="1" noChangeArrowheads="1"/>
          </p:cNvPicPr>
          <p:nvPr/>
        </p:nvPicPr>
        <p:blipFill>
          <a:blip r:embed="rId9" cstate="print"/>
          <a:srcRect/>
          <a:stretch>
            <a:fillRect/>
          </a:stretch>
        </p:blipFill>
        <p:spPr bwMode="auto">
          <a:xfrm rot="251806">
            <a:off x="4191000" y="4805632"/>
            <a:ext cx="2549525" cy="2052368"/>
          </a:xfrm>
          <a:prstGeom prst="rect">
            <a:avLst/>
          </a:prstGeom>
          <a:ln>
            <a:noFill/>
          </a:ln>
          <a:effectLst>
            <a:softEdge rad="112500"/>
          </a:effectLst>
        </p:spPr>
      </p:pic>
      <p:pic>
        <p:nvPicPr>
          <p:cNvPr id="5127" name="Picture 7" descr="C:\Users\Ptr. Daniel White\Desktop\Bible pictures\Catholic\Catholicism\false prophets.jpg"/>
          <p:cNvPicPr>
            <a:picLocks noChangeAspect="1" noChangeArrowheads="1"/>
          </p:cNvPicPr>
          <p:nvPr/>
        </p:nvPicPr>
        <p:blipFill>
          <a:blip r:embed="rId10" cstate="print"/>
          <a:srcRect/>
          <a:stretch>
            <a:fillRect/>
          </a:stretch>
        </p:blipFill>
        <p:spPr bwMode="auto">
          <a:xfrm rot="21068463">
            <a:off x="5329123" y="2253438"/>
            <a:ext cx="3686629" cy="1951104"/>
          </a:xfrm>
          <a:prstGeom prst="rect">
            <a:avLst/>
          </a:prstGeom>
          <a:ln>
            <a:noFill/>
          </a:ln>
          <a:effectLst>
            <a:softEdge rad="112500"/>
          </a:effectLst>
        </p:spPr>
      </p:pic>
      <p:pic>
        <p:nvPicPr>
          <p:cNvPr id="5128" name="Picture 8" descr="C:\Users\Ptr. Daniel White\Desktop\Bible pictures\Catholic\Catholicism\474488132_49aca2bf51.jpg"/>
          <p:cNvPicPr>
            <a:picLocks noChangeAspect="1" noChangeArrowheads="1"/>
          </p:cNvPicPr>
          <p:nvPr/>
        </p:nvPicPr>
        <p:blipFill>
          <a:blip r:embed="rId11" cstate="print"/>
          <a:srcRect/>
          <a:stretch>
            <a:fillRect/>
          </a:stretch>
        </p:blipFill>
        <p:spPr bwMode="auto">
          <a:xfrm rot="1014416">
            <a:off x="2071655" y="1587544"/>
            <a:ext cx="1852091" cy="2469454"/>
          </a:xfrm>
          <a:prstGeom prst="rect">
            <a:avLst/>
          </a:prstGeom>
          <a:ln>
            <a:noFill/>
          </a:ln>
          <a:effectLst>
            <a:softEdge rad="112500"/>
          </a:effectLst>
        </p:spPr>
      </p:pic>
      <p:pic>
        <p:nvPicPr>
          <p:cNvPr id="5129" name="Picture 9" descr="C:\Users\Ptr. Daniel White\Desktop\Bible pictures\Catholic\Pope and Church\2004496113574720851_rs.jpg"/>
          <p:cNvPicPr>
            <a:picLocks noChangeAspect="1" noChangeArrowheads="1"/>
          </p:cNvPicPr>
          <p:nvPr/>
        </p:nvPicPr>
        <p:blipFill>
          <a:blip r:embed="rId12" cstate="print"/>
          <a:srcRect/>
          <a:stretch>
            <a:fillRect/>
          </a:stretch>
        </p:blipFill>
        <p:spPr bwMode="auto">
          <a:xfrm>
            <a:off x="4267200" y="228600"/>
            <a:ext cx="2085975" cy="2205714"/>
          </a:xfrm>
          <a:prstGeom prst="rect">
            <a:avLst/>
          </a:prstGeom>
          <a:ln>
            <a:noFill/>
          </a:ln>
          <a:effectLst>
            <a:softEdge rad="112500"/>
          </a:effectLst>
        </p:spPr>
      </p:pic>
      <p:pic>
        <p:nvPicPr>
          <p:cNvPr id="5130" name="Picture 10" descr="C:\Users\Ptr. Daniel White\Desktop\Bible pictures\Catholic\Pope and Church\image647015x.jpg"/>
          <p:cNvPicPr>
            <a:picLocks noChangeAspect="1" noChangeArrowheads="1"/>
          </p:cNvPicPr>
          <p:nvPr/>
        </p:nvPicPr>
        <p:blipFill>
          <a:blip r:embed="rId13" cstate="print"/>
          <a:srcRect/>
          <a:stretch>
            <a:fillRect/>
          </a:stretch>
        </p:blipFill>
        <p:spPr bwMode="auto">
          <a:xfrm rot="532856">
            <a:off x="6550348" y="384238"/>
            <a:ext cx="2123607" cy="1595575"/>
          </a:xfrm>
          <a:prstGeom prst="rect">
            <a:avLst/>
          </a:prstGeom>
          <a:ln>
            <a:noFill/>
          </a:ln>
          <a:effectLst>
            <a:softEdge rad="112500"/>
          </a:effectLst>
        </p:spPr>
      </p:pic>
      <p:pic>
        <p:nvPicPr>
          <p:cNvPr id="5131" name="Picture 11" descr="C:\Users\Ptr. Daniel White\Desktop\Bible pictures\Catholic\Pope and Church\popecross.jpg"/>
          <p:cNvPicPr>
            <a:picLocks noChangeAspect="1" noChangeArrowheads="1"/>
          </p:cNvPicPr>
          <p:nvPr/>
        </p:nvPicPr>
        <p:blipFill>
          <a:blip r:embed="rId14" cstate="print"/>
          <a:srcRect/>
          <a:stretch>
            <a:fillRect/>
          </a:stretch>
        </p:blipFill>
        <p:spPr bwMode="auto">
          <a:xfrm rot="20275593">
            <a:off x="2334421" y="10413"/>
            <a:ext cx="1232923" cy="1717838"/>
          </a:xfrm>
          <a:prstGeom prst="rect">
            <a:avLst/>
          </a:prstGeom>
          <a:ln>
            <a:noFill/>
          </a:ln>
          <a:effectLst>
            <a:softEdge rad="112500"/>
          </a:effectLst>
        </p:spPr>
      </p:pic>
      <p:sp>
        <p:nvSpPr>
          <p:cNvPr id="4" name="Title 3"/>
          <p:cNvSpPr>
            <a:spLocks noGrp="1"/>
          </p:cNvSpPr>
          <p:nvPr>
            <p:ph type="title"/>
          </p:nvPr>
        </p:nvSpPr>
        <p:spPr>
          <a:xfrm>
            <a:off x="0" y="228600"/>
            <a:ext cx="9144000" cy="2133600"/>
          </a:xfrm>
        </p:spPr>
        <p:txBody>
          <a:bodyPr>
            <a:noAutofit/>
          </a:bodyPr>
          <a:lstStyle/>
          <a:p>
            <a:r>
              <a:rPr lang="en-US" sz="5400" i="1" dirty="0" smtClean="0">
                <a:effectLst>
                  <a:glow rad="101600">
                    <a:schemeClr val="bg1">
                      <a:alpha val="60000"/>
                    </a:schemeClr>
                  </a:glow>
                </a:effectLst>
              </a:rPr>
              <a:t>“Babylon the great is fallen…”</a:t>
            </a:r>
            <a:endParaRPr lang="en-US" sz="5400" i="1" dirty="0">
              <a:effectLst>
                <a:glow rad="101600">
                  <a:schemeClr val="bg1">
                    <a:alpha val="60000"/>
                  </a:schemeClr>
                </a:glow>
              </a:effectLst>
            </a:endParaRPr>
          </a:p>
        </p:txBody>
      </p:sp>
    </p:spTree>
    <p:extLst>
      <p:ext uri="{BB962C8B-B14F-4D97-AF65-F5344CB8AC3E}">
        <p14:creationId xmlns:p14="http://schemas.microsoft.com/office/powerpoint/2010/main" val="2402589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C:\Users\Ptr. Daniel White\Desktop\Prophecy pictures\Revelation 1\tn_seccom.jpg"/>
          <p:cNvPicPr>
            <a:picLocks noChangeAspect="1" noChangeArrowheads="1"/>
          </p:cNvPicPr>
          <p:nvPr/>
        </p:nvPicPr>
        <p:blipFill>
          <a:blip r:embed="rId3" cstate="print">
            <a:lum/>
          </a:blip>
          <a:srcRect/>
          <a:stretch>
            <a:fillRect/>
          </a:stretch>
        </p:blipFill>
        <p:spPr bwMode="auto">
          <a:xfrm>
            <a:off x="5334000" y="228600"/>
            <a:ext cx="3559266" cy="3429000"/>
          </a:xfrm>
          <a:prstGeom prst="ellipse">
            <a:avLst/>
          </a:prstGeom>
          <a:ln>
            <a:noFill/>
          </a:ln>
          <a:effectLst>
            <a:softEdge rad="112500"/>
          </a:effectLst>
        </p:spPr>
      </p:pic>
      <p:sp>
        <p:nvSpPr>
          <p:cNvPr id="4" name="Title 3"/>
          <p:cNvSpPr>
            <a:spLocks noGrp="1"/>
          </p:cNvSpPr>
          <p:nvPr>
            <p:ph type="title"/>
          </p:nvPr>
        </p:nvSpPr>
        <p:spPr>
          <a:xfrm>
            <a:off x="0" y="0"/>
            <a:ext cx="5105400" cy="2895600"/>
          </a:xfrm>
        </p:spPr>
        <p:txBody>
          <a:bodyPr>
            <a:normAutofit fontScale="90000"/>
          </a:bodyPr>
          <a:lstStyle/>
          <a:p>
            <a:r>
              <a:rPr lang="en-US" b="1" i="1" dirty="0" smtClean="0">
                <a:ln>
                  <a:solidFill>
                    <a:schemeClr val="bg1"/>
                  </a:solidFill>
                </a:ln>
                <a:effectLst/>
              </a:rPr>
              <a:t>“Come out of her, my people, that ye be not partakers of her sins.”</a:t>
            </a:r>
            <a:br>
              <a:rPr lang="en-US" b="1" i="1" dirty="0" smtClean="0">
                <a:ln>
                  <a:solidFill>
                    <a:schemeClr val="bg1"/>
                  </a:solidFill>
                </a:ln>
                <a:effectLst/>
              </a:rPr>
            </a:br>
            <a:r>
              <a:rPr lang="en-US" b="1" i="1" dirty="0" smtClean="0">
                <a:ln>
                  <a:solidFill>
                    <a:schemeClr val="bg1"/>
                  </a:solidFill>
                </a:ln>
              </a:rPr>
              <a:t>(Revelation 18:4)</a:t>
            </a:r>
            <a:endParaRPr lang="en-US" b="1" i="1" dirty="0">
              <a:ln>
                <a:solidFill>
                  <a:schemeClr val="bg1"/>
                </a:solidFill>
              </a:ln>
              <a:effectLst/>
            </a:endParaRPr>
          </a:p>
        </p:txBody>
      </p:sp>
      <p:pic>
        <p:nvPicPr>
          <p:cNvPr id="6146" name="Picture 2" descr="C:\Users\Ptr. Daniel White\Desktop\Bible pictures\Catholic\Copy of TheVatican.jpg"/>
          <p:cNvPicPr>
            <a:picLocks noChangeAspect="1" noChangeArrowheads="1"/>
          </p:cNvPicPr>
          <p:nvPr/>
        </p:nvPicPr>
        <p:blipFill>
          <a:blip r:embed="rId4" cstate="print"/>
          <a:srcRect r="709" b="4457"/>
          <a:stretch>
            <a:fillRect/>
          </a:stretch>
        </p:blipFill>
        <p:spPr bwMode="auto">
          <a:xfrm>
            <a:off x="1066801" y="2780213"/>
            <a:ext cx="3243694" cy="4077787"/>
          </a:xfrm>
          <a:prstGeom prst="rect">
            <a:avLst/>
          </a:prstGeom>
          <a:ln>
            <a:noFill/>
          </a:ln>
          <a:effectLst>
            <a:softEdge rad="112500"/>
          </a:effectLst>
        </p:spPr>
      </p:pic>
    </p:spTree>
    <p:extLst>
      <p:ext uri="{BB962C8B-B14F-4D97-AF65-F5344CB8AC3E}">
        <p14:creationId xmlns:p14="http://schemas.microsoft.com/office/powerpoint/2010/main" val="3352783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Heaven sounds it's fianl victory.jpg"/>
          <p:cNvPicPr>
            <a:picLocks noChangeAspect="1" noChangeArrowheads="1"/>
          </p:cNvPicPr>
          <p:nvPr/>
        </p:nvPicPr>
        <p:blipFill>
          <a:blip r:embed="rId3" cstate="print">
            <a:lum bright="-30000"/>
          </a:blip>
          <a:srcRect/>
          <a:stretch>
            <a:fillRect/>
          </a:stretch>
        </p:blipFill>
        <p:spPr bwMode="auto">
          <a:xfrm>
            <a:off x="3" y="0"/>
            <a:ext cx="9143997" cy="6857999"/>
          </a:xfrm>
          <a:prstGeom prst="rect">
            <a:avLst/>
          </a:prstGeom>
          <a:noFill/>
        </p:spPr>
      </p:pic>
      <p:sp>
        <p:nvSpPr>
          <p:cNvPr id="3" name="Rectangle 2"/>
          <p:cNvSpPr/>
          <p:nvPr/>
        </p:nvSpPr>
        <p:spPr>
          <a:xfrm>
            <a:off x="685800" y="2438400"/>
            <a:ext cx="3276600" cy="8382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Heaven rejoices over the judgment of the whore</a:t>
            </a:r>
            <a:endParaRPr lang="en-US" b="1" dirty="0"/>
          </a:p>
        </p:txBody>
      </p:sp>
      <p:sp>
        <p:nvSpPr>
          <p:cNvPr id="4" name="Title 3"/>
          <p:cNvSpPr>
            <a:spLocks noGrp="1"/>
          </p:cNvSpPr>
          <p:nvPr>
            <p:ph type="title"/>
          </p:nvPr>
        </p:nvSpPr>
        <p:spPr>
          <a:xfrm>
            <a:off x="228600" y="274638"/>
            <a:ext cx="8458200" cy="6354762"/>
          </a:xfrm>
        </p:spPr>
        <p:txBody>
          <a:bodyPr>
            <a:noAutofit/>
          </a:bodyPr>
          <a:lstStyle/>
          <a:p>
            <a:r>
              <a:rPr lang="en-US" sz="4800" i="1" dirty="0" smtClean="0">
                <a:effectLst>
                  <a:glow rad="101600">
                    <a:schemeClr val="bg1">
                      <a:alpha val="60000"/>
                    </a:schemeClr>
                  </a:glow>
                </a:effectLst>
              </a:rPr>
              <a:t>“I heard a great voice of much people in heaven, saying, Alleluia…for He hath judged the great whore, which did corrupt the earth with her fornication, and hath avenged the blood of his servants at her hand…And her smoke rose up forever and ever.” (Revelation 19:1-3)</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1321524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an White\Pictures\Bible pictures\Prophecy pictures\prophecy pictures\barcode and 666\666_mark_of_the_beast (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1219200"/>
            <a:ext cx="8229600" cy="4267200"/>
          </a:xfrm>
        </p:spPr>
        <p:txBody>
          <a:bodyPr>
            <a:normAutofit/>
          </a:bodyPr>
          <a:lstStyle/>
          <a:p>
            <a:r>
              <a:rPr lang="en-US" sz="6600" i="1" dirty="0" smtClean="0">
                <a:effectLst>
                  <a:glow rad="101600">
                    <a:schemeClr val="bg1">
                      <a:alpha val="40000"/>
                    </a:schemeClr>
                  </a:glow>
                </a:effectLst>
              </a:rPr>
              <a:t>Revelation 14:9-13</a:t>
            </a:r>
            <a:br>
              <a:rPr lang="en-US" sz="6600" i="1" dirty="0" smtClean="0">
                <a:effectLst>
                  <a:glow rad="101600">
                    <a:schemeClr val="bg1">
                      <a:alpha val="40000"/>
                    </a:schemeClr>
                  </a:glow>
                </a:effectLst>
              </a:rPr>
            </a:br>
            <a:r>
              <a:rPr lang="en-US" sz="6600" i="1" dirty="0" smtClean="0">
                <a:effectLst>
                  <a:glow rad="101600">
                    <a:schemeClr val="bg1">
                      <a:alpha val="40000"/>
                    </a:schemeClr>
                  </a:glow>
                </a:effectLst>
              </a:rPr>
              <a:t>“The Warning”</a:t>
            </a:r>
            <a:endParaRPr lang="en-US" sz="6600" i="1" dirty="0">
              <a:effectLst>
                <a:glow rad="101600">
                  <a:schemeClr val="bg1">
                    <a:alpha val="40000"/>
                  </a:schemeClr>
                </a:glow>
              </a:effectLst>
            </a:endParaRPr>
          </a:p>
        </p:txBody>
      </p:sp>
    </p:spTree>
    <p:extLst>
      <p:ext uri="{BB962C8B-B14F-4D97-AF65-F5344CB8AC3E}">
        <p14:creationId xmlns:p14="http://schemas.microsoft.com/office/powerpoint/2010/main" val="2220436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angels\jcworthy.jpg"/>
          <p:cNvPicPr>
            <a:picLocks noChangeAspect="1" noChangeArrowheads="1"/>
          </p:cNvPicPr>
          <p:nvPr/>
        </p:nvPicPr>
        <p:blipFill>
          <a:blip r:embed="rId3" cstate="print"/>
          <a:srcRect r="15847"/>
          <a:stretch>
            <a:fillRect/>
          </a:stretch>
        </p:blipFill>
        <p:spPr bwMode="auto">
          <a:xfrm>
            <a:off x="-62826" y="0"/>
            <a:ext cx="9206826" cy="6858000"/>
          </a:xfrm>
          <a:prstGeom prst="rect">
            <a:avLst/>
          </a:prstGeom>
          <a:noFill/>
        </p:spPr>
      </p:pic>
      <p:sp>
        <p:nvSpPr>
          <p:cNvPr id="3" name="Title 2"/>
          <p:cNvSpPr>
            <a:spLocks noGrp="1"/>
          </p:cNvSpPr>
          <p:nvPr>
            <p:ph type="title"/>
          </p:nvPr>
        </p:nvSpPr>
        <p:spPr>
          <a:xfrm>
            <a:off x="0" y="274638"/>
            <a:ext cx="4953000" cy="6354762"/>
          </a:xfrm>
        </p:spPr>
        <p:txBody>
          <a:bodyPr>
            <a:noAutofit/>
          </a:bodyPr>
          <a:lstStyle/>
          <a:p>
            <a:r>
              <a:rPr lang="en-US" sz="3200" i="1" dirty="0" smtClean="0">
                <a:effectLst>
                  <a:glow rad="101600">
                    <a:schemeClr val="bg1">
                      <a:alpha val="60000"/>
                    </a:schemeClr>
                  </a:glow>
                </a:effectLst>
              </a:rPr>
              <a:t>“And the third angel followed them, saying with a loud voice, If any man worship the beast and his image, and receive his mark in his forehead, or in his hand, The same shall drink of the wine of the wrath of God, which is poured out without mixture into the cup of his indignation; and he shall be tormented with fire and brimstone.”</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108807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Ptr. Daniel White\Desktop\Bible pictures\hell\0269 Os portões do inferno.jpg"/>
          <p:cNvPicPr>
            <a:picLocks noChangeAspect="1" noChangeArrowheads="1"/>
          </p:cNvPicPr>
          <p:nvPr/>
        </p:nvPicPr>
        <p:blipFill>
          <a:blip r:embed="rId3" cstate="print"/>
          <a:srcRect t="4041" r="1759" b="10863"/>
          <a:stretch>
            <a:fillRect/>
          </a:stretch>
        </p:blipFill>
        <p:spPr bwMode="auto">
          <a:xfrm>
            <a:off x="0" y="0"/>
            <a:ext cx="9144000" cy="6858000"/>
          </a:xfrm>
          <a:prstGeom prst="rect">
            <a:avLst/>
          </a:prstGeom>
          <a:ln>
            <a:noFill/>
          </a:ln>
          <a:effectLst>
            <a:softEdge rad="112500"/>
          </a:effectLst>
        </p:spPr>
      </p:pic>
      <p:pic>
        <p:nvPicPr>
          <p:cNvPr id="2053" name="Picture 5" descr="C:\Users\Ptr. Daniel White\Desktop\Bible pictures\hell\scan0005.jpg"/>
          <p:cNvPicPr>
            <a:picLocks noChangeAspect="1" noChangeArrowheads="1"/>
          </p:cNvPicPr>
          <p:nvPr/>
        </p:nvPicPr>
        <p:blipFill>
          <a:blip r:embed="rId4" cstate="print"/>
          <a:srcRect l="16783" t="20793" r="14750" b="21364"/>
          <a:stretch>
            <a:fillRect/>
          </a:stretch>
        </p:blipFill>
        <p:spPr bwMode="auto">
          <a:xfrm>
            <a:off x="3352800" y="3510064"/>
            <a:ext cx="2667000" cy="3347936"/>
          </a:xfrm>
          <a:prstGeom prst="rect">
            <a:avLst/>
          </a:prstGeom>
          <a:ln>
            <a:noFill/>
          </a:ln>
          <a:effectLst>
            <a:softEdge rad="112500"/>
          </a:effectLst>
        </p:spPr>
      </p:pic>
      <p:pic>
        <p:nvPicPr>
          <p:cNvPr id="3074" name="Picture 2" descr="C:\Users\Ptr. Daniel White\Desktop\Bible pictures\Prophecy pictures\prophecy pictures\revelation\Hail stones.jpg"/>
          <p:cNvPicPr>
            <a:picLocks noChangeAspect="1" noChangeArrowheads="1"/>
          </p:cNvPicPr>
          <p:nvPr/>
        </p:nvPicPr>
        <p:blipFill>
          <a:blip r:embed="rId5" cstate="print"/>
          <a:srcRect l="51862" b="50147"/>
          <a:stretch>
            <a:fillRect/>
          </a:stretch>
        </p:blipFill>
        <p:spPr bwMode="auto">
          <a:xfrm rot="20542919">
            <a:off x="4823262" y="125527"/>
            <a:ext cx="4368858" cy="3344383"/>
          </a:xfrm>
          <a:prstGeom prst="ellipse">
            <a:avLst/>
          </a:prstGeom>
          <a:ln>
            <a:noFill/>
          </a:ln>
          <a:effectLst>
            <a:softEdge rad="112500"/>
          </a:effectLst>
        </p:spPr>
      </p:pic>
      <p:pic>
        <p:nvPicPr>
          <p:cNvPr id="3075" name="Picture 3" descr="C:\Users\Ptr. Daniel White\Desktop\Bible pictures\Prophecy pictures\prophecy pictures\barcode and 666\666_mark_of_the_beast (2).jpg"/>
          <p:cNvPicPr>
            <a:picLocks noChangeAspect="1" noChangeArrowheads="1"/>
          </p:cNvPicPr>
          <p:nvPr/>
        </p:nvPicPr>
        <p:blipFill>
          <a:blip r:embed="rId6" cstate="print"/>
          <a:srcRect/>
          <a:stretch>
            <a:fillRect/>
          </a:stretch>
        </p:blipFill>
        <p:spPr bwMode="auto">
          <a:xfrm>
            <a:off x="228600" y="228600"/>
            <a:ext cx="4191000" cy="3143250"/>
          </a:xfrm>
          <a:prstGeom prst="rect">
            <a:avLst/>
          </a:prstGeom>
          <a:ln>
            <a:noFill/>
          </a:ln>
          <a:effectLst>
            <a:softEdge rad="112500"/>
          </a:effectLst>
        </p:spPr>
      </p:pic>
      <p:sp>
        <p:nvSpPr>
          <p:cNvPr id="6" name="Title 5"/>
          <p:cNvSpPr>
            <a:spLocks noGrp="1"/>
          </p:cNvSpPr>
          <p:nvPr>
            <p:ph type="title"/>
          </p:nvPr>
        </p:nvSpPr>
        <p:spPr>
          <a:xfrm>
            <a:off x="5257800" y="1371600"/>
            <a:ext cx="3429000" cy="1447800"/>
          </a:xfrm>
        </p:spPr>
        <p:txBody>
          <a:bodyPr>
            <a:normAutofit/>
          </a:bodyPr>
          <a:lstStyle/>
          <a:p>
            <a:r>
              <a:rPr lang="en-US" b="1" i="1" dirty="0" smtClean="0">
                <a:solidFill>
                  <a:schemeClr val="bg1"/>
                </a:solidFill>
                <a:effectLst/>
              </a:rPr>
              <a:t>Wrath of God</a:t>
            </a:r>
            <a:endParaRPr lang="en-US" b="1" i="1" dirty="0">
              <a:solidFill>
                <a:schemeClr val="bg1"/>
              </a:solidFill>
              <a:effectLst/>
            </a:endParaRPr>
          </a:p>
        </p:txBody>
      </p:sp>
    </p:spTree>
    <p:extLst>
      <p:ext uri="{BB962C8B-B14F-4D97-AF65-F5344CB8AC3E}">
        <p14:creationId xmlns:p14="http://schemas.microsoft.com/office/powerpoint/2010/main" val="3184264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10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hell\Artistic-Elemental-4163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Rectangle 3"/>
          <p:cNvSpPr/>
          <p:nvPr/>
        </p:nvSpPr>
        <p:spPr>
          <a:xfrm>
            <a:off x="381000" y="609600"/>
            <a:ext cx="8305800" cy="5632311"/>
          </a:xfrm>
          <a:prstGeom prst="rect">
            <a:avLst/>
          </a:prstGeom>
        </p:spPr>
        <p:txBody>
          <a:bodyPr wrap="square">
            <a:spAutoFit/>
          </a:bodyPr>
          <a:lstStyle/>
          <a:p>
            <a:pPr algn="ctr"/>
            <a:r>
              <a:rPr lang="en-US" sz="4000" i="1" dirty="0" smtClean="0">
                <a:effectLst>
                  <a:glow rad="101600">
                    <a:schemeClr val="bg1">
                      <a:alpha val="60000"/>
                    </a:schemeClr>
                  </a:glow>
                </a:effectLst>
              </a:rPr>
              <a:t>“And he shall be tormented with fire and brimstone in the presence of the holy angels, and in the presence of the Lamb: And the smoke of their torment </a:t>
            </a:r>
            <a:r>
              <a:rPr lang="en-US" sz="4000" i="1" dirty="0" err="1" smtClean="0">
                <a:effectLst>
                  <a:glow rad="101600">
                    <a:schemeClr val="bg1">
                      <a:alpha val="60000"/>
                    </a:schemeClr>
                  </a:glow>
                </a:effectLst>
              </a:rPr>
              <a:t>ascendeth</a:t>
            </a:r>
            <a:r>
              <a:rPr lang="en-US" sz="4000" i="1" dirty="0" smtClean="0">
                <a:effectLst>
                  <a:glow rad="101600">
                    <a:schemeClr val="bg1">
                      <a:alpha val="60000"/>
                    </a:schemeClr>
                  </a:glow>
                </a:effectLst>
              </a:rPr>
              <a:t> up for ever and ever: and they have no rest day nor night, who worship the beast and his image,</a:t>
            </a:r>
          </a:p>
          <a:p>
            <a:pPr algn="ctr"/>
            <a:r>
              <a:rPr lang="en-US" sz="4000" i="1" dirty="0" smtClean="0">
                <a:effectLst>
                  <a:glow rad="101600">
                    <a:schemeClr val="bg1">
                      <a:alpha val="60000"/>
                    </a:schemeClr>
                  </a:glow>
                </a:effectLst>
              </a:rPr>
              <a:t> and whosoever </a:t>
            </a:r>
            <a:r>
              <a:rPr lang="en-US" sz="4000" i="1" dirty="0" err="1" smtClean="0">
                <a:effectLst>
                  <a:glow rad="101600">
                    <a:schemeClr val="bg1">
                      <a:alpha val="60000"/>
                    </a:schemeClr>
                  </a:glow>
                </a:effectLst>
              </a:rPr>
              <a:t>receiveth</a:t>
            </a:r>
            <a:r>
              <a:rPr lang="en-US" sz="4000" i="1" dirty="0" smtClean="0">
                <a:effectLst>
                  <a:glow rad="101600">
                    <a:schemeClr val="bg1">
                      <a:alpha val="60000"/>
                    </a:schemeClr>
                  </a:glow>
                </a:effectLst>
              </a:rPr>
              <a:t> the </a:t>
            </a:r>
          </a:p>
          <a:p>
            <a:pPr algn="ctr"/>
            <a:r>
              <a:rPr lang="en-US" sz="4000" i="1" dirty="0" smtClean="0">
                <a:effectLst>
                  <a:glow rad="101600">
                    <a:schemeClr val="bg1">
                      <a:alpha val="60000"/>
                    </a:schemeClr>
                  </a:glow>
                </a:effectLst>
              </a:rPr>
              <a:t>mark of his name.”</a:t>
            </a:r>
            <a:endParaRPr lang="en-US" sz="4000" i="1" dirty="0">
              <a:effectLst>
                <a:glow rad="101600">
                  <a:schemeClr val="bg1">
                    <a:alpha val="60000"/>
                  </a:schemeClr>
                </a:glow>
              </a:effectLst>
            </a:endParaRPr>
          </a:p>
        </p:txBody>
      </p:sp>
      <p:pic>
        <p:nvPicPr>
          <p:cNvPr id="5" name="Picture 12" descr="http://mikeduran.com/wp-content/uploads/2012/04/hell-1.jpg"/>
          <p:cNvPicPr>
            <a:picLocks noChangeAspect="1" noChangeArrowheads="1"/>
          </p:cNvPicPr>
          <p:nvPr/>
        </p:nvPicPr>
        <p:blipFill>
          <a:blip r:embed="rId4" cstate="print"/>
          <a:srcRect l="11399" t="2174" r="11655"/>
          <a:stretch>
            <a:fillRect/>
          </a:stretch>
        </p:blipFill>
        <p:spPr bwMode="auto">
          <a:xfrm>
            <a:off x="457200" y="-152400"/>
            <a:ext cx="8229600" cy="7182555"/>
          </a:xfrm>
          <a:prstGeom prst="rect">
            <a:avLst/>
          </a:prstGeom>
          <a:ln>
            <a:noFill/>
          </a:ln>
          <a:effectLst>
            <a:softEdge rad="112500"/>
          </a:effectLst>
        </p:spPr>
      </p:pic>
    </p:spTree>
    <p:extLst>
      <p:ext uri="{BB962C8B-B14F-4D97-AF65-F5344CB8AC3E}">
        <p14:creationId xmlns:p14="http://schemas.microsoft.com/office/powerpoint/2010/main" val="73450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before the throne of god.jpg"/>
          <p:cNvPicPr>
            <a:picLocks noChangeAspect="1" noChangeArrowheads="1"/>
          </p:cNvPicPr>
          <p:nvPr/>
        </p:nvPicPr>
        <p:blipFill>
          <a:blip r:embed="rId3" cstate="print"/>
          <a:srcRect/>
          <a:stretch>
            <a:fillRect/>
          </a:stretch>
        </p:blipFill>
        <p:spPr bwMode="auto">
          <a:xfrm>
            <a:off x="152400" y="0"/>
            <a:ext cx="3657600" cy="4586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733800" y="228600"/>
            <a:ext cx="5410200" cy="6370975"/>
          </a:xfrm>
          <a:prstGeom prst="rect">
            <a:avLst/>
          </a:prstGeom>
        </p:spPr>
        <p:txBody>
          <a:bodyPr wrap="square">
            <a:spAutoFit/>
          </a:bodyPr>
          <a:lstStyle/>
          <a:p>
            <a:pPr algn="ctr"/>
            <a:r>
              <a:rPr lang="en-US" sz="3400" i="1" dirty="0" smtClean="0"/>
              <a:t>“Here is the patience of the saints: here are they that keep the commandments of God, and the faith of Jesus. And I heard a voice from heaven saying unto me, Write, Blessed are the dead which die in the Lord from henceforth: Yea, saith the Spirit, that they may rest from their </a:t>
            </a:r>
            <a:r>
              <a:rPr lang="en-US" sz="3400" i="1" dirty="0" err="1" smtClean="0"/>
              <a:t>labours</a:t>
            </a:r>
            <a:r>
              <a:rPr lang="en-US" sz="3400" i="1" dirty="0" smtClean="0"/>
              <a:t>; and their works do follow them.”</a:t>
            </a:r>
            <a:endParaRPr lang="en-US" sz="3400" i="1" dirty="0"/>
          </a:p>
        </p:txBody>
      </p:sp>
    </p:spTree>
    <p:extLst>
      <p:ext uri="{BB962C8B-B14F-4D97-AF65-F5344CB8AC3E}">
        <p14:creationId xmlns:p14="http://schemas.microsoft.com/office/powerpoint/2010/main" val="3932012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ch4_pat_07_throneroom_small.jpg"/>
          <p:cNvPicPr>
            <a:picLocks noChangeAspect="1" noChangeArrowheads="1"/>
          </p:cNvPicPr>
          <p:nvPr/>
        </p:nvPicPr>
        <p:blipFill>
          <a:blip r:embed="rId3" cstate="print"/>
          <a:srcRect b="5107"/>
          <a:stretch>
            <a:fillRect/>
          </a:stretch>
        </p:blipFill>
        <p:spPr bwMode="auto">
          <a:xfrm>
            <a:off x="381000" y="0"/>
            <a:ext cx="8458200" cy="5486400"/>
          </a:xfrm>
          <a:prstGeom prst="rect">
            <a:avLst/>
          </a:prstGeom>
          <a:noFill/>
          <a:effectLst>
            <a:reflection blurRad="6350" stA="50000" endA="295" endPos="92000" dist="101600" dir="5400000" sy="-100000" algn="bl" rotWithShape="0"/>
          </a:effectLst>
        </p:spPr>
      </p:pic>
      <p:pic>
        <p:nvPicPr>
          <p:cNvPr id="3" name="Picture 2" descr="C:\Users\Ptr. Daniel White\Desktop\Bible pictures\Prophecy pictures\prophecy pictures\revelation\ch7_pat_15_12k per tribe_small.jpg"/>
          <p:cNvPicPr>
            <a:picLocks noChangeAspect="1" noChangeArrowheads="1"/>
          </p:cNvPicPr>
          <p:nvPr/>
        </p:nvPicPr>
        <p:blipFill>
          <a:blip r:embed="rId4" cstate="print"/>
          <a:srcRect t="37778" r="23370" b="5556"/>
          <a:stretch>
            <a:fillRect/>
          </a:stretch>
        </p:blipFill>
        <p:spPr bwMode="auto">
          <a:xfrm>
            <a:off x="2362200" y="3397541"/>
            <a:ext cx="4656667" cy="3460459"/>
          </a:xfrm>
          <a:prstGeom prst="ellipse">
            <a:avLst/>
          </a:prstGeom>
          <a:ln>
            <a:noFill/>
          </a:ln>
          <a:effectLst>
            <a:softEdge rad="112500"/>
          </a:effectLst>
        </p:spPr>
      </p:pic>
    </p:spTree>
    <p:extLst>
      <p:ext uri="{BB962C8B-B14F-4D97-AF65-F5344CB8AC3E}">
        <p14:creationId xmlns:p14="http://schemas.microsoft.com/office/powerpoint/2010/main" val="2934588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Who are these men from the </a:t>
            </a:r>
            <a:br>
              <a:rPr lang="en-US" dirty="0" smtClean="0">
                <a:solidFill>
                  <a:srgbClr val="FFFF00"/>
                </a:solidFill>
              </a:rPr>
            </a:br>
            <a:r>
              <a:rPr lang="en-US" dirty="0" smtClean="0">
                <a:solidFill>
                  <a:srgbClr val="FFFF00"/>
                </a:solidFill>
              </a:rPr>
              <a:t>Twelve Tribes of Israel?</a:t>
            </a:r>
            <a:endParaRPr lang="en-US"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fontScale="92500" lnSpcReduction="20000"/>
          </a:bodyPr>
          <a:lstStyle/>
          <a:p>
            <a:pPr>
              <a:buFont typeface="Arial" charset="0"/>
              <a:buChar char="•"/>
            </a:pPr>
            <a:r>
              <a:rPr lang="en-US" sz="3600" dirty="0" smtClean="0"/>
              <a:t>Men who have received Christ as Lord and personal Savior after the rapture of the church –                    </a:t>
            </a:r>
            <a:r>
              <a:rPr lang="en-US" sz="3600" i="1" dirty="0" smtClean="0"/>
              <a:t>II Thessalonians 2:10-12</a:t>
            </a:r>
          </a:p>
          <a:p>
            <a:pPr>
              <a:buFont typeface="Arial" charset="0"/>
              <a:buChar char="•"/>
            </a:pPr>
            <a:r>
              <a:rPr lang="en-US" sz="3600" dirty="0" smtClean="0"/>
              <a:t>Men</a:t>
            </a:r>
            <a:r>
              <a:rPr lang="en-US" sz="3600" i="1" dirty="0" smtClean="0"/>
              <a:t> </a:t>
            </a:r>
            <a:r>
              <a:rPr lang="en-US" sz="3600" dirty="0" smtClean="0"/>
              <a:t>who have refused the mark of the beast – </a:t>
            </a:r>
            <a:r>
              <a:rPr lang="en-US" sz="3600" i="1" dirty="0" smtClean="0"/>
              <a:t>Revelation 20:4-6</a:t>
            </a:r>
          </a:p>
          <a:p>
            <a:pPr>
              <a:buFont typeface="Arial" charset="0"/>
              <a:buChar char="•"/>
            </a:pPr>
            <a:r>
              <a:rPr lang="en-US" sz="3600" dirty="0" smtClean="0"/>
              <a:t>Men who compose a special body of Jewish believers – </a:t>
            </a:r>
            <a:r>
              <a:rPr lang="en-US" sz="3600" i="1" dirty="0" smtClean="0"/>
              <a:t>12 thousand from each tribe</a:t>
            </a:r>
          </a:p>
          <a:p>
            <a:pPr>
              <a:buFont typeface="Arial" charset="0"/>
              <a:buChar char="•"/>
            </a:pPr>
            <a:r>
              <a:rPr lang="en-US" sz="3600" dirty="0" smtClean="0"/>
              <a:t>Men who are called the servants of God </a:t>
            </a:r>
            <a:r>
              <a:rPr lang="en-US" sz="3600" i="1" dirty="0" smtClean="0"/>
              <a:t>– Revelation 7:3</a:t>
            </a:r>
            <a:endParaRPr lang="en-US" sz="3600" dirty="0" smtClean="0"/>
          </a:p>
          <a:p>
            <a:pPr>
              <a:buFont typeface="Arial" charset="0"/>
              <a:buChar char="•"/>
            </a:pPr>
            <a:r>
              <a:rPr lang="en-US" sz="3600" dirty="0" smtClean="0"/>
              <a:t>Men who are dedicated to serve the Lord Jesus Christ totally during the tribulation period -</a:t>
            </a:r>
            <a:endParaRPr lang="en-US" sz="3600" dirty="0"/>
          </a:p>
        </p:txBody>
      </p:sp>
    </p:spTree>
    <p:extLst>
      <p:ext uri="{BB962C8B-B14F-4D97-AF65-F5344CB8AC3E}">
        <p14:creationId xmlns:p14="http://schemas.microsoft.com/office/powerpoint/2010/main" val="105494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noAutofit/>
          </a:bodyPr>
          <a:lstStyle/>
          <a:p>
            <a:r>
              <a:rPr lang="en-US" sz="3400" dirty="0" smtClean="0"/>
              <a:t>Spiritual men who are morally pure – </a:t>
            </a:r>
            <a:r>
              <a:rPr lang="en-US" sz="3400" i="1" dirty="0" smtClean="0"/>
              <a:t>Revelation 14:1, 4-5</a:t>
            </a:r>
          </a:p>
          <a:p>
            <a:pPr>
              <a:buFont typeface="Wingdings"/>
              <a:buChar char="Ø"/>
            </a:pPr>
            <a:r>
              <a:rPr lang="en-US" sz="3400" i="1" dirty="0" smtClean="0">
                <a:solidFill>
                  <a:srgbClr val="FFFF00"/>
                </a:solidFill>
              </a:rPr>
              <a:t>They are redeemed</a:t>
            </a:r>
          </a:p>
          <a:p>
            <a:pPr>
              <a:buFont typeface="Wingdings"/>
              <a:buChar char="Ø"/>
            </a:pPr>
            <a:r>
              <a:rPr lang="en-US" sz="3400" i="1" dirty="0" smtClean="0">
                <a:solidFill>
                  <a:srgbClr val="FFFF00"/>
                </a:solidFill>
              </a:rPr>
              <a:t>They are the “first fruits” to be saved</a:t>
            </a:r>
          </a:p>
          <a:p>
            <a:pPr>
              <a:buFont typeface="Wingdings"/>
              <a:buChar char="Ø"/>
            </a:pPr>
            <a:r>
              <a:rPr lang="en-US" sz="3400" i="1" dirty="0" smtClean="0">
                <a:solidFill>
                  <a:srgbClr val="FFFF00"/>
                </a:solidFill>
              </a:rPr>
              <a:t>They possess the seal of God on their foreheads</a:t>
            </a:r>
          </a:p>
          <a:p>
            <a:pPr>
              <a:buFont typeface="Wingdings"/>
              <a:buChar char="Ø"/>
            </a:pPr>
            <a:r>
              <a:rPr lang="en-US" sz="3400" i="1" dirty="0" smtClean="0">
                <a:solidFill>
                  <a:srgbClr val="FFFF00"/>
                </a:solidFill>
              </a:rPr>
              <a:t>They are virgins</a:t>
            </a:r>
          </a:p>
          <a:p>
            <a:pPr>
              <a:buFont typeface="Wingdings"/>
              <a:buChar char="Ø"/>
            </a:pPr>
            <a:r>
              <a:rPr lang="en-US" sz="3400" i="1" dirty="0" smtClean="0">
                <a:solidFill>
                  <a:srgbClr val="FFFF00"/>
                </a:solidFill>
              </a:rPr>
              <a:t>They follow the Lamb of God where ever He leads them </a:t>
            </a:r>
            <a:r>
              <a:rPr lang="en-US" sz="3400" i="1" dirty="0" smtClean="0"/>
              <a:t>“The righteous are as bold as a lion”</a:t>
            </a:r>
          </a:p>
          <a:p>
            <a:pPr>
              <a:buFont typeface="Wingdings"/>
              <a:buChar char="Ø"/>
            </a:pPr>
            <a:r>
              <a:rPr lang="en-US" sz="3400" i="1" dirty="0" smtClean="0">
                <a:solidFill>
                  <a:srgbClr val="FFFF00"/>
                </a:solidFill>
              </a:rPr>
              <a:t>No guile (deceit) is found in their mouth</a:t>
            </a:r>
          </a:p>
          <a:p>
            <a:pPr>
              <a:buFont typeface="Wingdings"/>
              <a:buChar char="Ø"/>
            </a:pPr>
            <a:r>
              <a:rPr lang="en-US" sz="3400" i="1" dirty="0" smtClean="0">
                <a:solidFill>
                  <a:srgbClr val="FFFF00"/>
                </a:solidFill>
              </a:rPr>
              <a:t>They are without fault before God</a:t>
            </a:r>
          </a:p>
          <a:p>
            <a:pPr>
              <a:buFont typeface="Wingdings"/>
              <a:buChar char="Ø"/>
            </a:pPr>
            <a:endParaRPr lang="en-US" sz="3400" i="1" dirty="0" smtClean="0"/>
          </a:p>
          <a:p>
            <a:pPr>
              <a:buFont typeface="Wingdings"/>
              <a:buChar char="Ø"/>
            </a:pPr>
            <a:endParaRPr lang="en-US" sz="3400" i="1" dirty="0" smtClean="0"/>
          </a:p>
          <a:p>
            <a:pPr>
              <a:buFont typeface="Wingdings"/>
              <a:buChar char="Ø"/>
            </a:pPr>
            <a:endParaRPr lang="en-US" sz="3400" i="1" dirty="0"/>
          </a:p>
        </p:txBody>
      </p:sp>
    </p:spTree>
    <p:extLst>
      <p:ext uri="{BB962C8B-B14F-4D97-AF65-F5344CB8AC3E}">
        <p14:creationId xmlns:p14="http://schemas.microsoft.com/office/powerpoint/2010/main" val="2276208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1830</Words>
  <Application>Microsoft Office PowerPoint</Application>
  <PresentationFormat>On-screen Show (4:3)</PresentationFormat>
  <Paragraphs>140</Paragraphs>
  <Slides>67</Slides>
  <Notes>50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The Revelation  of Jesus Christ</vt:lpstr>
      <vt:lpstr>PowerPoint Presentation</vt:lpstr>
      <vt:lpstr>PowerPoint Presentation</vt:lpstr>
      <vt:lpstr>PowerPoint Presentation</vt:lpstr>
      <vt:lpstr>PowerPoint Presentation</vt:lpstr>
      <vt:lpstr>“And they sung as it were a new song before the throne, and before the four beasts, and the elders: and no man could learn that song but the hundred and forty and four thousand, which were redeemed from the earth.”</vt:lpstr>
      <vt:lpstr>PowerPoint Presentation</vt:lpstr>
      <vt:lpstr>Who are these men from the  Twelve Tribes of Israel?</vt:lpstr>
      <vt:lpstr>PowerPoint Presentation</vt:lpstr>
      <vt:lpstr>PowerPoint Presentation</vt:lpstr>
      <vt:lpstr>“Saying with a loud voice, Fear God, and give glory to him; for the hour of his judgment is come: and worship him that made heaven, and earth, and the sea, and the fountains of waters.”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 waved his hand toward the window as he pointed out the scene beyond, while in the other hand he held an open Bible, which he was always studying. "What are you reading now?" I asked as I seated myself beside his bedside. "Hebrews!" he answered - "still Hebrews. 'The Royal Book' I call it. Isn't it grand?" Then, placing his finger on certain passages, he commented on them. I made some allusions to the strong opinions expressed by many persons on the history of the Creation, its grandeur, and then their treatment of the earlier chapters of the Book of Genesis. </vt:lpstr>
      <vt:lpstr>He seemed greatly distressed, his fingers twitched nervously, and a look of agony came over his face as he said:   "I was a young man with unformed ideas. I threw out queries, suggestions, wondering all the time over everything, and to my astonishment, the ideas took like wildfire. People made a religion of them." </vt:lpstr>
      <vt:lpstr>Then he paused, and after a few more sentences on "the holiness of God" and the "grandeur of this book," looking at the Bible which he was holding tenderly all the time, he suddenly said: "I have a summer house in the garden which holds about thirty people. It is over there," pointing through the open window. "I want you very much to speak there. I know you read the Bible in the villages. To-morrow afternoon I should like the servants on the place, some tenants and a few of the neighbors; to gather there. Will you speak to them?" </vt:lpstr>
      <vt:lpstr>"What shall I speak about?" I asked. "Christ Jesus!" he replied in a clear, emphatic voice, adding in a lower tone, "and his salvation. Is not that the best theme? And then I want you to sing some hymns with them. You lead on your small instrument, do you not?" The wonderful look of brightness and animation on his face as he said this I shall never forget, for he added: "If you take the meeting at three o'clock this window will be open, and you will know that I am joining in with the singing." How I wished I could have made a picture of the fine old man and his beautiful surroundings on that memorable day! </vt:lpstr>
      <vt:lpstr>“Saying with a loud voice, Fear God, and give glory to him; for the hour of his judgment is come: and worship him that made heaven, and earth, and the sea, and the fountains of waters.”</vt:lpstr>
      <vt:lpstr>“And there followed another angel, saying, Babylon is fallen, is fallen, that great city.”</vt:lpstr>
      <vt:lpstr>“…because she made all nations drink of the wine of the wrath of her fornication.”</vt:lpstr>
      <vt:lpstr>Babylon Identified (Revelation 17:1-18)</vt:lpstr>
      <vt:lpstr>“Mystery, Babylon  the Great”  .</vt:lpstr>
      <vt:lpstr>“And upon her forehead was a name written, Mystery, Babylon the Great, the Mother of Harlots and Abominations of the Earth.”</vt:lpstr>
      <vt:lpstr>PowerPoint Presentation</vt:lpstr>
      <vt:lpstr>Nimrod   Rebellion against God To Revolt against God</vt:lpstr>
      <vt:lpstr>PowerPoint Presentation</vt:lpstr>
      <vt:lpstr>PowerPoint Presentation</vt:lpstr>
      <vt:lpstr>PowerPoint Presentation</vt:lpstr>
      <vt:lpstr>PowerPoint Presentation</vt:lpstr>
      <vt:lpstr>“And he said unto me, the waters which thou sawest, where the whore sitteth, and peoples, and multitudes, and nations and tongues.”</vt:lpstr>
      <vt:lpstr>PowerPoint Presentation</vt:lpstr>
      <vt:lpstr>PowerPoint Presentation</vt:lpstr>
      <vt:lpstr>PowerPoint Presentation</vt:lpstr>
      <vt:lpstr>“She made all nations drink of the wine of the wrath of her fornication.”</vt:lpstr>
      <vt:lpstr>“So he carried me away in the spirit into the wilderness: and I saw a woman sit upon a scarlet coloured beast.”  (Rev. 17:3)</vt:lpstr>
      <vt:lpstr>PowerPoint Presentation</vt:lpstr>
      <vt:lpstr>The city of seven hills</vt:lpstr>
      <vt:lpstr>PowerPoint Presentation</vt:lpstr>
      <vt:lpstr>“The Ten Horns.”</vt:lpstr>
      <vt:lpstr>“The ten horns which thou sawest are ten kings…these have one mind, and shall give their power and strength unto  the beast  (Anti-christ).”</vt:lpstr>
      <vt:lpstr>“Arrayed in purple and scarlet color.”</vt:lpstr>
      <vt:lpstr>“Decked with gold and precious  stones and pearls.”</vt:lpstr>
      <vt:lpstr>“Golden cup full of abominations and filthiness of her fornication.”</vt:lpstr>
      <vt:lpstr>“Drunk with the blood of the saints.”</vt:lpstr>
      <vt:lpstr>PowerPoint Presentation</vt:lpstr>
      <vt:lpstr>“And the Angel said unto me, I will tell thee the mystery of the woman, and of the beast that carrieth her, which hath the seven heads and ten horns.”</vt:lpstr>
      <vt:lpstr>The Apostate Church “The identity of the great whore”</vt:lpstr>
      <vt:lpstr>PowerPoint Presentation</vt:lpstr>
      <vt:lpstr>PowerPoint Presentation</vt:lpstr>
      <vt:lpstr>PowerPoint Presentation</vt:lpstr>
      <vt:lpstr>“And she shall be utterly burned with fire…”  Revelation 18:8</vt:lpstr>
      <vt:lpstr>“…the habitation of devils, and every foul spirit…” </vt:lpstr>
      <vt:lpstr>“Her sins have reached unto heaven…” </vt:lpstr>
      <vt:lpstr>“Babylon the great is fallen…”</vt:lpstr>
      <vt:lpstr>“Come out of her, my people, that ye be not partakers of her sins.” (Revelation 18:4)</vt:lpstr>
      <vt:lpstr>“I heard a great voice of much people in heaven, saying, Alleluia…for He hath judged the great whore, which did corrupt the earth with her fornication, and hath avenged the blood of his servants at her hand…And her smoke rose up forever and ever.” (Revelation 19:1-3)</vt:lpstr>
      <vt:lpstr>Revelation 14:9-13 “The Warning”</vt:lpstr>
      <vt:lpstr>“And the third angel followed them, saying with a loud voice, If any man worship the beast and his image, and receive his mark in his forehead, or in his hand, The same shall drink of the wine of the wrath of God, which is poured out without mixture into the cup of his indignation; and he shall be tormented with fire and brimstone.”</vt:lpstr>
      <vt:lpstr>Wrath of God</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3</cp:revision>
  <dcterms:created xsi:type="dcterms:W3CDTF">2015-12-01T11:35:28Z</dcterms:created>
  <dcterms:modified xsi:type="dcterms:W3CDTF">2015-12-01T11:52:35Z</dcterms:modified>
</cp:coreProperties>
</file>