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310" r:id="rId2"/>
    <p:sldId id="257" r:id="rId3"/>
    <p:sldId id="258" r:id="rId4"/>
    <p:sldId id="259" r:id="rId5"/>
    <p:sldId id="260" r:id="rId6"/>
    <p:sldId id="261" r:id="rId7"/>
    <p:sldId id="262" r:id="rId8"/>
    <p:sldId id="263" r:id="rId9"/>
    <p:sldId id="318" r:id="rId10"/>
    <p:sldId id="264" r:id="rId11"/>
    <p:sldId id="265" r:id="rId12"/>
    <p:sldId id="266" r:id="rId13"/>
    <p:sldId id="267" r:id="rId14"/>
    <p:sldId id="268" r:id="rId15"/>
    <p:sldId id="269" r:id="rId16"/>
    <p:sldId id="270" r:id="rId17"/>
    <p:sldId id="313" r:id="rId18"/>
    <p:sldId id="320" r:id="rId19"/>
    <p:sldId id="311" r:id="rId20"/>
    <p:sldId id="312" r:id="rId21"/>
    <p:sldId id="314" r:id="rId22"/>
    <p:sldId id="327" r:id="rId23"/>
    <p:sldId id="272" r:id="rId24"/>
    <p:sldId id="271" r:id="rId25"/>
    <p:sldId id="273" r:id="rId26"/>
    <p:sldId id="275" r:id="rId27"/>
    <p:sldId id="317" r:id="rId28"/>
    <p:sldId id="274" r:id="rId29"/>
    <p:sldId id="315" r:id="rId30"/>
    <p:sldId id="316" r:id="rId31"/>
    <p:sldId id="324" r:id="rId32"/>
    <p:sldId id="322" r:id="rId33"/>
    <p:sldId id="319" r:id="rId34"/>
    <p:sldId id="321" r:id="rId35"/>
    <p:sldId id="277" r:id="rId36"/>
    <p:sldId id="281" r:id="rId37"/>
    <p:sldId id="278" r:id="rId38"/>
    <p:sldId id="280" r:id="rId39"/>
    <p:sldId id="279" r:id="rId40"/>
    <p:sldId id="282" r:id="rId41"/>
    <p:sldId id="283" r:id="rId42"/>
    <p:sldId id="284" r:id="rId43"/>
    <p:sldId id="285" r:id="rId44"/>
    <p:sldId id="286" r:id="rId45"/>
    <p:sldId id="287" r:id="rId46"/>
    <p:sldId id="288" r:id="rId47"/>
    <p:sldId id="289" r:id="rId48"/>
    <p:sldId id="290" r:id="rId49"/>
    <p:sldId id="292" r:id="rId50"/>
    <p:sldId id="293" r:id="rId51"/>
    <p:sldId id="294" r:id="rId52"/>
    <p:sldId id="295" r:id="rId53"/>
    <p:sldId id="296" r:id="rId54"/>
    <p:sldId id="297" r:id="rId55"/>
    <p:sldId id="323" r:id="rId56"/>
    <p:sldId id="298" r:id="rId57"/>
    <p:sldId id="299" r:id="rId58"/>
    <p:sldId id="300" r:id="rId59"/>
    <p:sldId id="301" r:id="rId60"/>
    <p:sldId id="302" r:id="rId61"/>
    <p:sldId id="326" r:id="rId62"/>
    <p:sldId id="303" r:id="rId63"/>
    <p:sldId id="304" r:id="rId64"/>
    <p:sldId id="305" r:id="rId65"/>
    <p:sldId id="306" r:id="rId66"/>
    <p:sldId id="307" r:id="rId67"/>
    <p:sldId id="308" r:id="rId68"/>
    <p:sldId id="325" r:id="rId69"/>
    <p:sldId id="309"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50" autoAdjust="0"/>
    <p:restoredTop sz="94660"/>
  </p:normalViewPr>
  <p:slideViewPr>
    <p:cSldViewPr>
      <p:cViewPr varScale="1">
        <p:scale>
          <a:sx n="69" d="100"/>
          <a:sy n="69" d="100"/>
        </p:scale>
        <p:origin x="774"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C55DF-5BE9-486F-A635-310A33E533E9}" type="datetimeFigureOut">
              <a:rPr lang="en-US" smtClean="0"/>
              <a:t>2/23/2016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A29DB0-76CF-44C7-BEE1-1085CD2F9415}" type="slidenum">
              <a:rPr lang="en-US" smtClean="0"/>
              <a:t>‹#›</a:t>
            </a:fld>
            <a:endParaRPr lang="en-US"/>
          </a:p>
        </p:txBody>
      </p:sp>
    </p:spTree>
    <p:extLst>
      <p:ext uri="{BB962C8B-B14F-4D97-AF65-F5344CB8AC3E}">
        <p14:creationId xmlns:p14="http://schemas.microsoft.com/office/powerpoint/2010/main" val="63057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23</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28</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35</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38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42</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43</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44</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48</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49</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51</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52</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53</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54</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56</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57</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58</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9A8A988-FB35-4F81-949D-909512539025}" type="slidenum">
              <a:rPr lang="en-US" smtClean="0"/>
              <a:pPr/>
              <a:t>59</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60</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63</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64</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65</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66</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67</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9A8A988-FB35-4F81-949D-909512539025}"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36798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33922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10332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9EABC3-DE15-4E10-A6B3-78AB07A0EC26}"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54562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9EABC3-DE15-4E10-A6B3-78AB07A0EC26}" type="datetimeFigureOut">
              <a:rPr lang="en-US" smtClean="0"/>
              <a:t>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69084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9EABC3-DE15-4E10-A6B3-78AB07A0EC26}"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48899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9EABC3-DE15-4E10-A6B3-78AB07A0EC26}" type="datetimeFigureOut">
              <a:rPr lang="en-US" smtClean="0"/>
              <a:t>2/23/2016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136794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9EABC3-DE15-4E10-A6B3-78AB07A0EC26}" type="datetimeFigureOut">
              <a:rPr lang="en-US" smtClean="0"/>
              <a:t>2/23/2016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517164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EABC3-DE15-4E10-A6B3-78AB07A0EC26}" type="datetimeFigureOut">
              <a:rPr lang="en-US" smtClean="0"/>
              <a:t>2/23/2016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1289670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EABC3-DE15-4E10-A6B3-78AB07A0EC26}"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31451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9EABC3-DE15-4E10-A6B3-78AB07A0EC26}" type="datetimeFigureOut">
              <a:rPr lang="en-US" smtClean="0"/>
              <a:t>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3F9FEE-9222-4C5B-9D80-1C2AB021D6DF}" type="slidenum">
              <a:rPr lang="en-US" smtClean="0"/>
              <a:t>‹#›</a:t>
            </a:fld>
            <a:endParaRPr lang="en-US"/>
          </a:p>
        </p:txBody>
      </p:sp>
    </p:spTree>
    <p:extLst>
      <p:ext uri="{BB962C8B-B14F-4D97-AF65-F5344CB8AC3E}">
        <p14:creationId xmlns:p14="http://schemas.microsoft.com/office/powerpoint/2010/main" val="286004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9EABC3-DE15-4E10-A6B3-78AB07A0EC26}" type="datetimeFigureOut">
              <a:rPr lang="en-US" smtClean="0"/>
              <a:t>2/23/2016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3F9FEE-9222-4C5B-9D80-1C2AB021D6DF}" type="slidenum">
              <a:rPr lang="en-US" smtClean="0"/>
              <a:t>‹#›</a:t>
            </a:fld>
            <a:endParaRPr lang="en-US"/>
          </a:p>
        </p:txBody>
      </p:sp>
    </p:spTree>
    <p:extLst>
      <p:ext uri="{BB962C8B-B14F-4D97-AF65-F5344CB8AC3E}">
        <p14:creationId xmlns:p14="http://schemas.microsoft.com/office/powerpoint/2010/main" val="163610886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5.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microsoft.com/office/2007/relationships/hdphoto" Target="../media/hdphoto3.wdp"/></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4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87.jpeg"/></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gi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00.gif"/><Relationship Id="rId5" Type="http://schemas.openxmlformats.org/officeDocument/2006/relationships/image" Target="../media/image99.jpeg"/><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jpeg"/><Relationship Id="rId3" Type="http://schemas.openxmlformats.org/officeDocument/2006/relationships/image" Target="../media/image104.jpeg"/><Relationship Id="rId7" Type="http://schemas.openxmlformats.org/officeDocument/2006/relationships/image" Target="../media/image108.png"/><Relationship Id="rId12" Type="http://schemas.openxmlformats.org/officeDocument/2006/relationships/image" Target="../media/image113.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png"/><Relationship Id="rId9" Type="http://schemas.openxmlformats.org/officeDocument/2006/relationships/image" Target="../media/image110.jpeg"/><Relationship Id="rId14" Type="http://schemas.openxmlformats.org/officeDocument/2006/relationships/image" Target="../media/image115.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gif"/><Relationship Id="rId7"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10" Type="http://schemas.openxmlformats.org/officeDocument/2006/relationships/image" Target="../media/image126.png"/><Relationship Id="rId4" Type="http://schemas.openxmlformats.org/officeDocument/2006/relationships/image" Target="../media/image120.jpeg"/><Relationship Id="rId9" Type="http://schemas.openxmlformats.org/officeDocument/2006/relationships/image" Target="../media/image125.png"/></Relationships>
</file>

<file path=ppt/slides/_rels/slide6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30.jpeg"/><Relationship Id="rId4" Type="http://schemas.openxmlformats.org/officeDocument/2006/relationships/image" Target="../media/image129.png"/></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136.png"/><Relationship Id="rId4" Type="http://schemas.openxmlformats.org/officeDocument/2006/relationships/image" Target="../media/image135.jpeg"/></Relationships>
</file>

<file path=ppt/slides/_rels/slide6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The Revelation </a:t>
            </a:r>
            <a:b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br>
            <a:r>
              <a:rPr lang="en-US" sz="4800" b="1" i="1" dirty="0" smtClean="0">
                <a:solidFill>
                  <a:schemeClr val="bg1"/>
                </a:solidFill>
                <a:effectLst>
                  <a:glow rad="101600">
                    <a:schemeClr val="tx1">
                      <a:alpha val="60000"/>
                    </a:schemeClr>
                  </a:glow>
                </a:effectLst>
                <a:latin typeface="Times New Roman" pitchFamily="18" charset="0"/>
                <a:cs typeface="Times New Roman" pitchFamily="18" charset="0"/>
              </a:rPr>
              <a:t>of Jesus Christ</a:t>
            </a:r>
            <a:endParaRPr lang="en-US" sz="48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0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endParaRPr lang="en-US" sz="4000" b="1" i="1" dirty="0">
              <a:solidFill>
                <a:schemeClr val="bg1"/>
              </a:solidFill>
              <a:effectLst>
                <a:glow rad="101600">
                  <a:schemeClr val="tx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6579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746" name="Picture 2" descr="C:\Users\Ptr. Daniel White\Pictures\Prophecy pictures\Revelation\Torah-prophecy.jpg"/>
          <p:cNvPicPr>
            <a:picLocks noChangeAspect="1" noChangeArrowheads="1"/>
          </p:cNvPicPr>
          <p:nvPr/>
        </p:nvPicPr>
        <p:blipFill>
          <a:blip r:embed="rId3" cstate="print"/>
          <a:srcRect/>
          <a:stretch>
            <a:fillRect/>
          </a:stretch>
        </p:blipFill>
        <p:spPr bwMode="auto">
          <a:xfrm>
            <a:off x="6172200" y="3962400"/>
            <a:ext cx="2611582" cy="2743200"/>
          </a:xfrm>
          <a:prstGeom prst="rect">
            <a:avLst/>
          </a:prstGeom>
          <a:ln>
            <a:noFill/>
          </a:ln>
          <a:effectLst>
            <a:softEdge rad="112500"/>
          </a:effectLst>
        </p:spPr>
      </p:pic>
      <p:pic>
        <p:nvPicPr>
          <p:cNvPr id="6147" name="Picture 3" descr="C:\Users\Ptr. Daniel White\Documents\My Scans\2009-01 (Jan)\scan0002.jpg"/>
          <p:cNvPicPr>
            <a:picLocks noChangeAspect="1" noChangeArrowheads="1"/>
          </p:cNvPicPr>
          <p:nvPr/>
        </p:nvPicPr>
        <p:blipFill>
          <a:blip r:embed="rId4" cstate="print"/>
          <a:srcRect/>
          <a:stretch>
            <a:fillRect/>
          </a:stretch>
        </p:blipFill>
        <p:spPr bwMode="auto">
          <a:xfrm>
            <a:off x="228601" y="3886200"/>
            <a:ext cx="2895599" cy="2743200"/>
          </a:xfrm>
          <a:prstGeom prst="rect">
            <a:avLst/>
          </a:prstGeom>
          <a:ln>
            <a:noFill/>
          </a:ln>
          <a:effectLst>
            <a:softEdge rad="112500"/>
          </a:effectLst>
        </p:spPr>
      </p:pic>
      <p:sp>
        <p:nvSpPr>
          <p:cNvPr id="3" name="Title 2"/>
          <p:cNvSpPr>
            <a:spLocks noGrp="1"/>
          </p:cNvSpPr>
          <p:nvPr>
            <p:ph type="ctrTitle"/>
          </p:nvPr>
        </p:nvSpPr>
        <p:spPr>
          <a:xfrm>
            <a:off x="304800" y="381000"/>
            <a:ext cx="8610600" cy="2914650"/>
          </a:xfrm>
        </p:spPr>
        <p:txBody>
          <a:bodyPr>
            <a:normAutofit/>
          </a:bodyPr>
          <a:lstStyle/>
          <a:p>
            <a:r>
              <a:rPr lang="en-US" b="1" i="1" dirty="0" smtClean="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rPr>
              <a:t>“They searched the scriptures daily, whether those things were so.” (Acts 17:11)</a:t>
            </a:r>
            <a:endParaRPr lang="en-US" b="1" i="1" dirty="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endParaRPr>
          </a:p>
        </p:txBody>
      </p:sp>
    </p:spTree>
    <p:extLst>
      <p:ext uri="{BB962C8B-B14F-4D97-AF65-F5344CB8AC3E}">
        <p14:creationId xmlns:p14="http://schemas.microsoft.com/office/powerpoint/2010/main" val="210804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Ptr. Daniel White\Desktop\Dragon cst to Earth.jpg"/>
          <p:cNvPicPr>
            <a:picLocks noChangeAspect="1" noChangeArrowheads="1"/>
          </p:cNvPicPr>
          <p:nvPr/>
        </p:nvPicPr>
        <p:blipFill>
          <a:blip r:embed="rId3" cstate="print"/>
          <a:srcRect/>
          <a:stretch>
            <a:fillRect/>
          </a:stretch>
        </p:blipFill>
        <p:spPr bwMode="auto">
          <a:xfrm>
            <a:off x="-312420" y="-228600"/>
            <a:ext cx="9685020" cy="7086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le 3"/>
          <p:cNvSpPr>
            <a:spLocks noGrp="1"/>
          </p:cNvSpPr>
          <p:nvPr>
            <p:ph type="ctrTitle"/>
          </p:nvPr>
        </p:nvSpPr>
        <p:spPr>
          <a:xfrm>
            <a:off x="304800" y="228600"/>
            <a:ext cx="8839200" cy="6248399"/>
          </a:xfrm>
        </p:spPr>
        <p:txBody>
          <a:bodyPr>
            <a:normAutofit/>
          </a:bodyPr>
          <a:lstStyle/>
          <a:p>
            <a:r>
              <a:rPr lang="en-US" sz="4200" b="1" i="1" dirty="0" smtClean="0">
                <a:ln w="6350">
                  <a:solidFill>
                    <a:schemeClr val="bg1"/>
                  </a:solidFill>
                </a:ln>
                <a:effectLst>
                  <a:glow rad="101600">
                    <a:schemeClr val="bg1">
                      <a:alpha val="60000"/>
                    </a:schemeClr>
                  </a:glow>
                  <a:innerShdw blurRad="114300">
                    <a:prstClr val="black"/>
                  </a:innerShdw>
                </a:effectLst>
              </a:rPr>
              <a:t>“And the great dragon was cast out, that old serpent, called the Devil, and Satan, which deceiveth the whole world: he was cast out into the earth, and his angels were cast out with him.” (Revelation 12:9)</a:t>
            </a:r>
            <a:endParaRPr lang="en-US" sz="4200" b="1" i="1" dirty="0">
              <a:ln w="6350">
                <a:solidFill>
                  <a:schemeClr val="bg1"/>
                </a:solidFill>
              </a:ln>
              <a:effectLst>
                <a:glow rad="101600">
                  <a:schemeClr val="bg1">
                    <a:alpha val="60000"/>
                  </a:schemeClr>
                </a:glow>
                <a:innerShdw blurRad="114300">
                  <a:prstClr val="black"/>
                </a:innerShdw>
              </a:effectLst>
            </a:endParaRPr>
          </a:p>
        </p:txBody>
      </p:sp>
    </p:spTree>
    <p:extLst>
      <p:ext uri="{BB962C8B-B14F-4D97-AF65-F5344CB8AC3E}">
        <p14:creationId xmlns:p14="http://schemas.microsoft.com/office/powerpoint/2010/main" val="189113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C:\Users\Ptr. Daniel White\Desktop\destructio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4338" name="Picture 2" descr="C:\Users\Ptr. Daniel White\Pictures\Prophecy pictures\Revelation\scan0116.jpg"/>
          <p:cNvPicPr>
            <a:picLocks noChangeAspect="1" noChangeArrowheads="1"/>
          </p:cNvPicPr>
          <p:nvPr/>
        </p:nvPicPr>
        <p:blipFill>
          <a:blip r:embed="rId4" cstate="print">
            <a:duotone>
              <a:prstClr val="black"/>
              <a:schemeClr val="accent6">
                <a:tint val="45000"/>
                <a:satMod val="400000"/>
              </a:schemeClr>
            </a:duotone>
          </a:blip>
          <a:srcRect t="2564" r="36810"/>
          <a:stretch>
            <a:fillRect/>
          </a:stretch>
        </p:blipFill>
        <p:spPr bwMode="auto">
          <a:xfrm>
            <a:off x="304800" y="685800"/>
            <a:ext cx="4267200" cy="4419600"/>
          </a:xfrm>
          <a:prstGeom prst="rect">
            <a:avLst/>
          </a:prstGeom>
          <a:ln w="889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a:xfrm>
            <a:off x="4724400" y="533400"/>
            <a:ext cx="4191000" cy="5410200"/>
          </a:xfrm>
        </p:spPr>
        <p:txBody>
          <a:bodyPr>
            <a:noAutofit/>
          </a:bodyPr>
          <a:lstStyle/>
          <a:p>
            <a:r>
              <a:rPr lang="en-US" sz="3600" i="1" dirty="0" smtClean="0">
                <a:solidFill>
                  <a:schemeClr val="tx1"/>
                </a:solidFill>
                <a:effectLst>
                  <a:glow rad="101600">
                    <a:schemeClr val="bg1">
                      <a:alpha val="60000"/>
                    </a:schemeClr>
                  </a:glow>
                </a:effectLst>
              </a:rPr>
              <a:t>“Woe unto the </a:t>
            </a:r>
            <a:r>
              <a:rPr lang="en-US" sz="3600" i="1" dirty="0" err="1" smtClean="0">
                <a:solidFill>
                  <a:schemeClr val="tx1"/>
                </a:solidFill>
                <a:effectLst>
                  <a:glow rad="101600">
                    <a:schemeClr val="bg1">
                      <a:alpha val="60000"/>
                    </a:schemeClr>
                  </a:glow>
                </a:effectLst>
              </a:rPr>
              <a:t>inhabiters</a:t>
            </a:r>
            <a:r>
              <a:rPr lang="en-US" sz="3600" i="1" dirty="0" smtClean="0">
                <a:solidFill>
                  <a:schemeClr val="tx1"/>
                </a:solidFill>
                <a:effectLst>
                  <a:glow rad="101600">
                    <a:schemeClr val="bg1">
                      <a:alpha val="60000"/>
                    </a:schemeClr>
                  </a:glow>
                </a:effectLst>
              </a:rPr>
              <a:t> of the earth and of the sea! For the devil is come down unto you, having great wrath, because he knoweth that he hath but a short time.”</a:t>
            </a:r>
            <a:br>
              <a:rPr lang="en-US" sz="3600" i="1" dirty="0" smtClean="0">
                <a:solidFill>
                  <a:schemeClr val="tx1"/>
                </a:solidFill>
                <a:effectLst>
                  <a:glow rad="101600">
                    <a:schemeClr val="bg1">
                      <a:alpha val="60000"/>
                    </a:schemeClr>
                  </a:glow>
                </a:effectLst>
              </a:rPr>
            </a:br>
            <a:r>
              <a:rPr lang="en-US" sz="3600" i="1" dirty="0" smtClean="0">
                <a:solidFill>
                  <a:schemeClr val="tx1"/>
                </a:solidFill>
                <a:effectLst>
                  <a:glow rad="101600">
                    <a:schemeClr val="bg1">
                      <a:alpha val="60000"/>
                    </a:schemeClr>
                  </a:glow>
                </a:effectLst>
              </a:rPr>
              <a:t> (Revelation 12:12)</a:t>
            </a:r>
            <a:endParaRPr lang="en-US" sz="3600" i="1" dirty="0">
              <a:solidFill>
                <a:schemeClr val="tx1"/>
              </a:solidFill>
              <a:effectLst>
                <a:glow rad="101600">
                  <a:schemeClr val="bg1">
                    <a:alpha val="60000"/>
                  </a:schemeClr>
                </a:glow>
              </a:effectLst>
            </a:endParaRPr>
          </a:p>
        </p:txBody>
      </p:sp>
    </p:spTree>
    <p:extLst>
      <p:ext uri="{BB962C8B-B14F-4D97-AF65-F5344CB8AC3E}">
        <p14:creationId xmlns:p14="http://schemas.microsoft.com/office/powerpoint/2010/main" val="2294197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Dragon Beast &amp; False Prophet.jpg"/>
          <p:cNvPicPr>
            <a:picLocks noChangeAspect="1" noChangeArrowheads="1"/>
          </p:cNvPicPr>
          <p:nvPr/>
        </p:nvPicPr>
        <p:blipFill>
          <a:blip r:embed="rId3" cstate="print"/>
          <a:srcRect/>
          <a:stretch>
            <a:fillRect/>
          </a:stretch>
        </p:blipFill>
        <p:spPr bwMode="auto">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3" name="Title 2"/>
          <p:cNvSpPr>
            <a:spLocks noGrp="1"/>
          </p:cNvSpPr>
          <p:nvPr>
            <p:ph type="ctrTitle"/>
          </p:nvPr>
        </p:nvSpPr>
        <p:spPr>
          <a:xfrm>
            <a:off x="228600" y="304800"/>
            <a:ext cx="8382000" cy="914399"/>
          </a:xfrm>
        </p:spPr>
        <p:txBody>
          <a:bodyPr>
            <a:noAutofit/>
          </a:bodyPr>
          <a:lstStyle/>
          <a:p>
            <a:r>
              <a:rPr lang="en-US" sz="5400" b="1" i="1" dirty="0" smtClean="0">
                <a:ln w="6350">
                  <a:solidFill>
                    <a:schemeClr val="tx1"/>
                  </a:solidFill>
                </a:ln>
                <a:solidFill>
                  <a:schemeClr val="bg1"/>
                </a:solidFill>
                <a:effectLst>
                  <a:outerShdw blurRad="127000" dist="200000" dir="2700000" algn="tl" rotWithShape="0">
                    <a:srgbClr val="000000">
                      <a:alpha val="30000"/>
                    </a:srgbClr>
                  </a:outerShdw>
                  <a:reflection blurRad="6350" stA="55000" endA="50" endPos="85000" dist="60007" dir="5400000" sy="-100000" algn="bl" rotWithShape="0"/>
                </a:effectLst>
                <a:latin typeface="Aargau" pitchFamily="2" charset="0"/>
                <a:ea typeface="Aargau" pitchFamily="2" charset="0"/>
              </a:rPr>
              <a:t>Revelation 16:13-15</a:t>
            </a:r>
            <a:endParaRPr lang="en-US" sz="5400" b="1" i="1" dirty="0">
              <a:ln w="6350">
                <a:solidFill>
                  <a:schemeClr val="tx1"/>
                </a:solidFill>
              </a:ln>
              <a:solidFill>
                <a:schemeClr val="bg1"/>
              </a:solidFill>
              <a:effectLst>
                <a:outerShdw blurRad="127000" dist="200000" dir="2700000" algn="tl" rotWithShape="0">
                  <a:srgbClr val="000000">
                    <a:alpha val="30000"/>
                  </a:srgbClr>
                </a:outerShdw>
                <a:reflection blurRad="6350" stA="55000" endA="50" endPos="85000" dist="60007" dir="5400000" sy="-100000" algn="bl" rotWithShape="0"/>
              </a:effectLst>
              <a:latin typeface="Aargau" pitchFamily="2" charset="0"/>
              <a:ea typeface="Aargau" pitchFamily="2" charset="0"/>
            </a:endParaRPr>
          </a:p>
        </p:txBody>
      </p:sp>
    </p:spTree>
    <p:extLst>
      <p:ext uri="{BB962C8B-B14F-4D97-AF65-F5344CB8AC3E}">
        <p14:creationId xmlns:p14="http://schemas.microsoft.com/office/powerpoint/2010/main" val="337552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6583362"/>
          </a:xfrm>
        </p:spPr>
        <p:txBody>
          <a:bodyPr>
            <a:normAutofit/>
          </a:bodyPr>
          <a:lstStyle/>
          <a:p>
            <a:r>
              <a:rPr lang="en-US" sz="4800" i="1" dirty="0" smtClean="0"/>
              <a:t> “And I saw three unclean spirits like frogs come out of the mouth of the dragon, and out of the mouth of the beast, and out of the mouth of the false prophet. For they are the spirits of devils, working </a:t>
            </a:r>
            <a:r>
              <a:rPr lang="en-US" sz="4800" i="1" dirty="0" smtClean="0"/>
              <a:t>miracles.”</a:t>
            </a:r>
            <a:endParaRPr lang="en-US" sz="4800" i="1" dirty="0"/>
          </a:p>
        </p:txBody>
      </p:sp>
    </p:spTree>
    <p:extLst>
      <p:ext uri="{BB962C8B-B14F-4D97-AF65-F5344CB8AC3E}">
        <p14:creationId xmlns:p14="http://schemas.microsoft.com/office/powerpoint/2010/main" val="203084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tr. Daniel White\Pictures\Prophecy pictures\Revelation\Serpent.jpg"/>
          <p:cNvPicPr>
            <a:picLocks noChangeAspect="1" noChangeArrowheads="1"/>
          </p:cNvPicPr>
          <p:nvPr/>
        </p:nvPicPr>
        <p:blipFill>
          <a:blip r:embed="rId2" cstate="print"/>
          <a:srcRect/>
          <a:stretch>
            <a:fillRect/>
          </a:stretch>
        </p:blipFill>
        <p:spPr bwMode="auto">
          <a:xfrm>
            <a:off x="457200" y="457200"/>
            <a:ext cx="8305801" cy="601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itle 1"/>
          <p:cNvSpPr>
            <a:spLocks noGrp="1"/>
          </p:cNvSpPr>
          <p:nvPr>
            <p:ph type="title"/>
          </p:nvPr>
        </p:nvSpPr>
        <p:spPr>
          <a:xfrm>
            <a:off x="457200" y="274638"/>
            <a:ext cx="8229600" cy="6430962"/>
          </a:xfrm>
        </p:spPr>
        <p:txBody>
          <a:bodyPr>
            <a:normAutofit/>
            <a:scene3d>
              <a:camera prst="orthographicFront"/>
              <a:lightRig rig="threePt" dir="t"/>
            </a:scene3d>
            <a:sp3d extrusionH="57150">
              <a:bevelT w="38100" h="38100" prst="convex"/>
            </a:sp3d>
          </a:bodyPr>
          <a:lstStyle/>
          <a:p>
            <a:r>
              <a:rPr lang="en-US" b="1" i="1" dirty="0" smtClean="0">
                <a:solidFill>
                  <a:schemeClr val="bg1"/>
                </a:solidFill>
                <a:effectLst>
                  <a:glow rad="101600">
                    <a:schemeClr val="tx1">
                      <a:alpha val="60000"/>
                    </a:schemeClr>
                  </a:glow>
                </a:effectLst>
              </a:rPr>
              <a:t>“And I beheld another beast coming up out of the earth; and he had two horns like a lamb, and he </a:t>
            </a:r>
            <a:r>
              <a:rPr lang="en-US" b="1" i="1" dirty="0" err="1" smtClean="0">
                <a:solidFill>
                  <a:schemeClr val="bg1"/>
                </a:solidFill>
                <a:effectLst>
                  <a:glow rad="101600">
                    <a:schemeClr val="tx1">
                      <a:alpha val="60000"/>
                    </a:schemeClr>
                  </a:glow>
                </a:effectLst>
              </a:rPr>
              <a:t>spake</a:t>
            </a:r>
            <a:r>
              <a:rPr lang="en-US" b="1" i="1" dirty="0" smtClean="0">
                <a:solidFill>
                  <a:schemeClr val="bg1"/>
                </a:solidFill>
                <a:effectLst>
                  <a:glow rad="101600">
                    <a:schemeClr val="tx1">
                      <a:alpha val="60000"/>
                    </a:schemeClr>
                  </a:glow>
                </a:effectLst>
              </a:rPr>
              <a:t> as a dragon.”</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426548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Users\Ptr. Daniel White\Pictures\Prophecy pictures\Revelation\Serpent.jpg"/>
          <p:cNvPicPr>
            <a:picLocks noChangeAspect="1" noChangeArrowheads="1"/>
          </p:cNvPicPr>
          <p:nvPr/>
        </p:nvPicPr>
        <p:blipFill>
          <a:blip r:embed="rId3" cstate="print"/>
          <a:srcRect/>
          <a:stretch>
            <a:fillRect/>
          </a:stretch>
        </p:blipFill>
        <p:spPr bwMode="auto">
          <a:xfrm>
            <a:off x="457200" y="457200"/>
            <a:ext cx="8305801" cy="601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descr="C:\Users\Ptr. Daniel White\Pictures\Prophecy pictures\Revelation\chBab-False Prophet_DLong.jpg"/>
          <p:cNvPicPr>
            <a:picLocks noChangeAspect="1" noChangeArrowheads="1"/>
          </p:cNvPicPr>
          <p:nvPr/>
        </p:nvPicPr>
        <p:blipFill>
          <a:blip r:embed="rId4" cstate="print"/>
          <a:srcRect/>
          <a:stretch>
            <a:fillRect/>
          </a:stretch>
        </p:blipFill>
        <p:spPr bwMode="auto">
          <a:xfrm>
            <a:off x="3657600" y="2362200"/>
            <a:ext cx="2667000" cy="2815167"/>
          </a:xfrm>
          <a:prstGeom prst="ellipse">
            <a:avLst/>
          </a:prstGeom>
          <a:ln>
            <a:noFill/>
          </a:ln>
          <a:effectLst>
            <a:softEdge rad="112500"/>
          </a:effectLst>
        </p:spPr>
      </p:pic>
      <p:pic>
        <p:nvPicPr>
          <p:cNvPr id="1028" name="Picture 4" descr="C:\Users\Ptr. Daniel White\Pictures\Prophecy pictures\False prophets\wolf_in_sheeps_clothing.JPG"/>
          <p:cNvPicPr>
            <a:picLocks noChangeAspect="1" noChangeArrowheads="1"/>
          </p:cNvPicPr>
          <p:nvPr/>
        </p:nvPicPr>
        <p:blipFill>
          <a:blip r:embed="rId5" cstate="print"/>
          <a:srcRect/>
          <a:stretch>
            <a:fillRect/>
          </a:stretch>
        </p:blipFill>
        <p:spPr bwMode="auto">
          <a:xfrm>
            <a:off x="5715000" y="457199"/>
            <a:ext cx="2971800" cy="2878931"/>
          </a:xfrm>
          <a:prstGeom prst="ellipse">
            <a:avLst/>
          </a:prstGeom>
          <a:ln>
            <a:noFill/>
          </a:ln>
          <a:effectLst>
            <a:softEdge rad="112500"/>
          </a:effectLst>
        </p:spPr>
      </p:pic>
      <p:sp>
        <p:nvSpPr>
          <p:cNvPr id="6" name="Title 5"/>
          <p:cNvSpPr>
            <a:spLocks noGrp="1"/>
          </p:cNvSpPr>
          <p:nvPr>
            <p:ph type="ctrTitle"/>
          </p:nvPr>
        </p:nvSpPr>
        <p:spPr>
          <a:xfrm>
            <a:off x="2971800" y="5410200"/>
            <a:ext cx="5486400" cy="990600"/>
          </a:xfrm>
        </p:spPr>
        <p:txBody>
          <a:bodyPr>
            <a:normAutofit fontScale="90000"/>
          </a:bodyPr>
          <a:lstStyle/>
          <a:p>
            <a:r>
              <a:rPr lang="en-US" dirty="0" smtClean="0">
                <a:ln w="6350">
                  <a:solidFill>
                    <a:schemeClr val="bg1"/>
                  </a:solidFill>
                </a:ln>
              </a:rPr>
              <a:t/>
            </a:r>
            <a:br>
              <a:rPr lang="en-US" dirty="0" smtClean="0">
                <a:ln w="6350">
                  <a:solidFill>
                    <a:schemeClr val="bg1"/>
                  </a:solidFill>
                </a:ln>
              </a:rPr>
            </a:br>
            <a:r>
              <a:rPr lang="en-US" b="1" i="1" dirty="0" smtClean="0">
                <a:ln w="6350">
                  <a:solidFill>
                    <a:schemeClr val="bg1"/>
                  </a:solidFill>
                </a:ln>
              </a:rPr>
              <a:t>Revelation 13:11</a:t>
            </a:r>
            <a:endParaRPr lang="en-US" b="1" i="1" dirty="0">
              <a:ln w="6350">
                <a:solidFill>
                  <a:schemeClr val="bg1"/>
                </a:solidFill>
              </a:ln>
            </a:endParaRPr>
          </a:p>
        </p:txBody>
      </p:sp>
      <p:pic>
        <p:nvPicPr>
          <p:cNvPr id="5122" name="Picture 2" descr="C:\Users\Dan White\Pictures\Bible pictures\Catholic\Catholicism\italy-vatican-museum (2).jpg"/>
          <p:cNvPicPr>
            <a:picLocks noChangeAspect="1" noChangeArrowheads="1"/>
          </p:cNvPicPr>
          <p:nvPr/>
        </p:nvPicPr>
        <p:blipFill>
          <a:blip r:embed="rId6" cstate="print"/>
          <a:srcRect/>
          <a:stretch>
            <a:fillRect/>
          </a:stretch>
        </p:blipFill>
        <p:spPr bwMode="auto">
          <a:xfrm>
            <a:off x="533400" y="4114800"/>
            <a:ext cx="2819400" cy="2255521"/>
          </a:xfrm>
          <a:prstGeom prst="ellipse">
            <a:avLst/>
          </a:prstGeom>
          <a:ln>
            <a:noFill/>
          </a:ln>
          <a:effectLst>
            <a:softEdge rad="112500"/>
          </a:effec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4191000"/>
            <a:ext cx="3200400" cy="2133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926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ppt_w</p:attrName>
                                        </p:attrNameLst>
                                      </p:cBhvr>
                                      <p:tavLst>
                                        <p:tav tm="0">
                                          <p:val>
                                            <p:strVal val="#ppt_w*0.70"/>
                                          </p:val>
                                        </p:tav>
                                        <p:tav tm="100000">
                                          <p:val>
                                            <p:strVal val="#ppt_w"/>
                                          </p:val>
                                        </p:tav>
                                      </p:tavLst>
                                    </p:anim>
                                    <p:anim calcmode="lin" valueType="num">
                                      <p:cBhvr>
                                        <p:cTn id="13" dur="1000" fill="hold"/>
                                        <p:tgtEl>
                                          <p:spTgt spid="1028"/>
                                        </p:tgtEl>
                                        <p:attrNameLst>
                                          <p:attrName>ppt_h</p:attrName>
                                        </p:attrNameLst>
                                      </p:cBhvr>
                                      <p:tavLst>
                                        <p:tav tm="0">
                                          <p:val>
                                            <p:strVal val="#ppt_h"/>
                                          </p:val>
                                        </p:tav>
                                        <p:tav tm="100000">
                                          <p:val>
                                            <p:strVal val="#ppt_h"/>
                                          </p:val>
                                        </p:tav>
                                      </p:tavLst>
                                    </p:anim>
                                    <p:animEffect transition="in" filter="fade">
                                      <p:cBhvr>
                                        <p:cTn id="14" dur="10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20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5"/>
                                        </p:tgtEl>
                                        <p:attrNameLst>
                                          <p:attrName>style.visibility</p:attrName>
                                        </p:attrNameLst>
                                      </p:cBhvr>
                                      <p:to>
                                        <p:strVal val="visible"/>
                                      </p:to>
                                    </p:set>
                                    <p:animEffect transition="in" filter="fade">
                                      <p:cBhvr>
                                        <p:cTn id="2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3328" y="571500"/>
            <a:ext cx="3165426" cy="1143000"/>
          </a:xfrm>
        </p:spPr>
        <p:txBody>
          <a:bodyPr>
            <a:normAutofit fontScale="90000"/>
          </a:bodyPr>
          <a:lstStyle/>
          <a:p>
            <a:r>
              <a:rPr lang="en-US" i="1" dirty="0" smtClean="0"/>
              <a:t>“He had two horns like a lamb…”</a:t>
            </a:r>
            <a:endParaRPr lang="en-US" i="1" dirty="0"/>
          </a:p>
        </p:txBody>
      </p:sp>
      <p:pic>
        <p:nvPicPr>
          <p:cNvPr id="3074" name="Picture 2" descr="http://i.huffpost.com/gen/1550312/images/o-POPE-LAMB-facebo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5800" y="2286000"/>
            <a:ext cx="6200775" cy="31003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http://www.sundaytimes.lk/150111/uploads/Pop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4631" y="4928806"/>
            <a:ext cx="3124200" cy="19291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850" y="4909825"/>
            <a:ext cx="2886925" cy="192333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12" y="417223"/>
            <a:ext cx="3029376" cy="20211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5624" y="449461"/>
            <a:ext cx="3219584" cy="215623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9596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60" y="990600"/>
            <a:ext cx="8804725" cy="470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2585" r="69194" b="15961"/>
          <a:stretch/>
        </p:blipFill>
        <p:spPr bwMode="auto">
          <a:xfrm>
            <a:off x="440307" y="4953000"/>
            <a:ext cx="2712355" cy="53838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96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1"/>
            <a:ext cx="5181600" cy="6907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07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981200"/>
            <a:ext cx="6705600" cy="1323439"/>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13:11-18</a:t>
            </a:r>
          </a:p>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False Prophet” </a:t>
            </a:r>
          </a:p>
        </p:txBody>
      </p:sp>
    </p:spTree>
    <p:extLst>
      <p:ext uri="{BB962C8B-B14F-4D97-AF65-F5344CB8AC3E}">
        <p14:creationId xmlns:p14="http://schemas.microsoft.com/office/powerpoint/2010/main" val="778570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758" y="0"/>
            <a:ext cx="5173042" cy="687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559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i="1" dirty="0" smtClean="0"/>
              <a:t>“He </a:t>
            </a:r>
            <a:r>
              <a:rPr lang="en-US" i="1" dirty="0" err="1" smtClean="0"/>
              <a:t>spake</a:t>
            </a:r>
            <a:r>
              <a:rPr lang="en-US" i="1" dirty="0" smtClean="0"/>
              <a:t> as a dragon…”</a:t>
            </a:r>
            <a:endParaRPr lang="en-US"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528786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600200"/>
            <a:ext cx="2428875" cy="299642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07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i="1" dirty="0" smtClean="0"/>
              <a:t>“Ye </a:t>
            </a:r>
            <a:r>
              <a:rPr lang="en-US" i="1" dirty="0"/>
              <a:t>are of your father the devil, and the lusts of your father ye will do. He was a murderer from the beginning, and abode not in the truth, because there is no truth in him. When he </a:t>
            </a:r>
            <a:r>
              <a:rPr lang="en-US" i="1" dirty="0" err="1"/>
              <a:t>speaketh</a:t>
            </a:r>
            <a:r>
              <a:rPr lang="en-US" i="1" dirty="0"/>
              <a:t> a lie, he </a:t>
            </a:r>
            <a:r>
              <a:rPr lang="en-US" i="1" dirty="0" err="1"/>
              <a:t>speaketh</a:t>
            </a:r>
            <a:r>
              <a:rPr lang="en-US" i="1" dirty="0"/>
              <a:t> of his own: for he is a liar, and the father of it</a:t>
            </a:r>
            <a:r>
              <a:rPr lang="en-US" i="1" dirty="0" smtClean="0"/>
              <a:t>.” (John 8:44) </a:t>
            </a:r>
            <a:endParaRPr lang="en-US" i="1" dirty="0"/>
          </a:p>
        </p:txBody>
      </p:sp>
    </p:spTree>
    <p:extLst>
      <p:ext uri="{BB962C8B-B14F-4D97-AF65-F5344CB8AC3E}">
        <p14:creationId xmlns:p14="http://schemas.microsoft.com/office/powerpoint/2010/main" val="291768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C:\Users\Ptr. Daniel White\Pictures\Prophecy pictures\Revelation\Serpent.jpg"/>
          <p:cNvPicPr>
            <a:picLocks noChangeAspect="1" noChangeArrowheads="1"/>
          </p:cNvPicPr>
          <p:nvPr/>
        </p:nvPicPr>
        <p:blipFill>
          <a:blip r:embed="rId3" cstate="print"/>
          <a:srcRect/>
          <a:stretch>
            <a:fillRect/>
          </a:stretch>
        </p:blipFill>
        <p:spPr bwMode="auto">
          <a:xfrm>
            <a:off x="457200" y="381000"/>
            <a:ext cx="8305800" cy="609599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52" name="Picture 4" descr="C:\Users\Ptr. Daniel White\Pictures\Prophecy pictures\Revelation\Dragon with seven heads.jpg"/>
          <p:cNvPicPr>
            <a:picLocks noChangeAspect="1" noChangeArrowheads="1"/>
          </p:cNvPicPr>
          <p:nvPr/>
        </p:nvPicPr>
        <p:blipFill>
          <a:blip r:embed="rId4" cstate="print">
            <a:duotone>
              <a:prstClr val="black"/>
              <a:srgbClr val="D9C3A5">
                <a:tint val="50000"/>
                <a:satMod val="180000"/>
              </a:srgbClr>
            </a:duotone>
          </a:blip>
          <a:srcRect/>
          <a:stretch>
            <a:fillRect/>
          </a:stretch>
        </p:blipFill>
        <p:spPr bwMode="auto">
          <a:xfrm>
            <a:off x="336274" y="533400"/>
            <a:ext cx="8471452" cy="6088857"/>
          </a:xfrm>
          <a:prstGeom prst="ellipse">
            <a:avLst/>
          </a:prstGeom>
          <a:ln>
            <a:noFill/>
          </a:ln>
          <a:effectLst>
            <a:softEdge rad="112500"/>
          </a:effectLst>
        </p:spPr>
      </p:pic>
      <p:sp>
        <p:nvSpPr>
          <p:cNvPr id="5" name="Title 4"/>
          <p:cNvSpPr>
            <a:spLocks noGrp="1"/>
          </p:cNvSpPr>
          <p:nvPr>
            <p:ph type="ctrTitle"/>
          </p:nvPr>
        </p:nvSpPr>
        <p:spPr>
          <a:xfrm>
            <a:off x="685800" y="5105400"/>
            <a:ext cx="7239000" cy="1219200"/>
          </a:xfrm>
        </p:spPr>
        <p:txBody>
          <a:bodyPr>
            <a:normAutofit/>
          </a:bodyPr>
          <a:lstStyle/>
          <a:p>
            <a:r>
              <a:rPr lang="en-US" b="1" i="1" dirty="0" smtClean="0">
                <a:ln w="6350">
                  <a:solidFill>
                    <a:schemeClr val="bg1"/>
                  </a:solidFill>
                </a:ln>
              </a:rPr>
              <a:t>Revelation 13:12</a:t>
            </a:r>
            <a:endParaRPr lang="en-US" b="1" i="1" dirty="0">
              <a:ln w="6350">
                <a:solidFill>
                  <a:schemeClr val="bg1"/>
                </a:solidFill>
              </a:ln>
            </a:endParaRPr>
          </a:p>
        </p:txBody>
      </p:sp>
    </p:spTree>
    <p:extLst>
      <p:ext uri="{BB962C8B-B14F-4D97-AF65-F5344CB8AC3E}">
        <p14:creationId xmlns:p14="http://schemas.microsoft.com/office/powerpoint/2010/main" val="343924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2000" fill="hold"/>
                                        <p:tgtEl>
                                          <p:spTgt spid="2052"/>
                                        </p:tgtEl>
                                        <p:attrNameLst>
                                          <p:attrName>ppt_w</p:attrName>
                                        </p:attrNameLst>
                                      </p:cBhvr>
                                      <p:tavLst>
                                        <p:tav tm="0">
                                          <p:val>
                                            <p:fltVal val="0"/>
                                          </p:val>
                                        </p:tav>
                                        <p:tav tm="100000">
                                          <p:val>
                                            <p:strVal val="#ppt_w"/>
                                          </p:val>
                                        </p:tav>
                                      </p:tavLst>
                                    </p:anim>
                                    <p:anim calcmode="lin" valueType="num">
                                      <p:cBhvr>
                                        <p:cTn id="8" dur="2000" fill="hold"/>
                                        <p:tgtEl>
                                          <p:spTgt spid="2052"/>
                                        </p:tgtEl>
                                        <p:attrNameLst>
                                          <p:attrName>ppt_h</p:attrName>
                                        </p:attrNameLst>
                                      </p:cBhvr>
                                      <p:tavLst>
                                        <p:tav tm="0">
                                          <p:val>
                                            <p:fltVal val="0"/>
                                          </p:val>
                                        </p:tav>
                                        <p:tav tm="100000">
                                          <p:val>
                                            <p:strVal val="#ppt_h"/>
                                          </p:val>
                                        </p:tav>
                                      </p:tavLst>
                                    </p:anim>
                                    <p:animEffect transition="in" filter="fade">
                                      <p:cBhvr>
                                        <p:cTn id="9"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3352800"/>
          </a:xfrm>
        </p:spPr>
        <p:txBody>
          <a:bodyPr>
            <a:normAutofit fontScale="90000"/>
          </a:bodyPr>
          <a:lstStyle/>
          <a:p>
            <a:r>
              <a:rPr lang="en-US" i="1" dirty="0" smtClean="0"/>
              <a:t>“And he </a:t>
            </a:r>
            <a:r>
              <a:rPr lang="en-US" i="1" dirty="0" err="1" smtClean="0"/>
              <a:t>exerciseth</a:t>
            </a:r>
            <a:r>
              <a:rPr lang="en-US" i="1" dirty="0" smtClean="0"/>
              <a:t> all the power of the first beast before him, and </a:t>
            </a:r>
            <a:r>
              <a:rPr lang="en-US" i="1" dirty="0" err="1" smtClean="0"/>
              <a:t>causeth</a:t>
            </a:r>
            <a:r>
              <a:rPr lang="en-US" i="1" dirty="0" smtClean="0"/>
              <a:t> the earth and them which dwell therein to worship the first beast, whose deadly wound was healed.”</a:t>
            </a:r>
            <a:endParaRPr lang="en-US"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241368"/>
            <a:ext cx="6400799" cy="36038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9565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C:\Users\Ptr. Daniel White\Pictures\Other Pix\freefallbackgrounds\nebula.jpg"/>
          <p:cNvPicPr>
            <a:picLocks noChangeAspect="1" noChangeArrowheads="1"/>
          </p:cNvPicPr>
          <p:nvPr/>
        </p:nvPicPr>
        <p:blipFill>
          <a:blip r:embed="rId3" cstate="print"/>
          <a:srcRect/>
          <a:stretch>
            <a:fillRect/>
          </a:stretch>
        </p:blipFill>
        <p:spPr bwMode="auto">
          <a:xfrm>
            <a:off x="-381000" y="0"/>
            <a:ext cx="9525000" cy="6858000"/>
          </a:xfrm>
          <a:prstGeom prst="rect">
            <a:avLst/>
          </a:prstGeom>
          <a:noFill/>
        </p:spPr>
      </p:pic>
      <p:sp>
        <p:nvSpPr>
          <p:cNvPr id="2" name="Title 1"/>
          <p:cNvSpPr>
            <a:spLocks noGrp="1"/>
          </p:cNvSpPr>
          <p:nvPr>
            <p:ph type="title"/>
          </p:nvPr>
        </p:nvSpPr>
        <p:spPr>
          <a:xfrm>
            <a:off x="1143000" y="457200"/>
            <a:ext cx="6553200" cy="762000"/>
          </a:xfrm>
        </p:spPr>
        <p:txBody>
          <a:bodyPr>
            <a:normAutofit fontScale="90000"/>
          </a:bodyPr>
          <a:lstStyle/>
          <a:p>
            <a:r>
              <a:rPr lang="en-US" b="1"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The Second Beast</a:t>
            </a:r>
            <a:r>
              <a:rPr lang="en-US" dirty="0" smtClean="0">
                <a:solidFill>
                  <a:schemeClr val="tx1"/>
                </a:solidFill>
                <a:effectLst>
                  <a:glow rad="101600">
                    <a:schemeClr val="bg1">
                      <a:alpha val="60000"/>
                    </a:schemeClr>
                  </a:glow>
                  <a:outerShdw blurRad="114300" dist="101600" dir="2700000" algn="tl" rotWithShape="0">
                    <a:srgbClr val="000000">
                      <a:alpha val="40000"/>
                    </a:srgbClr>
                  </a:outerShdw>
                </a:effectLst>
              </a:rPr>
              <a:t/>
            </a:r>
            <a:br>
              <a:rPr lang="en-US"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endParaRPr lang="en-US" dirty="0">
              <a:solidFill>
                <a:schemeClr val="tx1"/>
              </a:solidFill>
              <a:effectLst>
                <a:glow rad="101600">
                  <a:schemeClr val="bg1">
                    <a:alpha val="60000"/>
                  </a:schemeClr>
                </a:glow>
                <a:outerShdw blurRad="114300" dist="101600" dir="2700000" algn="tl" rotWithShape="0">
                  <a:srgbClr val="000000">
                    <a:alpha val="40000"/>
                  </a:srgbClr>
                </a:outerShdw>
              </a:effectLst>
            </a:endParaRPr>
          </a:p>
        </p:txBody>
      </p:sp>
      <p:sp>
        <p:nvSpPr>
          <p:cNvPr id="3" name="Content Placeholder 2"/>
          <p:cNvSpPr>
            <a:spLocks noGrp="1"/>
          </p:cNvSpPr>
          <p:nvPr>
            <p:ph idx="1"/>
          </p:nvPr>
        </p:nvSpPr>
        <p:spPr>
          <a:xfrm>
            <a:off x="152400" y="1143000"/>
            <a:ext cx="8153400" cy="5715000"/>
          </a:xfrm>
        </p:spPr>
        <p:txBody>
          <a:bodyPr>
            <a:normAutofit fontScale="85000" lnSpcReduction="10000"/>
          </a:bodyPr>
          <a:lstStyle/>
          <a:p>
            <a:r>
              <a:rPr lang="en-US" dirty="0" smtClean="0">
                <a:effectLst>
                  <a:glow rad="101600">
                    <a:schemeClr val="bg1">
                      <a:alpha val="60000"/>
                    </a:schemeClr>
                  </a:glow>
                </a:effectLst>
              </a:rPr>
              <a:t>False Prophet – </a:t>
            </a:r>
            <a:r>
              <a:rPr lang="en-US" i="1" dirty="0" smtClean="0">
                <a:effectLst>
                  <a:glow rad="101600">
                    <a:schemeClr val="bg1">
                      <a:alpha val="60000"/>
                    </a:schemeClr>
                  </a:glow>
                </a:effectLst>
              </a:rPr>
              <a:t>Rev. 16:13; 19:20; 20:10</a:t>
            </a:r>
          </a:p>
          <a:p>
            <a:r>
              <a:rPr lang="en-US" dirty="0" smtClean="0">
                <a:effectLst>
                  <a:glow rad="101600">
                    <a:schemeClr val="bg1">
                      <a:alpha val="60000"/>
                    </a:schemeClr>
                  </a:glow>
                </a:effectLst>
              </a:rPr>
              <a:t>Role – bring people to worship the first beast (Anti-Christ) – </a:t>
            </a:r>
            <a:r>
              <a:rPr lang="en-US" i="1" dirty="0" smtClean="0">
                <a:effectLst>
                  <a:glow rad="101600">
                    <a:schemeClr val="bg1">
                      <a:alpha val="60000"/>
                    </a:schemeClr>
                  </a:glow>
                </a:effectLst>
              </a:rPr>
              <a:t>Rev. 13:14</a:t>
            </a:r>
          </a:p>
          <a:p>
            <a:r>
              <a:rPr lang="en-US" dirty="0" smtClean="0">
                <a:effectLst>
                  <a:glow rad="101600">
                    <a:schemeClr val="bg1">
                      <a:alpha val="60000"/>
                    </a:schemeClr>
                  </a:glow>
                </a:effectLst>
              </a:rPr>
              <a:t>He is a deceiver – </a:t>
            </a:r>
            <a:r>
              <a:rPr lang="en-US" i="1" dirty="0" smtClean="0">
                <a:effectLst>
                  <a:glow rad="101600">
                    <a:schemeClr val="bg1">
                      <a:alpha val="60000"/>
                    </a:schemeClr>
                  </a:glow>
                </a:effectLst>
              </a:rPr>
              <a:t>“With all deceivableness of unrighteousness.” II Thess. 2:10</a:t>
            </a:r>
          </a:p>
          <a:p>
            <a:r>
              <a:rPr lang="en-US" dirty="0" smtClean="0">
                <a:effectLst>
                  <a:glow rad="101600">
                    <a:schemeClr val="bg1">
                      <a:alpha val="60000"/>
                    </a:schemeClr>
                  </a:glow>
                </a:effectLst>
              </a:rPr>
              <a:t>He has two horns – represents his attempt to give the impression of being harmless and gentle.</a:t>
            </a:r>
          </a:p>
          <a:p>
            <a:r>
              <a:rPr lang="en-US" dirty="0" smtClean="0">
                <a:effectLst>
                  <a:glow rad="101600">
                    <a:schemeClr val="bg1">
                      <a:alpha val="60000"/>
                    </a:schemeClr>
                  </a:glow>
                </a:effectLst>
              </a:rPr>
              <a:t>He has all the power (authority) of the Anti-</a:t>
            </a:r>
            <a:br>
              <a:rPr lang="en-US" dirty="0" smtClean="0">
                <a:effectLst>
                  <a:glow rad="101600">
                    <a:schemeClr val="bg1">
                      <a:alpha val="60000"/>
                    </a:schemeClr>
                  </a:glow>
                </a:effectLst>
              </a:rPr>
            </a:br>
            <a:r>
              <a:rPr lang="en-US" dirty="0" smtClean="0">
                <a:effectLst>
                  <a:glow rad="101600">
                    <a:schemeClr val="bg1">
                      <a:alpha val="60000"/>
                    </a:schemeClr>
                  </a:glow>
                </a:effectLst>
              </a:rPr>
              <a:t>Christ.</a:t>
            </a:r>
          </a:p>
          <a:p>
            <a:r>
              <a:rPr lang="en-US" dirty="0" smtClean="0">
                <a:effectLst>
                  <a:glow rad="101600">
                    <a:schemeClr val="bg1">
                      <a:alpha val="60000"/>
                    </a:schemeClr>
                  </a:glow>
                </a:effectLst>
              </a:rPr>
              <a:t>He priestly role identifies him as the most powerful (universal) religious leader.</a:t>
            </a:r>
          </a:p>
          <a:p>
            <a:r>
              <a:rPr lang="en-US" dirty="0" smtClean="0">
                <a:effectLst>
                  <a:glow rad="101600">
                    <a:schemeClr val="bg1">
                      <a:alpha val="60000"/>
                    </a:schemeClr>
                  </a:glow>
                </a:effectLst>
              </a:rPr>
              <a:t>He exercise all the power of the Anti-Christ who is the most powerful (universal) political leader.</a:t>
            </a:r>
          </a:p>
          <a:p>
            <a:endParaRPr lang="en-US" i="1" dirty="0" smtClean="0">
              <a:effectLst>
                <a:glow rad="101600">
                  <a:schemeClr val="bg1">
                    <a:alpha val="60000"/>
                  </a:schemeClr>
                </a:glow>
              </a:effectLst>
            </a:endParaRPr>
          </a:p>
          <a:p>
            <a:endParaRPr lang="en-US" b="1" i="1" dirty="0" smtClean="0">
              <a:effectLst>
                <a:glow rad="101600">
                  <a:schemeClr val="bg1">
                    <a:alpha val="60000"/>
                  </a:schemeClr>
                </a:glow>
              </a:effectLst>
            </a:endParaRPr>
          </a:p>
          <a:p>
            <a:endParaRPr lang="en-US" dirty="0">
              <a:effectLst>
                <a:glow rad="101600">
                  <a:schemeClr val="bg1">
                    <a:alpha val="60000"/>
                  </a:schemeClr>
                </a:glow>
              </a:effectLst>
            </a:endParaRPr>
          </a:p>
        </p:txBody>
      </p:sp>
      <p:pic>
        <p:nvPicPr>
          <p:cNvPr id="5" name="Picture 4" descr="C:\Users\Ptr. Daniel White\Pictures\Prophecy pictures\Revelation\Serpent.jpg"/>
          <p:cNvPicPr>
            <a:picLocks noChangeAspect="1" noChangeArrowheads="1"/>
          </p:cNvPicPr>
          <p:nvPr/>
        </p:nvPicPr>
        <p:blipFill>
          <a:blip r:embed="rId4" cstate="print"/>
          <a:srcRect/>
          <a:stretch>
            <a:fillRect/>
          </a:stretch>
        </p:blipFill>
        <p:spPr bwMode="auto">
          <a:xfrm>
            <a:off x="7041266" y="0"/>
            <a:ext cx="2102734" cy="1524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3800" y="1828800"/>
            <a:ext cx="1447800" cy="1447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7373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35607"/>
            <a:ext cx="5429250" cy="3605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464598"/>
            <a:ext cx="5124450" cy="339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 y="3590925"/>
            <a:ext cx="565785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4244"/>
            <a:ext cx="4276725" cy="3748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descr="C:\Users\Ptr. Daniel White\Desktop\revelation 2\474488132_49aca2bf51.jpg"/>
          <p:cNvPicPr>
            <a:picLocks noChangeAspect="1" noChangeArrowheads="1"/>
          </p:cNvPicPr>
          <p:nvPr/>
        </p:nvPicPr>
        <p:blipFill>
          <a:blip r:embed="rId7" cstate="print"/>
          <a:srcRect/>
          <a:stretch>
            <a:fillRect/>
          </a:stretch>
        </p:blipFill>
        <p:spPr bwMode="auto">
          <a:xfrm>
            <a:off x="3547650" y="2177513"/>
            <a:ext cx="2083851" cy="257416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372979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524000"/>
            <a:ext cx="9073919" cy="51350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43" y="14955"/>
            <a:ext cx="891381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3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209800"/>
            <a:ext cx="2334426" cy="1563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2272743"/>
            <a:ext cx="2187321" cy="1207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5" y="3370602"/>
            <a:ext cx="2948619" cy="1658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descr="http://i2.cdn.turner.com/cnn/dam/assets/140818081524-02-pope-sk-0818-horizontal-galle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20226" y="3401225"/>
            <a:ext cx="619997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5125356"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5357" y="0"/>
            <a:ext cx="4018641" cy="226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394" y="4800600"/>
            <a:ext cx="3031620" cy="2051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rot="20365847">
            <a:off x="263410" y="709279"/>
            <a:ext cx="4100184"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3600" dirty="0"/>
              <a:t>Pope Francis to be Chief Priest of </a:t>
            </a:r>
            <a:endParaRPr lang="en-US" sz="3600" dirty="0" smtClean="0"/>
          </a:p>
          <a:p>
            <a:pPr algn="ctr"/>
            <a:r>
              <a:rPr lang="en-US" sz="3600" dirty="0" smtClean="0"/>
              <a:t>the </a:t>
            </a:r>
            <a:r>
              <a:rPr lang="en-US" sz="3600" dirty="0"/>
              <a:t>One World Religion?</a:t>
            </a:r>
          </a:p>
        </p:txBody>
      </p:sp>
      <p:sp>
        <p:nvSpPr>
          <p:cNvPr id="5" name="Rectangle 4"/>
          <p:cNvSpPr/>
          <p:nvPr/>
        </p:nvSpPr>
        <p:spPr>
          <a:xfrm rot="872789">
            <a:off x="5022587" y="517693"/>
            <a:ext cx="3975313"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3600" dirty="0"/>
              <a:t>Pope – Positioning Himself to Be Head of Planned One World Religion? </a:t>
            </a:r>
          </a:p>
        </p:txBody>
      </p:sp>
      <p:sp>
        <p:nvSpPr>
          <p:cNvPr id="6" name="Rectangle 5"/>
          <p:cNvSpPr/>
          <p:nvPr/>
        </p:nvSpPr>
        <p:spPr>
          <a:xfrm rot="20939808">
            <a:off x="5406043" y="4762091"/>
            <a:ext cx="3457267"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3600" dirty="0"/>
              <a:t>The Pope's Push for a One-World Religion </a:t>
            </a:r>
          </a:p>
        </p:txBody>
      </p:sp>
      <p:sp>
        <p:nvSpPr>
          <p:cNvPr id="7" name="Rectangle 6"/>
          <p:cNvSpPr/>
          <p:nvPr/>
        </p:nvSpPr>
        <p:spPr>
          <a:xfrm rot="659607">
            <a:off x="186640" y="4704394"/>
            <a:ext cx="4423627"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3600" dirty="0"/>
              <a:t>Pope Francis And The Emerging One World Religion </a:t>
            </a:r>
          </a:p>
        </p:txBody>
      </p:sp>
      <p:sp>
        <p:nvSpPr>
          <p:cNvPr id="8" name="Rectangle 7"/>
          <p:cNvSpPr/>
          <p:nvPr/>
        </p:nvSpPr>
        <p:spPr>
          <a:xfrm>
            <a:off x="2380649" y="2619061"/>
            <a:ext cx="4572000" cy="2308324"/>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algn="ctr"/>
            <a:r>
              <a:rPr lang="en-US" sz="3600" dirty="0"/>
              <a:t>Pope Francis And Rick Warren To Unite For Global </a:t>
            </a:r>
            <a:r>
              <a:rPr lang="en-US" sz="3600" dirty="0" err="1"/>
              <a:t>Chrislam</a:t>
            </a:r>
            <a:r>
              <a:rPr lang="en-US" sz="3600" dirty="0"/>
              <a:t> Conference</a:t>
            </a:r>
          </a:p>
        </p:txBody>
      </p:sp>
    </p:spTree>
    <p:extLst>
      <p:ext uri="{BB962C8B-B14F-4D97-AF65-F5344CB8AC3E}">
        <p14:creationId xmlns:p14="http://schemas.microsoft.com/office/powerpoint/2010/main" val="249431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 y="-312886"/>
            <a:ext cx="9292839" cy="7160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20880" y="76200"/>
            <a:ext cx="8229600" cy="1143000"/>
          </a:xfrm>
        </p:spPr>
        <p:txBody>
          <a:bodyPr>
            <a:normAutofit/>
          </a:bodyPr>
          <a:lstStyle/>
          <a:p>
            <a:r>
              <a:rPr lang="en-US" sz="4000" dirty="0" smtClean="0">
                <a:effectLst>
                  <a:glow rad="101600">
                    <a:schemeClr val="bg1">
                      <a:alpha val="60000"/>
                    </a:schemeClr>
                  </a:glow>
                </a:effectLst>
              </a:rPr>
              <a:t>Pope with World Political Leaders </a:t>
            </a:r>
            <a:endParaRPr lang="en-US" sz="4000" dirty="0">
              <a:effectLst>
                <a:glow rad="101600">
                  <a:schemeClr val="bg1">
                    <a:alpha val="60000"/>
                  </a:schemeClr>
                </a:glow>
              </a:effectLst>
            </a:endParaRPr>
          </a:p>
        </p:txBody>
      </p:sp>
      <p:sp>
        <p:nvSpPr>
          <p:cNvPr id="3" name="Rectangle 2"/>
          <p:cNvSpPr/>
          <p:nvPr/>
        </p:nvSpPr>
        <p:spPr>
          <a:xfrm>
            <a:off x="47714" y="4419600"/>
            <a:ext cx="9064239" cy="2308324"/>
          </a:xfrm>
          <a:prstGeom prst="rect">
            <a:avLst/>
          </a:prstGeom>
        </p:spPr>
        <p:txBody>
          <a:bodyPr wrap="square">
            <a:spAutoFit/>
          </a:bodyPr>
          <a:lstStyle/>
          <a:p>
            <a:pPr algn="ctr"/>
            <a:r>
              <a:rPr lang="en-US" sz="3600" i="1" dirty="0" smtClean="0">
                <a:effectLst>
                  <a:glow rad="101600">
                    <a:schemeClr val="bg1">
                      <a:alpha val="60000"/>
                    </a:schemeClr>
                  </a:glow>
                </a:effectLst>
              </a:rPr>
              <a:t>“With </a:t>
            </a:r>
            <a:r>
              <a:rPr lang="en-US" sz="3600" i="1" dirty="0">
                <a:effectLst>
                  <a:glow rad="101600">
                    <a:schemeClr val="bg1">
                      <a:alpha val="60000"/>
                    </a:schemeClr>
                  </a:glow>
                </a:effectLst>
              </a:rPr>
              <a:t>whom the kings of the earth have committed fornication, and the inhabitants of the earth have been made drunk with the wine of her fornication</a:t>
            </a:r>
            <a:r>
              <a:rPr lang="en-US" sz="3600" i="1" dirty="0" smtClean="0">
                <a:effectLst>
                  <a:glow rad="101600">
                    <a:schemeClr val="bg1">
                      <a:alpha val="60000"/>
                    </a:schemeClr>
                  </a:glow>
                </a:effectLst>
              </a:rPr>
              <a:t>.” (Rev. 17:2)</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123753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Ptr. Daniel White\Desktop\1001010917.gif"/>
          <p:cNvPicPr>
            <a:picLocks noChangeAspect="1" noChangeArrowheads="1"/>
          </p:cNvPicPr>
          <p:nvPr/>
        </p:nvPicPr>
        <p:blipFill>
          <a:blip r:embed="rId3" cstate="print"/>
          <a:srcRect/>
          <a:stretch>
            <a:fillRect/>
          </a:stretch>
        </p:blipFill>
        <p:spPr bwMode="auto">
          <a:xfrm>
            <a:off x="457201" y="533400"/>
            <a:ext cx="7924800" cy="5943600"/>
          </a:xfrm>
          <a:prstGeom prst="rect">
            <a:avLst/>
          </a:prstGeom>
          <a:ln>
            <a:noFill/>
          </a:ln>
          <a:effectLst>
            <a:softEdge rad="112500"/>
          </a:effectLst>
        </p:spPr>
      </p:pic>
      <p:sp>
        <p:nvSpPr>
          <p:cNvPr id="2" name="Title 1"/>
          <p:cNvSpPr>
            <a:spLocks noGrp="1"/>
          </p:cNvSpPr>
          <p:nvPr>
            <p:ph type="ctrTitle"/>
          </p:nvPr>
        </p:nvSpPr>
        <p:spPr>
          <a:xfrm>
            <a:off x="685800" y="1143001"/>
            <a:ext cx="7772400" cy="1676399"/>
          </a:xfrm>
        </p:spPr>
        <p:txBody>
          <a:bodyPr>
            <a:normAutofit fontScale="90000"/>
          </a:bodyPr>
          <a:lstStyle/>
          <a:p>
            <a:r>
              <a:rPr lang="en-US"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rPr>
              <a:t/>
            </a:r>
            <a:br>
              <a:rPr lang="en-US"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rPr>
            </a:br>
            <a:r>
              <a:rPr lang="en-US" i="1"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rPr>
              <a:t>The Identity of the False Prophet</a:t>
            </a:r>
            <a:br>
              <a:rPr lang="en-US" i="1"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rPr>
            </a:br>
            <a:r>
              <a:rPr lang="en-US" i="1" cap="none" spc="300" dirty="0" smtClean="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rPr>
              <a:t>(Revelation 13:11-18)</a:t>
            </a:r>
            <a:endParaRPr lang="en-US" i="1" cap="none" spc="300" dirty="0">
              <a:ln w="11430" cmpd="sng">
                <a:solidFill>
                  <a:schemeClr val="bg1"/>
                </a:solidFill>
                <a:prstDash val="solid"/>
                <a:miter lim="800000"/>
              </a:ln>
              <a:solidFill>
                <a:srgbClr val="C00000"/>
              </a:solidFill>
              <a:effectLst>
                <a:glow rad="45500">
                  <a:schemeClr val="accent1">
                    <a:satMod val="220000"/>
                    <a:alpha val="35000"/>
                  </a:schemeClr>
                </a:glow>
              </a:effectLst>
              <a:latin typeface="Austin" pitchFamily="2" charset="0"/>
              <a:ea typeface="Austin" pitchFamily="2" charset="0"/>
            </a:endParaRPr>
          </a:p>
        </p:txBody>
      </p:sp>
      <p:pic>
        <p:nvPicPr>
          <p:cNvPr id="1027" name="Picture 3" descr="C:\Users\Ptr. Daniel White\Pictures\4-Bib Pics-Misc\Catholicism\ML_Pope carried.JPG"/>
          <p:cNvPicPr>
            <a:picLocks noChangeAspect="1" noChangeArrowheads="1"/>
          </p:cNvPicPr>
          <p:nvPr/>
        </p:nvPicPr>
        <p:blipFill>
          <a:blip r:embed="rId4" cstate="print"/>
          <a:srcRect/>
          <a:stretch>
            <a:fillRect/>
          </a:stretch>
        </p:blipFill>
        <p:spPr bwMode="auto">
          <a:xfrm>
            <a:off x="1" y="3810001"/>
            <a:ext cx="2895600" cy="3048000"/>
          </a:xfrm>
          <a:prstGeom prst="ellipse">
            <a:avLst/>
          </a:prstGeom>
          <a:ln>
            <a:noFill/>
          </a:ln>
          <a:effectLst>
            <a:softEdge rad="112500"/>
          </a:effectLst>
        </p:spPr>
      </p:pic>
      <p:pic>
        <p:nvPicPr>
          <p:cNvPr id="1028" name="Picture 4" descr="C:\Users\Ptr. Daniel White\Pictures\Prophecy pictures\False prophets\wolf_in_sheeps_clothing.JPG"/>
          <p:cNvPicPr>
            <a:picLocks noChangeAspect="1" noChangeArrowheads="1"/>
          </p:cNvPicPr>
          <p:nvPr/>
        </p:nvPicPr>
        <p:blipFill>
          <a:blip r:embed="rId5" cstate="print"/>
          <a:srcRect/>
          <a:stretch>
            <a:fillRect/>
          </a:stretch>
        </p:blipFill>
        <p:spPr bwMode="auto">
          <a:xfrm>
            <a:off x="5507038" y="3810000"/>
            <a:ext cx="3448050" cy="3048000"/>
          </a:xfrm>
          <a:prstGeom prst="ellipse">
            <a:avLst/>
          </a:prstGeom>
          <a:ln>
            <a:noFill/>
          </a:ln>
          <a:effectLst>
            <a:softEdge rad="112500"/>
          </a:effectLst>
        </p:spPr>
      </p:pic>
    </p:spTree>
    <p:extLst>
      <p:ext uri="{BB962C8B-B14F-4D97-AF65-F5344CB8AC3E}">
        <p14:creationId xmlns:p14="http://schemas.microsoft.com/office/powerpoint/2010/main" val="444190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4"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63927" y="-17092"/>
            <a:ext cx="2505418" cy="1836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4473" y="5638800"/>
            <a:ext cx="1844327" cy="122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2"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473" y="4419600"/>
            <a:ext cx="2286000"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0126" y="-17092"/>
            <a:ext cx="3693874" cy="298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3028"/>
          <a:stretch/>
        </p:blipFill>
        <p:spPr bwMode="auto">
          <a:xfrm>
            <a:off x="5638800" y="4102911"/>
            <a:ext cx="3505200" cy="27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3794473" cy="2845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0" y="4419600"/>
            <a:ext cx="392604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2514600"/>
            <a:ext cx="32766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5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62319" y="2667000"/>
            <a:ext cx="2481681" cy="159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4121" y="1819210"/>
            <a:ext cx="3938198" cy="2600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9"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8200" y="1568084"/>
            <a:ext cx="7341265" cy="3905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683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fade">
                                      <p:cBhvr>
                                        <p:cTn id="7" dur="500"/>
                                        <p:tgtEl>
                                          <p:spTgt spid="10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cronline.org/sites/default/files/styles/article_slideshow/public/stories/images/Ambassador1.jpg?itok=nkqaTc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16" y="609600"/>
            <a:ext cx="9151121" cy="570459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22176" y="2209800"/>
            <a:ext cx="7543800" cy="2862322"/>
          </a:xfrm>
          <a:prstGeom prst="rect">
            <a:avLst/>
          </a:prstGeom>
        </p:spPr>
        <p:txBody>
          <a:bodyPr wrap="square">
            <a:spAutoFit/>
          </a:bodyPr>
          <a:lstStyle/>
          <a:p>
            <a:pPr algn="ctr"/>
            <a:r>
              <a:rPr lang="en-US" sz="3600" b="1" dirty="0">
                <a:effectLst>
                  <a:glow rad="101600">
                    <a:schemeClr val="bg1">
                      <a:alpha val="60000"/>
                    </a:schemeClr>
                  </a:glow>
                </a:effectLst>
              </a:rPr>
              <a:t>U.S. Ambassador</a:t>
            </a:r>
            <a:r>
              <a:rPr lang="en-US" sz="3600" dirty="0">
                <a:effectLst>
                  <a:glow rad="101600">
                    <a:schemeClr val="bg1">
                      <a:alpha val="60000"/>
                    </a:schemeClr>
                  </a:glow>
                </a:effectLst>
              </a:rPr>
              <a:t> to the Holy See. Ambassador </a:t>
            </a:r>
            <a:r>
              <a:rPr lang="en-US" sz="3600" b="1" dirty="0">
                <a:effectLst>
                  <a:glow rad="101600">
                    <a:schemeClr val="bg1">
                      <a:alpha val="60000"/>
                    </a:schemeClr>
                  </a:glow>
                </a:effectLst>
              </a:rPr>
              <a:t>Ken Hackett</a:t>
            </a:r>
            <a:r>
              <a:rPr lang="en-US" sz="3600" dirty="0">
                <a:effectLst>
                  <a:glow rad="101600">
                    <a:schemeClr val="bg1">
                      <a:alpha val="60000"/>
                    </a:schemeClr>
                  </a:glow>
                </a:effectLst>
              </a:rPr>
              <a:t> was nominated by </a:t>
            </a:r>
            <a:r>
              <a:rPr lang="en-US" sz="3600" b="1" dirty="0">
                <a:effectLst>
                  <a:glow rad="101600">
                    <a:schemeClr val="bg1">
                      <a:alpha val="60000"/>
                    </a:schemeClr>
                  </a:glow>
                </a:effectLst>
              </a:rPr>
              <a:t>President Barack Obama</a:t>
            </a:r>
            <a:r>
              <a:rPr lang="en-US" sz="3600" dirty="0">
                <a:effectLst>
                  <a:glow rad="101600">
                    <a:schemeClr val="bg1">
                      <a:alpha val="60000"/>
                    </a:schemeClr>
                  </a:glow>
                </a:effectLst>
              </a:rPr>
              <a:t> on June 14, 2013 to serve as the </a:t>
            </a:r>
            <a:r>
              <a:rPr lang="en-US" sz="3600" b="1" dirty="0">
                <a:effectLst>
                  <a:glow rad="101600">
                    <a:schemeClr val="bg1">
                      <a:alpha val="60000"/>
                    </a:schemeClr>
                  </a:glow>
                </a:effectLst>
              </a:rPr>
              <a:t>U.S. Ambassador</a:t>
            </a:r>
            <a:r>
              <a:rPr lang="en-US" sz="3600" dirty="0">
                <a:effectLst>
                  <a:glow rad="101600">
                    <a:schemeClr val="bg1">
                      <a:alpha val="60000"/>
                    </a:schemeClr>
                  </a:glow>
                </a:effectLst>
              </a:rPr>
              <a:t> to the Holy See.</a:t>
            </a:r>
          </a:p>
        </p:txBody>
      </p:sp>
    </p:spTree>
    <p:extLst>
      <p:ext uri="{BB962C8B-B14F-4D97-AF65-F5344CB8AC3E}">
        <p14:creationId xmlns:p14="http://schemas.microsoft.com/office/powerpoint/2010/main" val="118886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572000" cy="2308324"/>
          </a:xfrm>
          <a:prstGeom prst="rect">
            <a:avLst/>
          </a:prstGeom>
        </p:spPr>
        <p:txBody>
          <a:bodyPr>
            <a:spAutoFit/>
          </a:bodyPr>
          <a:lstStyle/>
          <a:p>
            <a:pPr algn="ctr"/>
            <a:r>
              <a:rPr lang="en-US" sz="3600" dirty="0"/>
              <a:t>Pope Francis calls for a new system of global government to tackle climate change</a:t>
            </a:r>
          </a:p>
        </p:txBody>
      </p:sp>
      <p:sp>
        <p:nvSpPr>
          <p:cNvPr id="3" name="Rectangle 2"/>
          <p:cNvSpPr/>
          <p:nvPr/>
        </p:nvSpPr>
        <p:spPr>
          <a:xfrm>
            <a:off x="4546363" y="762000"/>
            <a:ext cx="4572000" cy="2308324"/>
          </a:xfrm>
          <a:prstGeom prst="rect">
            <a:avLst/>
          </a:prstGeom>
        </p:spPr>
        <p:txBody>
          <a:bodyPr>
            <a:spAutoFit/>
          </a:bodyPr>
          <a:lstStyle/>
          <a:p>
            <a:pPr algn="ctr"/>
            <a:r>
              <a:rPr lang="en-US" sz="3600" dirty="0"/>
              <a:t>Pope Francis Doesn’t Even Hide It- He Calls For One World Government</a:t>
            </a:r>
          </a:p>
        </p:txBody>
      </p:sp>
      <p:sp>
        <p:nvSpPr>
          <p:cNvPr id="4" name="Rectangle 3"/>
          <p:cNvSpPr/>
          <p:nvPr/>
        </p:nvSpPr>
        <p:spPr>
          <a:xfrm>
            <a:off x="117505" y="2667000"/>
            <a:ext cx="4572000" cy="2308324"/>
          </a:xfrm>
          <a:prstGeom prst="rect">
            <a:avLst/>
          </a:prstGeom>
        </p:spPr>
        <p:txBody>
          <a:bodyPr>
            <a:spAutoFit/>
          </a:bodyPr>
          <a:lstStyle/>
          <a:p>
            <a:pPr algn="ctr"/>
            <a:r>
              <a:rPr lang="en-US" sz="3600" dirty="0"/>
              <a:t>Pope Francis Paving The Way </a:t>
            </a:r>
            <a:r>
              <a:rPr lang="en-US" sz="3600" dirty="0" smtClean="0"/>
              <a:t>For </a:t>
            </a:r>
          </a:p>
          <a:p>
            <a:pPr algn="ctr"/>
            <a:r>
              <a:rPr lang="en-US" sz="3600" dirty="0" smtClean="0"/>
              <a:t> Communist </a:t>
            </a:r>
            <a:r>
              <a:rPr lang="en-US" sz="3600" dirty="0"/>
              <a:t>World </a:t>
            </a:r>
            <a:r>
              <a:rPr lang="en-US" sz="3600" dirty="0" smtClean="0"/>
              <a:t>Government</a:t>
            </a:r>
            <a:endParaRPr lang="en-US" sz="3600" dirty="0"/>
          </a:p>
        </p:txBody>
      </p:sp>
      <p:sp>
        <p:nvSpPr>
          <p:cNvPr id="5" name="Rectangle 4"/>
          <p:cNvSpPr/>
          <p:nvPr/>
        </p:nvSpPr>
        <p:spPr>
          <a:xfrm>
            <a:off x="4708020" y="3396926"/>
            <a:ext cx="4207379" cy="1200329"/>
          </a:xfrm>
          <a:prstGeom prst="rect">
            <a:avLst/>
          </a:prstGeom>
        </p:spPr>
        <p:txBody>
          <a:bodyPr wrap="square">
            <a:spAutoFit/>
          </a:bodyPr>
          <a:lstStyle/>
          <a:p>
            <a:pPr algn="ctr"/>
            <a:r>
              <a:rPr lang="en-US" sz="3600" dirty="0"/>
              <a:t>Pope Calls for New World Government</a:t>
            </a:r>
          </a:p>
        </p:txBody>
      </p:sp>
      <p:sp>
        <p:nvSpPr>
          <p:cNvPr id="6" name="Rectangle 5"/>
          <p:cNvSpPr/>
          <p:nvPr/>
        </p:nvSpPr>
        <p:spPr>
          <a:xfrm>
            <a:off x="189432" y="5334000"/>
            <a:ext cx="8765135" cy="1200329"/>
          </a:xfrm>
          <a:prstGeom prst="rect">
            <a:avLst/>
          </a:prstGeom>
        </p:spPr>
        <p:txBody>
          <a:bodyPr wrap="square">
            <a:spAutoFit/>
          </a:bodyPr>
          <a:lstStyle/>
          <a:p>
            <a:pPr algn="ctr"/>
            <a:r>
              <a:rPr lang="en-US" sz="3600" dirty="0"/>
              <a:t>Pope Francis Calls For A New Global Government To Save Humanity</a:t>
            </a:r>
          </a:p>
        </p:txBody>
      </p:sp>
    </p:spTree>
    <p:extLst>
      <p:ext uri="{BB962C8B-B14F-4D97-AF65-F5344CB8AC3E}">
        <p14:creationId xmlns:p14="http://schemas.microsoft.com/office/powerpoint/2010/main" val="504804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77471"/>
            <a:ext cx="9105900" cy="4285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9127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3581400" cy="6924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122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Pictures\Other Pix\freefallbackgrounds\gateway.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1417638"/>
          </a:xfrm>
        </p:spPr>
        <p:txBody>
          <a:bodyPr>
            <a:noAutofit/>
          </a:bodyPr>
          <a:lstStyle/>
          <a:p>
            <a:r>
              <a:rPr lang="en-US" b="1" i="1" dirty="0" smtClean="0">
                <a:ln w="6350">
                  <a:solidFill>
                    <a:schemeClr val="tx1"/>
                  </a:solidFill>
                </a:ln>
              </a:rPr>
              <a:t>The Deception of the False Prophet</a:t>
            </a:r>
            <a:endParaRPr lang="en-US" b="1" i="1" dirty="0">
              <a:ln w="6350">
                <a:solidFill>
                  <a:schemeClr val="tx1"/>
                </a:solidFill>
              </a:ln>
            </a:endParaRPr>
          </a:p>
        </p:txBody>
      </p:sp>
      <p:sp>
        <p:nvSpPr>
          <p:cNvPr id="4" name="Content Placeholder 3"/>
          <p:cNvSpPr>
            <a:spLocks noGrp="1"/>
          </p:cNvSpPr>
          <p:nvPr>
            <p:ph idx="1"/>
          </p:nvPr>
        </p:nvSpPr>
        <p:spPr>
          <a:xfrm>
            <a:off x="457200" y="1371600"/>
            <a:ext cx="8229600" cy="4754563"/>
          </a:xfrm>
        </p:spPr>
        <p:txBody>
          <a:bodyPr>
            <a:noAutofit/>
          </a:bodyPr>
          <a:lstStyle/>
          <a:p>
            <a:r>
              <a:rPr lang="en-US" sz="3600" dirty="0" smtClean="0">
                <a:effectLst>
                  <a:glow rad="101600">
                    <a:schemeClr val="bg1">
                      <a:alpha val="60000"/>
                    </a:schemeClr>
                  </a:glow>
                </a:effectLst>
              </a:rPr>
              <a:t>He deceives by means of wonders and miracles – Magic / Witchcraft – </a:t>
            </a:r>
            <a:r>
              <a:rPr lang="en-US" sz="3600" i="1" dirty="0" smtClean="0">
                <a:effectLst>
                  <a:glow rad="101600">
                    <a:schemeClr val="bg1">
                      <a:alpha val="60000"/>
                    </a:schemeClr>
                  </a:glow>
                </a:effectLst>
              </a:rPr>
              <a:t>Deut. 13:1-5; Mark 13:22-23; II Thess. 2:9-10</a:t>
            </a:r>
          </a:p>
          <a:p>
            <a:r>
              <a:rPr lang="en-US" sz="3600" dirty="0" smtClean="0">
                <a:effectLst>
                  <a:glow rad="101600">
                    <a:schemeClr val="bg1">
                      <a:alpha val="60000"/>
                    </a:schemeClr>
                  </a:glow>
                </a:effectLst>
              </a:rPr>
              <a:t>His power is given to him by Satan the </a:t>
            </a:r>
            <a:r>
              <a:rPr lang="en-US" sz="3600" i="1" dirty="0" smtClean="0">
                <a:effectLst>
                  <a:glow rad="101600">
                    <a:schemeClr val="bg1">
                      <a:alpha val="60000"/>
                    </a:schemeClr>
                  </a:glow>
                </a:effectLst>
              </a:rPr>
              <a:t>“Great deceive”  - Rev. 12:9</a:t>
            </a:r>
          </a:p>
          <a:p>
            <a:r>
              <a:rPr lang="en-US" sz="3600" dirty="0" smtClean="0">
                <a:effectLst>
                  <a:glow rad="101600">
                    <a:schemeClr val="bg1">
                      <a:alpha val="60000"/>
                    </a:schemeClr>
                  </a:glow>
                </a:effectLst>
              </a:rPr>
              <a:t>Leads people  in the worship of the false Messiah (Anti-Christ) - </a:t>
            </a:r>
            <a:r>
              <a:rPr lang="en-US" sz="3600" i="1" dirty="0" smtClean="0">
                <a:effectLst>
                  <a:glow rad="101600">
                    <a:schemeClr val="bg1">
                      <a:alpha val="60000"/>
                    </a:schemeClr>
                  </a:glow>
                </a:effectLst>
              </a:rPr>
              <a:t>(Matt. 24:24)</a:t>
            </a:r>
          </a:p>
          <a:p>
            <a:r>
              <a:rPr lang="en-US" sz="3600" dirty="0" smtClean="0">
                <a:effectLst>
                  <a:glow rad="101600">
                    <a:schemeClr val="bg1">
                      <a:alpha val="60000"/>
                    </a:schemeClr>
                  </a:glow>
                </a:effectLst>
              </a:rPr>
              <a:t>He will produce the miracles of Elijah -              </a:t>
            </a:r>
            <a:r>
              <a:rPr lang="en-US" sz="3600" i="1" dirty="0" smtClean="0">
                <a:effectLst>
                  <a:glow rad="101600">
                    <a:schemeClr val="bg1">
                      <a:alpha val="60000"/>
                    </a:schemeClr>
                  </a:glow>
                </a:effectLst>
              </a:rPr>
              <a:t>(I Kings 18:28-39; II Kings 1:10) </a:t>
            </a:r>
            <a:endParaRPr lang="en-US" sz="3600" dirty="0" smtClean="0">
              <a:effectLst>
                <a:glow rad="101600">
                  <a:schemeClr val="bg1">
                    <a:alpha val="60000"/>
                  </a:schemeClr>
                </a:glow>
              </a:effectLst>
            </a:endParaRPr>
          </a:p>
          <a:p>
            <a:pPr>
              <a:buNone/>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223891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Prophecy pictures\Revelation\trichur-pooram-crowd-508657-sw.jpg"/>
          <p:cNvPicPr>
            <a:picLocks noChangeAspect="1" noChangeArrowheads="1"/>
          </p:cNvPicPr>
          <p:nvPr/>
        </p:nvPicPr>
        <p:blipFill>
          <a:blip r:embed="rId3" cstate="print"/>
          <a:srcRect/>
          <a:stretch>
            <a:fillRect/>
          </a:stretch>
        </p:blipFill>
        <p:spPr bwMode="auto">
          <a:xfrm>
            <a:off x="-228600" y="0"/>
            <a:ext cx="9372600" cy="7239000"/>
          </a:xfrm>
          <a:prstGeom prst="rect">
            <a:avLst/>
          </a:prstGeom>
          <a:noFill/>
        </p:spPr>
      </p:pic>
      <p:pic>
        <p:nvPicPr>
          <p:cNvPr id="4100" name="Picture 4" descr="C:\Users\Ptr. Daniel White\Pictures\Prophecy pictures\Revelation\Serpent.jpg"/>
          <p:cNvPicPr>
            <a:picLocks noChangeAspect="1" noChangeArrowheads="1"/>
          </p:cNvPicPr>
          <p:nvPr/>
        </p:nvPicPr>
        <p:blipFill>
          <a:blip r:embed="rId4" cstate="print">
            <a:biLevel thresh="75000"/>
          </a:blip>
          <a:srcRect/>
          <a:stretch>
            <a:fillRect/>
          </a:stretch>
        </p:blipFill>
        <p:spPr bwMode="auto">
          <a:xfrm>
            <a:off x="1177405" y="762000"/>
            <a:ext cx="6601893" cy="5047716"/>
          </a:xfrm>
          <a:prstGeom prst="ellipse">
            <a:avLst/>
          </a:prstGeom>
          <a:ln>
            <a:noFill/>
          </a:ln>
          <a:effectLst>
            <a:softEdge rad="112500"/>
          </a:effectLst>
        </p:spPr>
      </p:pic>
      <p:sp>
        <p:nvSpPr>
          <p:cNvPr id="7" name="Title 6"/>
          <p:cNvSpPr>
            <a:spLocks noGrp="1"/>
          </p:cNvSpPr>
          <p:nvPr>
            <p:ph type="ctrTitle"/>
          </p:nvPr>
        </p:nvSpPr>
        <p:spPr>
          <a:xfrm>
            <a:off x="0" y="5867400"/>
            <a:ext cx="8915400" cy="990600"/>
          </a:xfrm>
        </p:spPr>
        <p:txBody>
          <a:bodyPr>
            <a:normAutofit fontScale="90000"/>
          </a:bodyPr>
          <a:lstStyle/>
          <a:p>
            <a:r>
              <a:rPr lang="en-US" sz="6000" b="1" i="1" dirty="0" smtClean="0">
                <a:effectLst>
                  <a:glow rad="101600">
                    <a:schemeClr val="bg1">
                      <a:alpha val="60000"/>
                    </a:schemeClr>
                  </a:glow>
                  <a:outerShdw blurRad="127000" dist="200000" dir="2700000" algn="tl" rotWithShape="0">
                    <a:srgbClr val="000000">
                      <a:alpha val="30000"/>
                    </a:srgbClr>
                  </a:outerShdw>
                </a:effectLst>
                <a:latin typeface="+mn-lt"/>
              </a:rPr>
              <a:t>Revelation 13:12-13</a:t>
            </a:r>
            <a:endParaRPr lang="en-US" sz="6000" b="1" i="1" dirty="0">
              <a:effectLst>
                <a:glow rad="101600">
                  <a:schemeClr val="bg1">
                    <a:alpha val="60000"/>
                  </a:schemeClr>
                </a:glow>
                <a:outerShdw blurRad="127000" dist="200000" dir="2700000" algn="tl" rotWithShape="0">
                  <a:srgbClr val="000000">
                    <a:alpha val="30000"/>
                  </a:srgbClr>
                </a:outerShdw>
              </a:effectLst>
              <a:latin typeface="+mn-lt"/>
            </a:endParaRPr>
          </a:p>
        </p:txBody>
      </p:sp>
    </p:spTree>
    <p:extLst>
      <p:ext uri="{BB962C8B-B14F-4D97-AF65-F5344CB8AC3E}">
        <p14:creationId xmlns:p14="http://schemas.microsoft.com/office/powerpoint/2010/main" val="163963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27012"/>
            <a:ext cx="9067800" cy="7254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47800" y="1295400"/>
            <a:ext cx="6172200" cy="2667000"/>
          </a:xfrm>
        </p:spPr>
        <p:txBody>
          <a:bodyPr>
            <a:noAutofit/>
          </a:bodyPr>
          <a:lstStyle/>
          <a:p>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“And he doeth great wonders, so that he maketh fire come down from heaven on the earth in the sight of men, and </a:t>
            </a:r>
            <a:r>
              <a:rPr lang="en-US" sz="4000" i="1" dirty="0" err="1" smtClean="0">
                <a:effectLst>
                  <a:glow rad="101600">
                    <a:schemeClr val="bg1">
                      <a:alpha val="60000"/>
                    </a:schemeClr>
                  </a:glow>
                </a:effectLst>
              </a:rPr>
              <a:t>deceiveth</a:t>
            </a:r>
            <a:r>
              <a:rPr lang="en-US" sz="4000" i="1" dirty="0" smtClean="0">
                <a:effectLst>
                  <a:glow rad="101600">
                    <a:schemeClr val="bg1">
                      <a:alpha val="60000"/>
                    </a:schemeClr>
                  </a:glow>
                </a:effectLst>
              </a:rPr>
              <a:t> them that dwell on the earth by the means of those miracles which he had power to do in the sight of the beast…”</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44946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44"/>
            <a:ext cx="9153258" cy="686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81000" y="4267199"/>
            <a:ext cx="8458200" cy="2297609"/>
          </a:xfrm>
        </p:spPr>
        <p:txBody>
          <a:bodyPr>
            <a:noAutofit/>
          </a:bodyPr>
          <a:lstStyle/>
          <a:p>
            <a:r>
              <a:rPr lang="en-US" sz="4000" i="1" dirty="0" smtClean="0">
                <a:effectLst>
                  <a:glow rad="101600">
                    <a:schemeClr val="bg1">
                      <a:alpha val="60000"/>
                    </a:schemeClr>
                  </a:glow>
                </a:effectLst>
              </a:rPr>
              <a:t> “Behold, I will send you Elijah the prophet before the coming of the great and dreadful day of the Lord.” </a:t>
            </a:r>
            <a:br>
              <a:rPr lang="en-US" sz="4000" i="1" dirty="0" smtClean="0">
                <a:effectLst>
                  <a:glow rad="101600">
                    <a:schemeClr val="bg1">
                      <a:alpha val="60000"/>
                    </a:schemeClr>
                  </a:glow>
                </a:effectLst>
              </a:rPr>
            </a:br>
            <a:r>
              <a:rPr lang="en-US" sz="4000" i="1" dirty="0" smtClean="0">
                <a:effectLst>
                  <a:glow rad="101600">
                    <a:schemeClr val="bg1">
                      <a:alpha val="60000"/>
                    </a:schemeClr>
                  </a:glow>
                </a:effectLst>
              </a:rPr>
              <a:t>(Malachi 4:5)</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68075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C:\Users\Ptr. Daniel White\Pictures\1-Bib Pics-Ot\Elijah\Elijah on Mt. Carmel\Elijah @ Mt Carmal 1407-99.jpg"/>
          <p:cNvPicPr>
            <a:picLocks noChangeAspect="1" noChangeArrowheads="1"/>
          </p:cNvPicPr>
          <p:nvPr/>
        </p:nvPicPr>
        <p:blipFill>
          <a:blip r:embed="rId3" cstate="print"/>
          <a:srcRect/>
          <a:stretch>
            <a:fillRect/>
          </a:stretch>
        </p:blipFill>
        <p:spPr bwMode="auto">
          <a:xfrm>
            <a:off x="457200" y="381000"/>
            <a:ext cx="4191000" cy="60198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ctrTitle"/>
          </p:nvPr>
        </p:nvSpPr>
        <p:spPr>
          <a:xfrm>
            <a:off x="4800600" y="304801"/>
            <a:ext cx="4114800" cy="6172200"/>
          </a:xfrm>
        </p:spPr>
        <p:txBody>
          <a:bodyPr>
            <a:normAutofit/>
          </a:bodyPr>
          <a:lstStyle/>
          <a:p>
            <a:r>
              <a:rPr lang="en-US" sz="3600" b="1" i="1" dirty="0" smtClean="0">
                <a:solidFill>
                  <a:srgbClr val="FFC000"/>
                </a:solidFill>
              </a:rPr>
              <a:t>“The fire of the Lord fell, and consumed the burnt sacrifice,</a:t>
            </a:r>
            <a:br>
              <a:rPr lang="en-US" sz="3600" b="1" i="1" dirty="0" smtClean="0">
                <a:solidFill>
                  <a:srgbClr val="FFC000"/>
                </a:solidFill>
              </a:rPr>
            </a:br>
            <a:r>
              <a:rPr lang="en-US" sz="3600" b="1" i="1" dirty="0" smtClean="0">
                <a:solidFill>
                  <a:srgbClr val="FFC000"/>
                </a:solidFill>
              </a:rPr>
              <a:t>and when all the people saw it, they fell on their faces: and they said, The Lord he is God, the Lord He is God.”</a:t>
            </a:r>
            <a:br>
              <a:rPr lang="en-US" sz="3600" b="1" i="1" dirty="0" smtClean="0">
                <a:solidFill>
                  <a:srgbClr val="FFC000"/>
                </a:solidFill>
              </a:rPr>
            </a:br>
            <a:r>
              <a:rPr lang="en-US" sz="3600" b="1" i="1" dirty="0" smtClean="0">
                <a:solidFill>
                  <a:srgbClr val="FFC000"/>
                </a:solidFill>
              </a:rPr>
              <a:t>(I Kings 18:36)</a:t>
            </a:r>
            <a:endParaRPr lang="en-US" sz="3600" b="1" i="1" dirty="0">
              <a:solidFill>
                <a:srgbClr val="FFC000"/>
              </a:solidFill>
            </a:endParaRPr>
          </a:p>
        </p:txBody>
      </p:sp>
    </p:spTree>
    <p:extLst>
      <p:ext uri="{BB962C8B-B14F-4D97-AF65-F5344CB8AC3E}">
        <p14:creationId xmlns:p14="http://schemas.microsoft.com/office/powerpoint/2010/main" val="36163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ctrTitle"/>
          </p:nvPr>
        </p:nvSpPr>
        <p:spPr>
          <a:xfrm>
            <a:off x="4953000" y="1"/>
            <a:ext cx="3810000" cy="4343399"/>
          </a:xfrm>
        </p:spPr>
        <p:txBody>
          <a:bodyPr>
            <a:noAutofit/>
          </a:bodyPr>
          <a:lstStyle/>
          <a:p>
            <a:r>
              <a:rPr lang="en-US" sz="3600" b="1" i="1" dirty="0" smtClean="0">
                <a:ln w="6350">
                  <a:solidFill>
                    <a:schemeClr val="bg1"/>
                  </a:solidFill>
                </a:ln>
                <a:solidFill>
                  <a:schemeClr val="tx1"/>
                </a:solidFill>
              </a:rPr>
              <a:t>“Beware of false prophets, which come to you in sheep’s clothing, but inwardly they are ravening wolves.” </a:t>
            </a:r>
            <a:br>
              <a:rPr lang="en-US" sz="3600" b="1" i="1" dirty="0" smtClean="0">
                <a:ln w="6350">
                  <a:solidFill>
                    <a:schemeClr val="bg1"/>
                  </a:solidFill>
                </a:ln>
                <a:solidFill>
                  <a:schemeClr val="tx1"/>
                </a:solidFill>
              </a:rPr>
            </a:br>
            <a:r>
              <a:rPr lang="en-US" sz="3600" b="1" i="1" dirty="0" smtClean="0">
                <a:ln w="6350">
                  <a:solidFill>
                    <a:schemeClr val="bg1"/>
                  </a:solidFill>
                </a:ln>
                <a:solidFill>
                  <a:schemeClr val="tx1"/>
                </a:solidFill>
              </a:rPr>
              <a:t>(Matthew 7:15)</a:t>
            </a:r>
            <a:endParaRPr lang="en-US" sz="3600" b="1" i="1" dirty="0">
              <a:ln w="6350">
                <a:solidFill>
                  <a:schemeClr val="bg1"/>
                </a:solidFill>
              </a:ln>
              <a:solidFill>
                <a:schemeClr val="tx1"/>
              </a:solidFill>
            </a:endParaRPr>
          </a:p>
        </p:txBody>
      </p:sp>
      <p:pic>
        <p:nvPicPr>
          <p:cNvPr id="2051" name="Picture 3" descr="C:\Users\Ptr. Daniel White\Pictures\3-Jesus\06 MINISTRY\Jesus teaching\Jesus' sermon on the Mount 1127-cover.jpg"/>
          <p:cNvPicPr>
            <a:picLocks noChangeAspect="1" noChangeArrowheads="1"/>
          </p:cNvPicPr>
          <p:nvPr/>
        </p:nvPicPr>
        <p:blipFill>
          <a:blip r:embed="rId3" cstate="print"/>
          <a:srcRect/>
          <a:stretch>
            <a:fillRect/>
          </a:stretch>
        </p:blipFill>
        <p:spPr bwMode="auto">
          <a:xfrm>
            <a:off x="457200" y="838200"/>
            <a:ext cx="4038600" cy="5562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descr="C:\Users\Dan White\Pictures\Bible pictures\Prophecy pictures\prophecy pictures\False prophets\False Prophets 3 (2).bmp"/>
          <p:cNvPicPr>
            <a:picLocks noChangeAspect="1" noChangeArrowheads="1"/>
          </p:cNvPicPr>
          <p:nvPr/>
        </p:nvPicPr>
        <p:blipFill>
          <a:blip r:embed="rId4" cstate="print"/>
          <a:srcRect/>
          <a:stretch>
            <a:fillRect/>
          </a:stretch>
        </p:blipFill>
        <p:spPr bwMode="auto">
          <a:xfrm>
            <a:off x="5181600" y="4495800"/>
            <a:ext cx="3448467" cy="2362200"/>
          </a:xfrm>
          <a:prstGeom prst="rect">
            <a:avLst/>
          </a:prstGeom>
          <a:noFill/>
        </p:spPr>
      </p:pic>
    </p:spTree>
    <p:extLst>
      <p:ext uri="{BB962C8B-B14F-4D97-AF65-F5344CB8AC3E}">
        <p14:creationId xmlns:p14="http://schemas.microsoft.com/office/powerpoint/2010/main" val="102675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p:cTn id="14" dur="1000" fill="hold"/>
                                        <p:tgtEl>
                                          <p:spTgt spid="4098"/>
                                        </p:tgtEl>
                                        <p:attrNameLst>
                                          <p:attrName>ppt_w</p:attrName>
                                        </p:attrNameLst>
                                      </p:cBhvr>
                                      <p:tavLst>
                                        <p:tav tm="0">
                                          <p:val>
                                            <p:strVal val="#ppt_w*0.70"/>
                                          </p:val>
                                        </p:tav>
                                        <p:tav tm="100000">
                                          <p:val>
                                            <p:strVal val="#ppt_w"/>
                                          </p:val>
                                        </p:tav>
                                      </p:tavLst>
                                    </p:anim>
                                    <p:anim calcmode="lin" valueType="num">
                                      <p:cBhvr>
                                        <p:cTn id="15" dur="1000" fill="hold"/>
                                        <p:tgtEl>
                                          <p:spTgt spid="4098"/>
                                        </p:tgtEl>
                                        <p:attrNameLst>
                                          <p:attrName>ppt_h</p:attrName>
                                        </p:attrNameLst>
                                      </p:cBhvr>
                                      <p:tavLst>
                                        <p:tav tm="0">
                                          <p:val>
                                            <p:strVal val="#ppt_h"/>
                                          </p:val>
                                        </p:tav>
                                        <p:tav tm="100000">
                                          <p:val>
                                            <p:strVal val="#ppt_h"/>
                                          </p:val>
                                        </p:tav>
                                      </p:tavLst>
                                    </p:anim>
                                    <p:animEffect transition="in" filter="fade">
                                      <p:cBhvr>
                                        <p:cTn id="16"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Ptr. Daniel White\Pictures\Other Pix\freefallbackgrounds\6.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0" y="0"/>
            <a:ext cx="9144000" cy="68579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242" name="Picture 2" descr="C:\Users\Ptr. Daniel White\Documents\My Scans\2009-01 (Jan)\scan0001.jpg"/>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rot="10800000">
            <a:off x="1641475" y="228600"/>
            <a:ext cx="5349875" cy="655478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Title 3"/>
          <p:cNvSpPr>
            <a:spLocks noGrp="1"/>
          </p:cNvSpPr>
          <p:nvPr>
            <p:ph type="title"/>
          </p:nvPr>
        </p:nvSpPr>
        <p:spPr>
          <a:xfrm>
            <a:off x="1752600" y="1752600"/>
            <a:ext cx="5105400" cy="2743200"/>
          </a:xfrm>
        </p:spPr>
        <p:txBody>
          <a:bodyPr>
            <a:normAutofit fontScale="90000"/>
          </a:bodyPr>
          <a:lstStyle/>
          <a:p>
            <a:r>
              <a:rPr lang="en-US" b="1" i="1" dirty="0" smtClean="0">
                <a:solidFill>
                  <a:schemeClr val="bg1"/>
                </a:solidFill>
                <a:effectLst>
                  <a:glow rad="101600">
                    <a:schemeClr val="tx1">
                      <a:alpha val="60000"/>
                    </a:schemeClr>
                  </a:glow>
                </a:effectLst>
              </a:rPr>
              <a:t>“(False Prophet) saying to them that dwell on the earth, that they should make an image to the beast, which had the wound by a sword, and did live.”</a:t>
            </a:r>
            <a:endParaRPr lang="en-US"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20071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Other Pix\BACKGROUNDS\006_BioSpher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274638"/>
            <a:ext cx="9144000" cy="6202362"/>
          </a:xfrm>
        </p:spPr>
        <p:txBody>
          <a:bodyPr>
            <a:normAutofit/>
          </a:bodyPr>
          <a:lstStyle/>
          <a:p>
            <a:r>
              <a:rPr lang="en-US" i="1" dirty="0" smtClean="0">
                <a:ln w="24500" cmpd="dbl">
                  <a:solidFill>
                    <a:schemeClr val="accent2">
                      <a:shade val="85000"/>
                      <a:satMod val="155000"/>
                    </a:schemeClr>
                  </a:solidFill>
                  <a:prstDash val="solid"/>
                  <a:miter lim="800000"/>
                </a:ln>
                <a:effectLst>
                  <a:glow rad="101600">
                    <a:schemeClr val="bg1">
                      <a:alpha val="60000"/>
                    </a:schemeClr>
                  </a:glow>
                </a:effectLst>
              </a:rPr>
              <a:t>“And his deadly wound was healed: and all the world wondered (marveled) after the beast (Anti-Christ). And they worshiped the dragon which gave power unto the beast: and they worshiped the beast…” </a:t>
            </a:r>
            <a:br>
              <a:rPr lang="en-US" i="1" dirty="0" smtClean="0">
                <a:ln w="24500" cmpd="dbl">
                  <a:solidFill>
                    <a:schemeClr val="accent2">
                      <a:shade val="85000"/>
                      <a:satMod val="155000"/>
                    </a:schemeClr>
                  </a:solidFill>
                  <a:prstDash val="solid"/>
                  <a:miter lim="800000"/>
                </a:ln>
                <a:effectLst>
                  <a:glow rad="101600">
                    <a:schemeClr val="bg1">
                      <a:alpha val="60000"/>
                    </a:schemeClr>
                  </a:glow>
                </a:effectLst>
              </a:rPr>
            </a:br>
            <a:r>
              <a:rPr lang="en-US" i="1" dirty="0" smtClean="0">
                <a:ln w="24500" cmpd="dbl">
                  <a:solidFill>
                    <a:schemeClr val="accent2">
                      <a:shade val="85000"/>
                      <a:satMod val="155000"/>
                    </a:schemeClr>
                  </a:solidFill>
                  <a:prstDash val="solid"/>
                  <a:miter lim="800000"/>
                </a:ln>
                <a:effectLst>
                  <a:glow rad="101600">
                    <a:schemeClr val="bg1">
                      <a:alpha val="60000"/>
                    </a:schemeClr>
                  </a:glow>
                </a:effectLst>
              </a:rPr>
              <a:t>(Revelation 13:3-4)</a:t>
            </a:r>
            <a:endParaRPr lang="en-US" i="1" dirty="0">
              <a:ln w="24500" cmpd="dbl">
                <a:solidFill>
                  <a:schemeClr val="accent2">
                    <a:shade val="85000"/>
                    <a:satMod val="155000"/>
                  </a:schemeClr>
                </a:solidFill>
                <a:prstDash val="solid"/>
                <a:miter lim="800000"/>
              </a:ln>
              <a:effectLst>
                <a:glow rad="101600">
                  <a:schemeClr val="bg1">
                    <a:alpha val="60000"/>
                  </a:schemeClr>
                </a:glow>
              </a:effectLst>
            </a:endParaRPr>
          </a:p>
        </p:txBody>
      </p:sp>
    </p:spTree>
    <p:extLst>
      <p:ext uri="{BB962C8B-B14F-4D97-AF65-F5344CB8AC3E}">
        <p14:creationId xmlns:p14="http://schemas.microsoft.com/office/powerpoint/2010/main" val="132972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Pictures\Prophecy pictures\Catholic\pope_funeral_mass.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Lst>
          </a:blip>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3782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C:\Users\Ptr. Daniel White\Pictures\Prophecy pictures\Revelation\Death.jpg"/>
          <p:cNvPicPr>
            <a:picLocks noChangeAspect="1" noChangeArrowheads="1"/>
          </p:cNvPicPr>
          <p:nvPr/>
        </p:nvPicPr>
        <p:blipFill>
          <a:blip r:embed="rId3" cstate="print"/>
          <a:srcRect l="8772" r="5263" b="42151"/>
          <a:stretch>
            <a:fillRect/>
          </a:stretch>
        </p:blipFill>
        <p:spPr bwMode="auto">
          <a:xfrm>
            <a:off x="257175" y="-23327"/>
            <a:ext cx="8429625" cy="6881327"/>
          </a:xfrm>
          <a:prstGeom prst="rect">
            <a:avLst/>
          </a:prstGeom>
          <a:ln>
            <a:noFill/>
          </a:ln>
          <a:effectLst>
            <a:softEdge rad="112500"/>
          </a:effectLst>
        </p:spPr>
      </p:pic>
      <p:pic>
        <p:nvPicPr>
          <p:cNvPr id="19458" name="Picture 2"/>
          <p:cNvPicPr>
            <a:picLocks noChangeAspect="1" noChangeArrowheads="1"/>
          </p:cNvPicPr>
          <p:nvPr/>
        </p:nvPicPr>
        <p:blipFill>
          <a:blip r:embed="rId4">
            <a:biLevel thresh="25000"/>
            <a:extLst>
              <a:ext uri="{28A0092B-C50C-407E-A947-70E740481C1C}">
                <a14:useLocalDpi xmlns:a14="http://schemas.microsoft.com/office/drawing/2010/main" val="0"/>
              </a:ext>
            </a:extLst>
          </a:blip>
          <a:srcRect/>
          <a:stretch>
            <a:fillRect/>
          </a:stretch>
        </p:blipFill>
        <p:spPr bwMode="auto">
          <a:xfrm>
            <a:off x="448327" y="753760"/>
            <a:ext cx="8009873" cy="54184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5">
            <a:biLevel thresh="50000"/>
            <a:extLst>
              <a:ext uri="{28A0092B-C50C-407E-A947-70E740481C1C}">
                <a14:useLocalDpi xmlns:a14="http://schemas.microsoft.com/office/drawing/2010/main" val="0"/>
              </a:ext>
            </a:extLst>
          </a:blip>
          <a:srcRect/>
          <a:stretch>
            <a:fillRect/>
          </a:stretch>
        </p:blipFill>
        <p:spPr bwMode="auto">
          <a:xfrm>
            <a:off x="990600" y="-16379"/>
            <a:ext cx="3124200" cy="2484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30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fade">
                                      <p:cBhvr>
                                        <p:cTn id="7" dur="2000"/>
                                        <p:tgtEl>
                                          <p:spTgt spid="122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500"/>
                                        <p:tgtEl>
                                          <p:spTgt spid="1945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459"/>
                                        </p:tgtEl>
                                        <p:attrNameLst>
                                          <p:attrName>style.visibility</p:attrName>
                                        </p:attrNameLst>
                                      </p:cBhvr>
                                      <p:to>
                                        <p:strVal val="visible"/>
                                      </p:to>
                                    </p:set>
                                    <p:animEffect transition="in" filter="fade">
                                      <p:cBhvr>
                                        <p:cTn id="17" dur="50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Pictures\Other Pix\BACKGROUNDS\007_blue_dwarf.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
        <p:nvSpPr>
          <p:cNvPr id="2" name="Title 1"/>
          <p:cNvSpPr>
            <a:spLocks noGrp="1"/>
          </p:cNvSpPr>
          <p:nvPr>
            <p:ph type="title"/>
          </p:nvPr>
        </p:nvSpPr>
        <p:spPr>
          <a:xfrm>
            <a:off x="0" y="1676400"/>
            <a:ext cx="9144000" cy="4953000"/>
          </a:xfrm>
        </p:spPr>
        <p:txBody>
          <a:bodyPr>
            <a:normAutofit/>
          </a:bodyPr>
          <a:lstStyle/>
          <a:p>
            <a:r>
              <a:rPr lang="en-US"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“He (false prophet) </a:t>
            </a:r>
            <a:r>
              <a:rPr lang="en-US" i="1" dirty="0" err="1" smtClean="0">
                <a:solidFill>
                  <a:schemeClr val="tx1"/>
                </a:solidFill>
                <a:effectLst>
                  <a:glow rad="101600">
                    <a:schemeClr val="bg1">
                      <a:alpha val="60000"/>
                    </a:schemeClr>
                  </a:glow>
                  <a:outerShdw blurRad="114300" dist="101600" dir="2700000" algn="tl" rotWithShape="0">
                    <a:srgbClr val="000000">
                      <a:alpha val="40000"/>
                    </a:srgbClr>
                  </a:outerShdw>
                </a:effectLst>
              </a:rPr>
              <a:t>deceiveth</a:t>
            </a:r>
            <a:r>
              <a:rPr lang="en-US"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 them that dwell on the earth by the means of those miracles which he had power to do…saying to them…that they should make an image to the beast, which had the wound by a sword, and did live.”</a:t>
            </a:r>
            <a:endParaRPr lang="en-US" i="1" dirty="0">
              <a:solidFill>
                <a:schemeClr val="tx1"/>
              </a:solidFill>
              <a:effectLst>
                <a:glow rad="101600">
                  <a:schemeClr val="bg1">
                    <a:alpha val="60000"/>
                  </a:schemeClr>
                </a:glow>
                <a:outerShdw blurRad="114300" dist="101600" dir="2700000" algn="tl" rotWithShape="0">
                  <a:srgbClr val="000000">
                    <a:alpha val="40000"/>
                  </a:srgbClr>
                </a:outerShdw>
              </a:effectLst>
            </a:endParaRPr>
          </a:p>
        </p:txBody>
      </p:sp>
      <p:pic>
        <p:nvPicPr>
          <p:cNvPr id="4" name="Picture 4" descr="C:\Users\Ptr. Daniel White\Pictures\Prophecy pictures\Revelation\Serpent.jp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1371600" y="76200"/>
            <a:ext cx="2895600" cy="2213936"/>
          </a:xfrm>
          <a:prstGeom prst="ellipse">
            <a:avLst/>
          </a:prstGeom>
          <a:ln>
            <a:noFill/>
          </a:ln>
          <a:effectLst>
            <a:softEdge rad="112500"/>
          </a:effectLst>
        </p:spPr>
      </p:pic>
    </p:spTree>
    <p:extLst>
      <p:ext uri="{BB962C8B-B14F-4D97-AF65-F5344CB8AC3E}">
        <p14:creationId xmlns:p14="http://schemas.microsoft.com/office/powerpoint/2010/main" val="215373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Ptr. Daniel White\Pictures\1-Bib Pics-Ot\Nebuchadnezzar\scan0069.jpg"/>
          <p:cNvPicPr>
            <a:picLocks noChangeAspect="1" noChangeArrowheads="1"/>
          </p:cNvPicPr>
          <p:nvPr/>
        </p:nvPicPr>
        <p:blipFill>
          <a:blip r:embed="rId2" cstate="print"/>
          <a:srcRect/>
          <a:stretch>
            <a:fillRect/>
          </a:stretch>
        </p:blipFill>
        <p:spPr bwMode="auto">
          <a:xfrm>
            <a:off x="2083980" y="0"/>
            <a:ext cx="4545419" cy="6858000"/>
          </a:xfrm>
          <a:prstGeom prst="rect">
            <a:avLst/>
          </a:prstGeom>
          <a:ln>
            <a:noFill/>
          </a:ln>
          <a:effectLst>
            <a:softEdge rad="112500"/>
          </a:effectLst>
        </p:spPr>
      </p:pic>
    </p:spTree>
    <p:extLst>
      <p:ext uri="{BB962C8B-B14F-4D97-AF65-F5344CB8AC3E}">
        <p14:creationId xmlns:p14="http://schemas.microsoft.com/office/powerpoint/2010/main" val="259845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Ptr. Daniel White\Pictures\1-Bib Pics-Ot\Nebuchadnezzar\scan0070.jpg"/>
          <p:cNvPicPr>
            <a:picLocks noChangeAspect="1" noChangeArrowheads="1"/>
          </p:cNvPicPr>
          <p:nvPr/>
        </p:nvPicPr>
        <p:blipFill>
          <a:blip r:embed="rId2" cstate="print"/>
          <a:srcRect/>
          <a:stretch>
            <a:fillRect/>
          </a:stretch>
        </p:blipFill>
        <p:spPr bwMode="auto">
          <a:xfrm>
            <a:off x="1219200" y="0"/>
            <a:ext cx="6818666" cy="556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59674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183" y="-76200"/>
            <a:ext cx="4870450" cy="704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18" y="104226"/>
            <a:ext cx="4865687"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4" descr="C:\Users\Ptr. Daniel White\Desktop\Bible pictures\Prophecy pictures\prophecy pictures\rapture and second coming\Christ the Conquer.jpg"/>
          <p:cNvPicPr>
            <a:picLocks noChangeAspect="1" noChangeArrowheads="1"/>
          </p:cNvPicPr>
          <p:nvPr/>
        </p:nvPicPr>
        <p:blipFill>
          <a:blip r:embed="rId4" cstate="print"/>
          <a:srcRect/>
          <a:stretch>
            <a:fillRect/>
          </a:stretch>
        </p:blipFill>
        <p:spPr bwMode="auto">
          <a:xfrm flipH="1">
            <a:off x="-70326" y="-118024"/>
            <a:ext cx="5160968" cy="7086600"/>
          </a:xfrm>
          <a:prstGeom prst="rect">
            <a:avLst/>
          </a:prstGeom>
          <a:ln>
            <a:noFill/>
          </a:ln>
          <a:effectLst>
            <a:softEdge rad="112500"/>
          </a:effectLst>
        </p:spPr>
      </p:pic>
    </p:spTree>
    <p:extLst>
      <p:ext uri="{BB962C8B-B14F-4D97-AF65-F5344CB8AC3E}">
        <p14:creationId xmlns:p14="http://schemas.microsoft.com/office/powerpoint/2010/main" val="299979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1-Bib Pics-Ot\Nebuchadnezzar\false_worship_golden-statue.jpg"/>
          <p:cNvPicPr>
            <a:picLocks noChangeAspect="1" noChangeArrowheads="1"/>
          </p:cNvPicPr>
          <p:nvPr/>
        </p:nvPicPr>
        <p:blipFill>
          <a:blip r:embed="rId3" cstate="print"/>
          <a:srcRect/>
          <a:stretch>
            <a:fillRect/>
          </a:stretch>
        </p:blipFill>
        <p:spPr bwMode="auto">
          <a:xfrm>
            <a:off x="1447801" y="0"/>
            <a:ext cx="6477000" cy="6858000"/>
          </a:xfrm>
          <a:prstGeom prst="rect">
            <a:avLst/>
          </a:prstGeom>
          <a:ln>
            <a:noFill/>
          </a:ln>
          <a:effectLst>
            <a:softEdge rad="112500"/>
          </a:effectLst>
        </p:spPr>
      </p:pic>
      <p:pic>
        <p:nvPicPr>
          <p:cNvPr id="4" name="Picture 4" descr="C:\Users\Ptr. Daniel White\Pictures\1-Bib Pics-Ot\Nebuchadnezzar\Statue.jpg"/>
          <p:cNvPicPr>
            <a:picLocks noChangeAspect="1" noChangeArrowheads="1"/>
          </p:cNvPicPr>
          <p:nvPr/>
        </p:nvPicPr>
        <p:blipFill>
          <a:blip r:embed="rId4" cstate="print"/>
          <a:srcRect/>
          <a:stretch>
            <a:fillRect/>
          </a:stretch>
        </p:blipFill>
        <p:spPr bwMode="auto">
          <a:xfrm>
            <a:off x="1845906" y="-152400"/>
            <a:ext cx="3623388" cy="5727290"/>
          </a:xfrm>
          <a:prstGeom prst="ellipse">
            <a:avLst/>
          </a:prstGeom>
          <a:ln>
            <a:noFill/>
          </a:ln>
          <a:effectLst>
            <a:softEdge rad="112500"/>
          </a:effectLst>
        </p:spPr>
      </p:pic>
      <p:sp>
        <p:nvSpPr>
          <p:cNvPr id="5" name="Title 10"/>
          <p:cNvSpPr txBox="1">
            <a:spLocks/>
          </p:cNvSpPr>
          <p:nvPr/>
        </p:nvSpPr>
        <p:spPr>
          <a:xfrm>
            <a:off x="1752600" y="1371600"/>
            <a:ext cx="3581400" cy="14478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smtClean="0">
                <a:ln w="6350">
                  <a:solidFill>
                    <a:schemeClr val="tx1"/>
                  </a:solidFill>
                </a:ln>
                <a:solidFill>
                  <a:schemeClr val="bg1"/>
                </a:solidFill>
                <a:effectLst/>
                <a:uLnTx/>
                <a:uFillTx/>
                <a:latin typeface="1942 report" pitchFamily="1" charset="0"/>
                <a:ea typeface="+mj-ea"/>
                <a:cs typeface="+mj-cs"/>
              </a:rPr>
              <a:t>666</a:t>
            </a:r>
            <a:endParaRPr kumimoji="0" lang="en-US" sz="6600" b="0" i="1" u="none" strike="noStrike" kern="1200" cap="none" spc="0" normalizeH="0" baseline="0" noProof="0" dirty="0">
              <a:ln w="6350">
                <a:solidFill>
                  <a:schemeClr val="tx1"/>
                </a:solidFill>
              </a:ln>
              <a:solidFill>
                <a:schemeClr val="bg1"/>
              </a:solidFill>
              <a:effectLst/>
              <a:uLnTx/>
              <a:uFillTx/>
              <a:latin typeface="1942 report" pitchFamily="1" charset="0"/>
              <a:ea typeface="+mj-ea"/>
              <a:cs typeface="+mj-cs"/>
            </a:endParaRPr>
          </a:p>
        </p:txBody>
      </p:sp>
      <p:pic>
        <p:nvPicPr>
          <p:cNvPr id="7" name="Picture 4" descr="C:\Users\Ptr. Daniel White\Pictures\Prophecy pictures\Revelation\Serpent.jpg"/>
          <p:cNvPicPr>
            <a:picLocks noChangeAspect="1" noChangeArrowheads="1"/>
          </p:cNvPicPr>
          <p:nvPr/>
        </p:nvPicPr>
        <p:blipFill>
          <a:blip r:embed="rId5" cstate="print"/>
          <a:srcRect/>
          <a:stretch>
            <a:fillRect/>
          </a:stretch>
        </p:blipFill>
        <p:spPr bwMode="auto">
          <a:xfrm flipH="1">
            <a:off x="4114800" y="4343400"/>
            <a:ext cx="3657600" cy="2909455"/>
          </a:xfrm>
          <a:prstGeom prst="ellipse">
            <a:avLst/>
          </a:prstGeom>
          <a:ln>
            <a:noFill/>
          </a:ln>
          <a:effectLst>
            <a:softEdge rad="112500"/>
          </a:effectLst>
        </p:spPr>
      </p:pic>
    </p:spTree>
    <p:extLst>
      <p:ext uri="{BB962C8B-B14F-4D97-AF65-F5344CB8AC3E}">
        <p14:creationId xmlns:p14="http://schemas.microsoft.com/office/powerpoint/2010/main" val="79463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Other Pix\BACKGROUNDS\006_cagedfury.jpg"/>
          <p:cNvPicPr>
            <a:picLocks noChangeAspect="1" noChangeArrowheads="1"/>
          </p:cNvPicPr>
          <p:nvPr/>
        </p:nvPicPr>
        <p:blipFill>
          <a:blip r:embed="rId3" cstate="print"/>
          <a:srcRect/>
          <a:stretch>
            <a:fillRect/>
          </a:stretch>
        </p:blipFill>
        <p:spPr bwMode="auto">
          <a:xfrm>
            <a:off x="1" y="0"/>
            <a:ext cx="9143999" cy="6858000"/>
          </a:xfrm>
          <a:prstGeom prst="rect">
            <a:avLst/>
          </a:prstGeom>
          <a:noFill/>
        </p:spPr>
      </p:pic>
      <p:sp>
        <p:nvSpPr>
          <p:cNvPr id="2" name="Title 1"/>
          <p:cNvSpPr>
            <a:spLocks noGrp="1"/>
          </p:cNvSpPr>
          <p:nvPr>
            <p:ph type="title"/>
          </p:nvPr>
        </p:nvSpPr>
        <p:spPr>
          <a:xfrm>
            <a:off x="457200" y="274638"/>
            <a:ext cx="8229600" cy="6126162"/>
          </a:xfrm>
        </p:spPr>
        <p:txBody>
          <a:bodyPr>
            <a:normAutofit/>
          </a:bodyPr>
          <a:lstStyle/>
          <a:p>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“And he (false prophet) had power to give life unto the image of the beast</a:t>
            </a:r>
            <a:r>
              <a:rPr lang="en-US" sz="4800" i="1" smtClean="0">
                <a:solidFill>
                  <a:schemeClr val="tx1"/>
                </a:solidFill>
                <a:effectLst>
                  <a:glow rad="101600">
                    <a:schemeClr val="bg1">
                      <a:alpha val="60000"/>
                    </a:schemeClr>
                  </a:glow>
                  <a:outerShdw blurRad="114300" dist="101600" dir="2700000" algn="tl" rotWithShape="0">
                    <a:srgbClr val="000000">
                      <a:alpha val="40000"/>
                    </a:srgbClr>
                  </a:outerShdw>
                </a:effectLst>
              </a:rPr>
              <a:t>,                    that </a:t>
            </a: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the image </a:t>
            </a:r>
            <a:b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of the beast should </a:t>
            </a:r>
            <a:b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both speak…” </a:t>
            </a:r>
            <a:b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br>
            <a:r>
              <a:rPr lang="en-US" sz="4800" i="1" dirty="0" smtClean="0">
                <a:solidFill>
                  <a:schemeClr val="tx1"/>
                </a:solidFill>
                <a:effectLst>
                  <a:glow rad="101600">
                    <a:schemeClr val="bg1">
                      <a:alpha val="60000"/>
                    </a:schemeClr>
                  </a:glow>
                  <a:outerShdw blurRad="114300" dist="101600" dir="2700000" algn="tl" rotWithShape="0">
                    <a:srgbClr val="000000">
                      <a:alpha val="40000"/>
                    </a:srgbClr>
                  </a:outerShdw>
                </a:effectLst>
              </a:rPr>
              <a:t>(Revelation 13:15)</a:t>
            </a:r>
            <a:endParaRPr lang="en-US" sz="4800" i="1" dirty="0">
              <a:solidFill>
                <a:schemeClr val="tx1"/>
              </a:solidFill>
              <a:effectLst>
                <a:glow rad="101600">
                  <a:schemeClr val="bg1">
                    <a:alpha val="60000"/>
                  </a:schemeClr>
                </a:glow>
                <a:outerShdw blurRad="114300" dist="101600" dir="2700000" algn="tl" rotWithShape="0">
                  <a:srgbClr val="000000">
                    <a:alpha val="40000"/>
                  </a:srgbClr>
                </a:outerShdw>
              </a:effectLst>
            </a:endParaRPr>
          </a:p>
        </p:txBody>
      </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507426"/>
            <a:ext cx="2022462" cy="160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26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C:\Users\Ptr. Daniel White\Pictures\3-Jesus\06 MINISTRY\Jesus teaching\Sermon on Mount 1364-43.jpg"/>
          <p:cNvPicPr>
            <a:picLocks noChangeAspect="1" noChangeArrowheads="1"/>
          </p:cNvPicPr>
          <p:nvPr/>
        </p:nvPicPr>
        <p:blipFill>
          <a:blip r:embed="rId3" cstate="print">
            <a:lum bright="-10000" contrast="20000"/>
          </a:blip>
          <a:srcRect/>
          <a:stretch>
            <a:fillRect/>
          </a:stretch>
        </p:blipFill>
        <p:spPr bwMode="auto">
          <a:xfrm>
            <a:off x="5181600" y="304800"/>
            <a:ext cx="3657600" cy="617220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6"/>
          <p:cNvSpPr>
            <a:spLocks noGrp="1"/>
          </p:cNvSpPr>
          <p:nvPr>
            <p:ph type="ctrTitle"/>
          </p:nvPr>
        </p:nvSpPr>
        <p:spPr>
          <a:xfrm>
            <a:off x="0" y="457200"/>
            <a:ext cx="4953000" cy="6019799"/>
          </a:xfrm>
        </p:spPr>
        <p:txBody>
          <a:bodyPr>
            <a:normAutofit/>
          </a:bodyPr>
          <a:lstStyle/>
          <a:p>
            <a:r>
              <a:rPr lang="en-US" sz="3600" i="1" dirty="0" smtClean="0">
                <a:ln w="6350">
                  <a:solidFill>
                    <a:schemeClr val="tx1"/>
                  </a:solidFill>
                </a:ln>
              </a:rPr>
              <a:t>“And many false prophets shall arise and deceive many…for there shall arise false Christ’s, and false prophets, and shall shew great signs and wonders…believe it not.” </a:t>
            </a:r>
            <a:br>
              <a:rPr lang="en-US" sz="3600" i="1" dirty="0" smtClean="0">
                <a:ln w="6350">
                  <a:solidFill>
                    <a:schemeClr val="tx1"/>
                  </a:solidFill>
                </a:ln>
              </a:rPr>
            </a:br>
            <a:r>
              <a:rPr lang="en-US" sz="3600" i="1" dirty="0" smtClean="0">
                <a:ln w="6350">
                  <a:solidFill>
                    <a:schemeClr val="tx1"/>
                  </a:solidFill>
                </a:ln>
              </a:rPr>
              <a:t>(Matthew 24)</a:t>
            </a:r>
            <a:endParaRPr lang="en-US" sz="3600" i="1" dirty="0">
              <a:ln w="6350">
                <a:solidFill>
                  <a:schemeClr val="tx1"/>
                </a:solidFill>
              </a:ln>
            </a:endParaRPr>
          </a:p>
        </p:txBody>
      </p:sp>
    </p:spTree>
    <p:extLst>
      <p:ext uri="{BB962C8B-B14F-4D97-AF65-F5344CB8AC3E}">
        <p14:creationId xmlns:p14="http://schemas.microsoft.com/office/powerpoint/2010/main" val="63454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Users\Ptr. Daniel White\Desktop\Image of the Beast.jpg"/>
          <p:cNvPicPr>
            <a:picLocks noChangeAspect="1" noChangeArrowheads="1"/>
          </p:cNvPicPr>
          <p:nvPr/>
        </p:nvPicPr>
        <p:blipFill>
          <a:blip r:embed="rId3" cstate="print"/>
          <a:srcRect/>
          <a:stretch>
            <a:fillRect/>
          </a:stretch>
        </p:blipFill>
        <p:spPr bwMode="auto">
          <a:xfrm>
            <a:off x="0" y="0"/>
            <a:ext cx="9144000" cy="6858000"/>
          </a:xfrm>
          <a:prstGeom prst="rect">
            <a:avLst/>
          </a:prstGeom>
          <a:ln>
            <a:noFill/>
          </a:ln>
          <a:effectLst>
            <a:softEdge rad="635000"/>
          </a:effectLst>
        </p:spPr>
      </p:pic>
    </p:spTree>
    <p:extLst>
      <p:ext uri="{BB962C8B-B14F-4D97-AF65-F5344CB8AC3E}">
        <p14:creationId xmlns:p14="http://schemas.microsoft.com/office/powerpoint/2010/main" val="212453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Pictures\Other Pix\BACKGROUNDS\009_death.jpg"/>
          <p:cNvPicPr>
            <a:picLocks noChangeAspect="1" noChangeArrowheads="1"/>
          </p:cNvPicPr>
          <p:nvPr/>
        </p:nvPicPr>
        <p:blipFill>
          <a:blip r:embed="rId3" cstate="print"/>
          <a:srcRect/>
          <a:stretch>
            <a:fillRect/>
          </a:stretch>
        </p:blipFill>
        <p:spPr bwMode="auto">
          <a:xfrm>
            <a:off x="0" y="-134144"/>
            <a:ext cx="9143999" cy="6992144"/>
          </a:xfrm>
          <a:prstGeom prst="rect">
            <a:avLst/>
          </a:prstGeom>
          <a:noFill/>
        </p:spPr>
      </p:pic>
      <p:pic>
        <p:nvPicPr>
          <p:cNvPr id="4" name="Picture 4" descr="C:\Users\Ptr. Daniel White\Pictures\Prophecy pictures\Revelation\Serpent.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866899" y="1524000"/>
            <a:ext cx="5410199" cy="4136564"/>
          </a:xfrm>
          <a:prstGeom prst="ellipse">
            <a:avLst/>
          </a:prstGeom>
          <a:ln>
            <a:noFill/>
          </a:ln>
          <a:effectLst>
            <a:softEdge rad="112500"/>
          </a:effectLst>
        </p:spPr>
      </p:pic>
      <p:sp>
        <p:nvSpPr>
          <p:cNvPr id="2" name="Title 1"/>
          <p:cNvSpPr>
            <a:spLocks noGrp="1"/>
          </p:cNvSpPr>
          <p:nvPr>
            <p:ph type="title"/>
          </p:nvPr>
        </p:nvSpPr>
        <p:spPr>
          <a:xfrm>
            <a:off x="457200" y="1143000"/>
            <a:ext cx="8229600" cy="5410200"/>
          </a:xfrm>
        </p:spPr>
        <p:txBody>
          <a:bodyPr>
            <a:normAutofit/>
          </a:bodyPr>
          <a:lstStyle/>
          <a:p>
            <a:r>
              <a:rPr lang="en-US" sz="4800" i="1" dirty="0" smtClean="0">
                <a:solidFill>
                  <a:schemeClr val="tx1"/>
                </a:solidFill>
                <a:effectLst>
                  <a:glow rad="101600">
                    <a:schemeClr val="bg1">
                      <a:alpha val="60000"/>
                    </a:schemeClr>
                  </a:glow>
                </a:effectLst>
              </a:rPr>
              <a:t>“And he (false prophet) cause that as many as would not worship the image of the beast should be killed.”</a:t>
            </a:r>
            <a:endParaRPr lang="en-US" sz="4800" i="1" dirty="0">
              <a:solidFill>
                <a:schemeClr val="tx1"/>
              </a:solidFill>
              <a:effectLst>
                <a:glow rad="101600">
                  <a:schemeClr val="bg1">
                    <a:alpha val="60000"/>
                  </a:schemeClr>
                </a:glow>
              </a:effectLst>
            </a:endParaRPr>
          </a:p>
        </p:txBody>
      </p:sp>
    </p:spTree>
    <p:extLst>
      <p:ext uri="{BB962C8B-B14F-4D97-AF65-F5344CB8AC3E}">
        <p14:creationId xmlns:p14="http://schemas.microsoft.com/office/powerpoint/2010/main" val="140847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Prophecy pictures\Rome maps\Rome_centro_29130904.jpg"/>
          <p:cNvPicPr>
            <a:picLocks noChangeAspect="1" noChangeArrowheads="1"/>
          </p:cNvPicPr>
          <p:nvPr/>
        </p:nvPicPr>
        <p:blipFill>
          <a:blip r:embed="rId3" cstate="print"/>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5" name="Picture 3" descr="C:\Users\Ptr. Daniel White\Pictures\Prophecy pictures\Revelation\lionrome.jpg"/>
          <p:cNvPicPr>
            <a:picLocks noChangeAspect="1" noChangeArrowheads="1"/>
          </p:cNvPicPr>
          <p:nvPr/>
        </p:nvPicPr>
        <p:blipFill>
          <a:blip r:embed="rId4" cstate="print"/>
          <a:srcRect/>
          <a:stretch>
            <a:fillRect/>
          </a:stretch>
        </p:blipFill>
        <p:spPr bwMode="auto">
          <a:xfrm>
            <a:off x="4124890" y="263525"/>
            <a:ext cx="4561909" cy="2632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4" name="Picture 2" descr="C:\Users\Ptr. Daniel White\Pictures\4-Bib Pics-Misc\Persecution\Faithful's death 01.JPG"/>
          <p:cNvPicPr>
            <a:picLocks noChangeAspect="1" noChangeArrowheads="1"/>
          </p:cNvPicPr>
          <p:nvPr/>
        </p:nvPicPr>
        <p:blipFill>
          <a:blip r:embed="rId5" cstate="print"/>
          <a:srcRect/>
          <a:stretch>
            <a:fillRect/>
          </a:stretch>
        </p:blipFill>
        <p:spPr bwMode="auto">
          <a:xfrm>
            <a:off x="6096000" y="3352800"/>
            <a:ext cx="2685207" cy="320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C:\Users\Ptr. Daniel White\Pictures\4-Bib Pics-Misc\Persecution\Picture1.jpg"/>
          <p:cNvPicPr>
            <a:picLocks noChangeAspect="1" noChangeArrowheads="1"/>
          </p:cNvPicPr>
          <p:nvPr/>
        </p:nvPicPr>
        <p:blipFill>
          <a:blip r:embed="rId6" cstate="print"/>
          <a:srcRect/>
          <a:stretch>
            <a:fillRect/>
          </a:stretch>
        </p:blipFill>
        <p:spPr bwMode="auto">
          <a:xfrm>
            <a:off x="304800" y="685800"/>
            <a:ext cx="3489325" cy="265486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7797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Users\Ptr. Daniel White\Desktop\lenepveustake.jpg"/>
          <p:cNvPicPr>
            <a:picLocks noChangeAspect="1" noChangeArrowheads="1"/>
          </p:cNvPicPr>
          <p:nvPr/>
        </p:nvPicPr>
        <p:blipFill>
          <a:blip r:embed="rId3" cstate="print"/>
          <a:srcRect/>
          <a:stretch>
            <a:fillRect/>
          </a:stretch>
        </p:blipFill>
        <p:spPr bwMode="auto">
          <a:xfrm>
            <a:off x="2057400" y="0"/>
            <a:ext cx="5164668" cy="6858000"/>
          </a:xfrm>
          <a:prstGeom prst="rect">
            <a:avLst/>
          </a:prstGeom>
          <a:ln>
            <a:noFill/>
          </a:ln>
          <a:effectLst>
            <a:softEdge rad="112500"/>
          </a:effectLst>
        </p:spPr>
      </p:pic>
    </p:spTree>
    <p:extLst>
      <p:ext uri="{BB962C8B-B14F-4D97-AF65-F5344CB8AC3E}">
        <p14:creationId xmlns:p14="http://schemas.microsoft.com/office/powerpoint/2010/main" val="342111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Users\Ptr. Daniel White\Pictures\Other Pix\Backgrounds for Church\1024-Landscapes-011-09.jpg"/>
          <p:cNvPicPr>
            <a:picLocks noChangeAspect="1" noChangeArrowheads="1"/>
          </p:cNvPicPr>
          <p:nvPr/>
        </p:nvPicPr>
        <p:blipFill>
          <a:blip r:embed="rId3" cstate="print"/>
          <a:srcRect/>
          <a:stretch>
            <a:fillRect/>
          </a:stretch>
        </p:blipFill>
        <p:spPr bwMode="auto">
          <a:xfrm>
            <a:off x="457200" y="381000"/>
            <a:ext cx="8305800" cy="6096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170" name="Picture 2" descr="C:\Users\Ptr. Daniel White\Pictures\Prophecy pictures\Revelation\Jail-bars-lo-788877.gif.jpg"/>
          <p:cNvPicPr>
            <a:picLocks noChangeAspect="1" noChangeArrowheads="1"/>
          </p:cNvPicPr>
          <p:nvPr/>
        </p:nvPicPr>
        <p:blipFill>
          <a:blip r:embed="rId4" cstate="print">
            <a:biLevel thresh="75000"/>
          </a:blip>
          <a:srcRect/>
          <a:stretch>
            <a:fillRect/>
          </a:stretch>
        </p:blipFill>
        <p:spPr bwMode="auto">
          <a:xfrm>
            <a:off x="762000" y="533400"/>
            <a:ext cx="2222132" cy="2439988"/>
          </a:xfrm>
          <a:prstGeom prst="rect">
            <a:avLst/>
          </a:prstGeom>
          <a:ln>
            <a:noFill/>
          </a:ln>
          <a:effectLst>
            <a:softEdge rad="112500"/>
          </a:effectLst>
        </p:spPr>
      </p:pic>
      <p:pic>
        <p:nvPicPr>
          <p:cNvPr id="7171" name="Picture 3" descr="C:\Users\Ptr. Daniel White\Pictures\Prophecy pictures\Revelation\Story.jpg"/>
          <p:cNvPicPr>
            <a:picLocks noChangeAspect="1" noChangeArrowheads="1"/>
          </p:cNvPicPr>
          <p:nvPr/>
        </p:nvPicPr>
        <p:blipFill>
          <a:blip r:embed="rId5" cstate="print">
            <a:biLevel thresh="50000"/>
          </a:blip>
          <a:srcRect/>
          <a:stretch>
            <a:fillRect/>
          </a:stretch>
        </p:blipFill>
        <p:spPr bwMode="auto">
          <a:xfrm>
            <a:off x="526153" y="3657600"/>
            <a:ext cx="2693826" cy="2362200"/>
          </a:xfrm>
          <a:prstGeom prst="rect">
            <a:avLst/>
          </a:prstGeom>
          <a:ln>
            <a:noFill/>
          </a:ln>
          <a:effectLst>
            <a:softEdge rad="112500"/>
          </a:effectLst>
        </p:spPr>
      </p:pic>
      <p:pic>
        <p:nvPicPr>
          <p:cNvPr id="7173" name="Picture 5" descr="C:\Users\Ptr. Daniel White\Desktop\guillotine.gif"/>
          <p:cNvPicPr>
            <a:picLocks noChangeAspect="1" noChangeArrowheads="1"/>
          </p:cNvPicPr>
          <p:nvPr/>
        </p:nvPicPr>
        <p:blipFill>
          <a:blip r:embed="rId6" cstate="print"/>
          <a:srcRect/>
          <a:stretch>
            <a:fillRect/>
          </a:stretch>
        </p:blipFill>
        <p:spPr bwMode="auto">
          <a:xfrm>
            <a:off x="3126693" y="1489075"/>
            <a:ext cx="2895600" cy="4032250"/>
          </a:xfrm>
          <a:prstGeom prst="rect">
            <a:avLst/>
          </a:prstGeom>
          <a:noFill/>
        </p:spPr>
      </p:pic>
      <p:pic>
        <p:nvPicPr>
          <p:cNvPr id="7174" name="Picture 6" descr="C:\Users\Ptr. Daniel White\Desktop\1000103930.gif"/>
          <p:cNvPicPr>
            <a:picLocks noChangeAspect="1" noChangeArrowheads="1"/>
          </p:cNvPicPr>
          <p:nvPr/>
        </p:nvPicPr>
        <p:blipFill>
          <a:blip r:embed="rId7" cstate="print"/>
          <a:srcRect/>
          <a:stretch>
            <a:fillRect/>
          </a:stretch>
        </p:blipFill>
        <p:spPr bwMode="auto">
          <a:xfrm>
            <a:off x="5791200" y="304800"/>
            <a:ext cx="3048000" cy="2209800"/>
          </a:xfrm>
          <a:prstGeom prst="rect">
            <a:avLst/>
          </a:prstGeom>
          <a:ln>
            <a:noFill/>
          </a:ln>
          <a:effectLst>
            <a:softEdge rad="112500"/>
          </a:effectLst>
        </p:spPr>
      </p:pic>
      <p:pic>
        <p:nvPicPr>
          <p:cNvPr id="7175" name="Picture 7" descr="C:\Users\Ptr. Daniel White\Pictures\Prophecy pictures\Internet Pictures\capt.1048836063.iraq_us_war_xlr103.jpg"/>
          <p:cNvPicPr>
            <a:picLocks noChangeAspect="1" noChangeArrowheads="1"/>
          </p:cNvPicPr>
          <p:nvPr/>
        </p:nvPicPr>
        <p:blipFill>
          <a:blip r:embed="rId8" cstate="print">
            <a:biLevel thresh="25000"/>
          </a:blip>
          <a:srcRect/>
          <a:stretch>
            <a:fillRect/>
          </a:stretch>
        </p:blipFill>
        <p:spPr bwMode="auto">
          <a:xfrm>
            <a:off x="6022293" y="2973388"/>
            <a:ext cx="2895600" cy="3351212"/>
          </a:xfrm>
          <a:prstGeom prst="rect">
            <a:avLst/>
          </a:prstGeom>
          <a:ln>
            <a:noFill/>
          </a:ln>
          <a:effectLst>
            <a:softEdge rad="112500"/>
          </a:effectLst>
        </p:spPr>
      </p:pic>
    </p:spTree>
    <p:extLst>
      <p:ext uri="{BB962C8B-B14F-4D97-AF65-F5344CB8AC3E}">
        <p14:creationId xmlns:p14="http://schemas.microsoft.com/office/powerpoint/2010/main" val="3664865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4800" y="-304801"/>
            <a:ext cx="9707778" cy="72755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6858000"/>
          </a:xfrm>
        </p:spPr>
        <p:txBody>
          <a:bodyPr>
            <a:normAutofit fontScale="90000"/>
          </a:bodyPr>
          <a:lstStyle/>
          <a:p>
            <a:r>
              <a:rPr lang="en-US" sz="3600" b="1" i="1" dirty="0" smtClean="0">
                <a:solidFill>
                  <a:schemeClr val="bg1"/>
                </a:solidFill>
                <a:effectLst>
                  <a:glow rad="101600">
                    <a:schemeClr val="tx1">
                      <a:alpha val="60000"/>
                    </a:schemeClr>
                  </a:glow>
                </a:effectLst>
              </a:rPr>
              <a:t>“And </a:t>
            </a:r>
            <a:r>
              <a:rPr lang="en-US" sz="3600" b="1" i="1" dirty="0">
                <a:solidFill>
                  <a:schemeClr val="bg1"/>
                </a:solidFill>
                <a:effectLst>
                  <a:glow rad="101600">
                    <a:schemeClr val="tx1">
                      <a:alpha val="60000"/>
                    </a:schemeClr>
                  </a:glow>
                </a:effectLst>
              </a:rPr>
              <a:t>the woman was arrayed in purple and scarlet </a:t>
            </a:r>
            <a:r>
              <a:rPr lang="en-US" sz="3600" b="1" i="1" dirty="0" err="1">
                <a:solidFill>
                  <a:schemeClr val="bg1"/>
                </a:solidFill>
                <a:effectLst>
                  <a:glow rad="101600">
                    <a:schemeClr val="tx1">
                      <a:alpha val="60000"/>
                    </a:schemeClr>
                  </a:glow>
                </a:effectLst>
              </a:rPr>
              <a:t>colour</a:t>
            </a:r>
            <a:r>
              <a:rPr lang="en-US" sz="3600" b="1" i="1" dirty="0">
                <a:solidFill>
                  <a:schemeClr val="bg1"/>
                </a:solidFill>
                <a:effectLst>
                  <a:glow rad="101600">
                    <a:schemeClr val="tx1">
                      <a:alpha val="60000"/>
                    </a:schemeClr>
                  </a:glow>
                </a:effectLst>
              </a:rPr>
              <a:t>, and decked with gold and precious stones and pearls, having a golden cup in her hand full of abominations and filthiness of her fornication: </a:t>
            </a:r>
            <a:r>
              <a:rPr lang="en-US" sz="3600" b="1" i="1" dirty="0" smtClean="0">
                <a:solidFill>
                  <a:schemeClr val="bg1"/>
                </a:solidFill>
                <a:effectLst>
                  <a:glow rad="101600">
                    <a:schemeClr val="tx1">
                      <a:alpha val="60000"/>
                    </a:schemeClr>
                  </a:glow>
                </a:effectLst>
              </a:rPr>
              <a:t>And </a:t>
            </a:r>
            <a:r>
              <a:rPr lang="en-US" sz="3600" b="1" i="1" dirty="0">
                <a:solidFill>
                  <a:schemeClr val="bg1"/>
                </a:solidFill>
                <a:effectLst>
                  <a:glow rad="101600">
                    <a:schemeClr val="tx1">
                      <a:alpha val="60000"/>
                    </a:schemeClr>
                  </a:glow>
                </a:effectLst>
              </a:rPr>
              <a:t>upon her forehead was a name written, MYSTERY, BABYLON THE GREAT, THE MOTHER OF HARLOTS AND ABOMINATIONS OF THE EARTH. </a:t>
            </a:r>
            <a:r>
              <a:rPr lang="en-US" sz="3600" b="1" i="1" dirty="0" smtClean="0">
                <a:solidFill>
                  <a:schemeClr val="bg1"/>
                </a:solidFill>
                <a:effectLst>
                  <a:glow rad="101600">
                    <a:schemeClr val="tx1">
                      <a:alpha val="60000"/>
                    </a:schemeClr>
                  </a:glow>
                </a:effectLst>
              </a:rPr>
              <a:t>And </a:t>
            </a:r>
            <a:r>
              <a:rPr lang="en-US" sz="3600" b="1" i="1" dirty="0">
                <a:solidFill>
                  <a:schemeClr val="bg1"/>
                </a:solidFill>
                <a:effectLst>
                  <a:glow rad="101600">
                    <a:schemeClr val="tx1">
                      <a:alpha val="60000"/>
                    </a:schemeClr>
                  </a:glow>
                </a:effectLst>
              </a:rPr>
              <a:t>I saw the woman drunken with the blood of the saints, and with the blood of the martyrs of Jesus: and when I saw her, I wondered with great admiration</a:t>
            </a:r>
            <a:r>
              <a:rPr lang="en-US" sz="3600" b="1" i="1" dirty="0" smtClean="0">
                <a:solidFill>
                  <a:schemeClr val="bg1"/>
                </a:solidFill>
                <a:effectLst>
                  <a:glow rad="101600">
                    <a:schemeClr val="tx1">
                      <a:alpha val="60000"/>
                    </a:schemeClr>
                  </a:glow>
                </a:effectLst>
              </a:rPr>
              <a:t>.” </a:t>
            </a:r>
            <a:br>
              <a:rPr lang="en-US" sz="3600" b="1" i="1" dirty="0" smtClean="0">
                <a:solidFill>
                  <a:schemeClr val="bg1"/>
                </a:solidFill>
                <a:effectLst>
                  <a:glow rad="101600">
                    <a:schemeClr val="tx1">
                      <a:alpha val="60000"/>
                    </a:schemeClr>
                  </a:glow>
                </a:effectLst>
              </a:rPr>
            </a:br>
            <a:r>
              <a:rPr lang="en-US" sz="3600" b="1" i="1" dirty="0" smtClean="0">
                <a:solidFill>
                  <a:schemeClr val="bg1"/>
                </a:solidFill>
                <a:effectLst>
                  <a:glow rad="101600">
                    <a:schemeClr val="tx1">
                      <a:alpha val="60000"/>
                    </a:schemeClr>
                  </a:glow>
                </a:effectLst>
              </a:rPr>
              <a:t>(</a:t>
            </a:r>
            <a:r>
              <a:rPr lang="en-US" sz="3600" b="1" i="1" dirty="0">
                <a:solidFill>
                  <a:schemeClr val="bg1"/>
                </a:solidFill>
                <a:effectLst>
                  <a:glow rad="101600">
                    <a:schemeClr val="tx1">
                      <a:alpha val="60000"/>
                    </a:schemeClr>
                  </a:glow>
                </a:effectLst>
              </a:rPr>
              <a:t>Revelation 17:4-6) </a:t>
            </a:r>
          </a:p>
        </p:txBody>
      </p:sp>
    </p:spTree>
    <p:extLst>
      <p:ext uri="{BB962C8B-B14F-4D97-AF65-F5344CB8AC3E}">
        <p14:creationId xmlns:p14="http://schemas.microsoft.com/office/powerpoint/2010/main" val="3429337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5" name="Picture 13" descr="C:\Users\Ptr. Daniel White\Pictures\Other Pix\BACKGROUNDS\Radiance.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pic>
        <p:nvPicPr>
          <p:cNvPr id="18434" name="Picture 2"/>
          <p:cNvPicPr>
            <a:picLocks noChangeAspect="1" noChangeArrowheads="1"/>
          </p:cNvPicPr>
          <p:nvPr/>
        </p:nvPicPr>
        <p:blipFill>
          <a:blip r:embed="rId4" cstate="print"/>
          <a:srcRect/>
          <a:stretch>
            <a:fillRect/>
          </a:stretch>
        </p:blipFill>
        <p:spPr bwMode="auto">
          <a:xfrm>
            <a:off x="0" y="838200"/>
            <a:ext cx="1905000" cy="183815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5" name="Picture 3"/>
          <p:cNvPicPr>
            <a:picLocks noChangeAspect="1" noChangeArrowheads="1"/>
          </p:cNvPicPr>
          <p:nvPr/>
        </p:nvPicPr>
        <p:blipFill>
          <a:blip r:embed="rId5" cstate="print"/>
          <a:srcRect/>
          <a:stretch>
            <a:fillRect/>
          </a:stretch>
        </p:blipFill>
        <p:spPr bwMode="auto">
          <a:xfrm>
            <a:off x="5334000" y="838200"/>
            <a:ext cx="1676400" cy="193717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6" name="Picture 4"/>
          <p:cNvPicPr>
            <a:picLocks noChangeAspect="1" noChangeArrowheads="1"/>
          </p:cNvPicPr>
          <p:nvPr/>
        </p:nvPicPr>
        <p:blipFill>
          <a:blip r:embed="rId6" cstate="print"/>
          <a:srcRect/>
          <a:stretch>
            <a:fillRect/>
          </a:stretch>
        </p:blipFill>
        <p:spPr bwMode="auto">
          <a:xfrm>
            <a:off x="3792539" y="457201"/>
            <a:ext cx="1465262" cy="16763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7" name="Picture 5"/>
          <p:cNvPicPr>
            <a:picLocks noChangeAspect="1" noChangeArrowheads="1"/>
          </p:cNvPicPr>
          <p:nvPr/>
        </p:nvPicPr>
        <p:blipFill>
          <a:blip r:embed="rId7" cstate="print"/>
          <a:srcRect/>
          <a:stretch>
            <a:fillRect/>
          </a:stretch>
        </p:blipFill>
        <p:spPr bwMode="auto">
          <a:xfrm>
            <a:off x="3124200" y="2257425"/>
            <a:ext cx="2362199" cy="19335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8" name="Picture 6" descr="C:\Users\Ptr. Daniel White\Desktop\revelation 2\Blue_Money.jpg"/>
          <p:cNvPicPr>
            <a:picLocks noChangeAspect="1" noChangeArrowheads="1"/>
          </p:cNvPicPr>
          <p:nvPr/>
        </p:nvPicPr>
        <p:blipFill>
          <a:blip r:embed="rId8" cstate="print"/>
          <a:srcRect/>
          <a:stretch>
            <a:fillRect/>
          </a:stretch>
        </p:blipFill>
        <p:spPr bwMode="auto">
          <a:xfrm rot="320664">
            <a:off x="1828800" y="304800"/>
            <a:ext cx="1752599" cy="1600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39" name="Picture 7" descr="C:\Users\Ptr. Daniel White\Desktop\revelation 2\stock_market_down.jpg"/>
          <p:cNvPicPr>
            <a:picLocks noChangeAspect="1" noChangeArrowheads="1"/>
          </p:cNvPicPr>
          <p:nvPr/>
        </p:nvPicPr>
        <p:blipFill>
          <a:blip r:embed="rId9" cstate="print"/>
          <a:srcRect/>
          <a:stretch>
            <a:fillRect/>
          </a:stretch>
        </p:blipFill>
        <p:spPr bwMode="auto">
          <a:xfrm rot="1451464">
            <a:off x="381000" y="4876800"/>
            <a:ext cx="2365656" cy="166350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0" name="Picture 8" descr="C:\Users\Ptr. Daniel White\Desktop\revelation 2\Stock-Market-Watch-Malaysia-1.jpg"/>
          <p:cNvPicPr>
            <a:picLocks noChangeAspect="1" noChangeArrowheads="1"/>
          </p:cNvPicPr>
          <p:nvPr/>
        </p:nvPicPr>
        <p:blipFill>
          <a:blip r:embed="rId10" cstate="print"/>
          <a:srcRect/>
          <a:stretch>
            <a:fillRect/>
          </a:stretch>
        </p:blipFill>
        <p:spPr bwMode="auto">
          <a:xfrm rot="651218">
            <a:off x="7086600" y="304800"/>
            <a:ext cx="1795030" cy="2057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1" name="Picture 9" descr="C:\Users\Ptr. Daniel White\Desktop\revelation 2\stock_market.jpg"/>
          <p:cNvPicPr>
            <a:picLocks noChangeAspect="1" noChangeArrowheads="1"/>
          </p:cNvPicPr>
          <p:nvPr/>
        </p:nvPicPr>
        <p:blipFill>
          <a:blip r:embed="rId11" cstate="print"/>
          <a:srcRect/>
          <a:stretch>
            <a:fillRect/>
          </a:stretch>
        </p:blipFill>
        <p:spPr bwMode="auto">
          <a:xfrm rot="21298739">
            <a:off x="533400" y="2590800"/>
            <a:ext cx="2438399" cy="1752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2" name="Picture 10" descr="C:\Users\Ptr. Daniel White\Desktop\revelation 2\china_shanghai_stock_market_crash_recession.jpg"/>
          <p:cNvPicPr>
            <a:picLocks noChangeAspect="1" noChangeArrowheads="1"/>
          </p:cNvPicPr>
          <p:nvPr/>
        </p:nvPicPr>
        <p:blipFill>
          <a:blip r:embed="rId12" cstate="print"/>
          <a:srcRect/>
          <a:stretch>
            <a:fillRect/>
          </a:stretch>
        </p:blipFill>
        <p:spPr bwMode="auto">
          <a:xfrm rot="652053">
            <a:off x="6123514" y="3078018"/>
            <a:ext cx="2895600" cy="16002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3" name="Picture 11" descr="C:\Users\Ptr. Daniel White\Desktop\revelation 2\floorpic.jpg"/>
          <p:cNvPicPr>
            <a:picLocks noChangeAspect="1" noChangeArrowheads="1"/>
          </p:cNvPicPr>
          <p:nvPr/>
        </p:nvPicPr>
        <p:blipFill>
          <a:blip r:embed="rId13" cstate="print"/>
          <a:srcRect/>
          <a:stretch>
            <a:fillRect/>
          </a:stretch>
        </p:blipFill>
        <p:spPr bwMode="auto">
          <a:xfrm>
            <a:off x="3019955" y="4495800"/>
            <a:ext cx="3299883" cy="211349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8444" name="Picture 12" descr="C:\Users\Ptr. Daniel White\Desktop\revelation 2\gold1.jpg"/>
          <p:cNvPicPr>
            <a:picLocks noChangeAspect="1" noChangeArrowheads="1"/>
          </p:cNvPicPr>
          <p:nvPr/>
        </p:nvPicPr>
        <p:blipFill>
          <a:blip r:embed="rId14" cstate="print"/>
          <a:srcRect/>
          <a:stretch>
            <a:fillRect/>
          </a:stretch>
        </p:blipFill>
        <p:spPr bwMode="auto">
          <a:xfrm rot="604167">
            <a:off x="6629400" y="4953000"/>
            <a:ext cx="2133600" cy="1447799"/>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3" name="Title 12"/>
          <p:cNvSpPr>
            <a:spLocks noGrp="1"/>
          </p:cNvSpPr>
          <p:nvPr>
            <p:ph type="ctrTitle"/>
          </p:nvPr>
        </p:nvSpPr>
        <p:spPr>
          <a:xfrm>
            <a:off x="685800" y="457200"/>
            <a:ext cx="7772400" cy="3143251"/>
          </a:xfrm>
        </p:spPr>
        <p:txBody>
          <a:bodyPr>
            <a:noAutofit/>
            <a:scene3d>
              <a:camera prst="orthographicFront"/>
              <a:lightRig rig="soft" dir="t">
                <a:rot lat="0" lon="0" rev="17220000"/>
              </a:lightRig>
            </a:scene3d>
            <a:sp3d extrusionH="57150" prstMaterial="softEdge">
              <a:bevelT w="38100" h="38100"/>
            </a:sp3d>
          </a:bodyPr>
          <a:lstStyle/>
          <a:p>
            <a:r>
              <a:rPr lang="en-US" sz="5400" b="1" i="1" dirty="0" smtClean="0">
                <a:ln w="76200">
                  <a:noFill/>
                </a:ln>
                <a:solidFill>
                  <a:schemeClr val="tx1"/>
                </a:solidFill>
                <a:effectLst>
                  <a:glow rad="101600">
                    <a:schemeClr val="bg1">
                      <a:alpha val="60000"/>
                    </a:schemeClr>
                  </a:glow>
                  <a:outerShdw blurRad="38100" dist="38100" dir="2700000" algn="tl">
                    <a:srgbClr val="000000">
                      <a:alpha val="43137"/>
                    </a:srgbClr>
                  </a:outerShdw>
                </a:effectLst>
                <a:latin typeface="+mn-lt"/>
              </a:rPr>
              <a:t>“That no man might buy or sell, save he that had the mark.”</a:t>
            </a:r>
            <a:endParaRPr lang="en-US" sz="5400" b="1" i="1" dirty="0">
              <a:ln w="76200">
                <a:noFill/>
              </a:ln>
              <a:solidFill>
                <a:schemeClr val="tx1"/>
              </a:solidFill>
              <a:effectLst>
                <a:glow rad="101600">
                  <a:schemeClr val="bg1">
                    <a:alpha val="60000"/>
                  </a:schemeClr>
                </a:glow>
                <a:outerShdw blurRad="38100" dist="38100" dir="2700000" algn="tl">
                  <a:srgbClr val="000000">
                    <a:alpha val="43137"/>
                  </a:srgbClr>
                </a:outerShdw>
              </a:effectLst>
              <a:latin typeface="+mn-lt"/>
            </a:endParaRPr>
          </a:p>
        </p:txBody>
      </p:sp>
      <p:sp>
        <p:nvSpPr>
          <p:cNvPr id="14" name="Subtitle 13"/>
          <p:cNvSpPr>
            <a:spLocks noGrp="1"/>
          </p:cNvSpPr>
          <p:nvPr>
            <p:ph type="subTitle" idx="1"/>
          </p:nvPr>
        </p:nvSpPr>
        <p:spPr>
          <a:xfrm>
            <a:off x="1371600" y="4648200"/>
            <a:ext cx="6400800" cy="1447800"/>
          </a:xfrm>
        </p:spPr>
        <p:txBody>
          <a:bodyPr>
            <a:normAutofit/>
          </a:bodyPr>
          <a:lstStyle/>
          <a:p>
            <a:r>
              <a:rPr lang="en-US" sz="8000" b="1" i="1" dirty="0" smtClean="0">
                <a:ln w="38100">
                  <a:solidFill>
                    <a:schemeClr val="bg2">
                      <a:lumMod val="20000"/>
                      <a:lumOff val="80000"/>
                    </a:schemeClr>
                  </a:solidFill>
                </a:ln>
                <a:noFill/>
              </a:rPr>
              <a:t>666</a:t>
            </a:r>
            <a:endParaRPr lang="en-US" sz="8000" b="1" i="1" dirty="0">
              <a:ln w="38100">
                <a:solidFill>
                  <a:schemeClr val="bg2">
                    <a:lumMod val="20000"/>
                    <a:lumOff val="80000"/>
                  </a:schemeClr>
                </a:solidFill>
              </a:ln>
              <a:noFill/>
            </a:endParaRPr>
          </a:p>
        </p:txBody>
      </p:sp>
    </p:spTree>
    <p:extLst>
      <p:ext uri="{BB962C8B-B14F-4D97-AF65-F5344CB8AC3E}">
        <p14:creationId xmlns:p14="http://schemas.microsoft.com/office/powerpoint/2010/main" val="159158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Ptr. Daniel White\Desktop\burning_book.jpg"/>
          <p:cNvPicPr>
            <a:picLocks noChangeAspect="1" noChangeArrowheads="1"/>
          </p:cNvPicPr>
          <p:nvPr/>
        </p:nvPicPr>
        <p:blipFill>
          <a:blip r:embed="rId3" cstate="print"/>
          <a:srcRect/>
          <a:stretch>
            <a:fillRect/>
          </a:stretch>
        </p:blipFill>
        <p:spPr bwMode="auto">
          <a:xfrm>
            <a:off x="0" y="0"/>
            <a:ext cx="9143999"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tle 2"/>
          <p:cNvSpPr>
            <a:spLocks noGrp="1"/>
          </p:cNvSpPr>
          <p:nvPr>
            <p:ph type="ctrTitle"/>
          </p:nvPr>
        </p:nvSpPr>
        <p:spPr>
          <a:xfrm>
            <a:off x="0" y="1371600"/>
            <a:ext cx="9144000" cy="1676400"/>
          </a:xfrm>
        </p:spPr>
        <p:txBody>
          <a:bodyPr>
            <a:normAutofit/>
          </a:bodyPr>
          <a:lstStyle/>
          <a:p>
            <a:r>
              <a:rPr lang="en-US" sz="7200" b="1" i="1" dirty="0" smtClean="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latin typeface="Granada SF" pitchFamily="2" charset="0"/>
              </a:rPr>
              <a:t>“Here is wisdom…”</a:t>
            </a:r>
            <a:endParaRPr lang="en-US" sz="7200" b="1" i="1" dirty="0">
              <a:ln w="6350">
                <a:solidFill>
                  <a:schemeClr val="bg1"/>
                </a:solidFill>
              </a:ln>
              <a:solidFill>
                <a:schemeClr val="tx1"/>
              </a:solidFill>
              <a:effectLst>
                <a:glow rad="101600">
                  <a:schemeClr val="bg1">
                    <a:alpha val="60000"/>
                  </a:schemeClr>
                </a:glow>
                <a:outerShdw blurRad="127000" dist="200000" dir="2700000" algn="tl" rotWithShape="0">
                  <a:srgbClr val="000000">
                    <a:alpha val="30000"/>
                  </a:srgbClr>
                </a:outerShdw>
              </a:effectLst>
              <a:latin typeface="Granada SF" pitchFamily="2" charset="0"/>
            </a:endParaRPr>
          </a:p>
        </p:txBody>
      </p:sp>
    </p:spTree>
    <p:extLst>
      <p:ext uri="{BB962C8B-B14F-4D97-AF65-F5344CB8AC3E}">
        <p14:creationId xmlns:p14="http://schemas.microsoft.com/office/powerpoint/2010/main" val="408447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Ptr. Daniel White\Pictures\Other Pix\freefallbackgrounds\marineris.jpg"/>
          <p:cNvPicPr>
            <a:picLocks noChangeAspect="1" noChangeArrowheads="1"/>
          </p:cNvPicPr>
          <p:nvPr/>
        </p:nvPicPr>
        <p:blipFill>
          <a:blip r:embed="rId3" cstate="print"/>
          <a:srcRect/>
          <a:stretch>
            <a:fillRect/>
          </a:stretch>
        </p:blipFill>
        <p:spPr bwMode="auto">
          <a:xfrm>
            <a:off x="-1447800" y="0"/>
            <a:ext cx="11430000" cy="7505701"/>
          </a:xfrm>
          <a:prstGeom prst="rect">
            <a:avLst/>
          </a:prstGeom>
          <a:noFill/>
        </p:spPr>
      </p:pic>
      <p:sp>
        <p:nvSpPr>
          <p:cNvPr id="2" name="Title 1"/>
          <p:cNvSpPr>
            <a:spLocks noGrp="1"/>
          </p:cNvSpPr>
          <p:nvPr>
            <p:ph type="title"/>
          </p:nvPr>
        </p:nvSpPr>
        <p:spPr>
          <a:xfrm>
            <a:off x="228600" y="609600"/>
            <a:ext cx="8382000" cy="1600200"/>
          </a:xfrm>
        </p:spPr>
        <p:txBody>
          <a:bodyPr>
            <a:noAutofit/>
          </a:bodyPr>
          <a:lstStyle/>
          <a:p>
            <a:r>
              <a:rPr lang="en-US" sz="3600" i="1" dirty="0" smtClean="0">
                <a:solidFill>
                  <a:schemeClr val="tx1">
                    <a:lumMod val="95000"/>
                  </a:schemeClr>
                </a:solidFill>
              </a:rPr>
              <a:t>“And that no man might buy or sell, save he that had the mark, or the name of the beast, or the number of his name. Here is wisdom. Let him that hath understanding count the number of the beast.”</a:t>
            </a:r>
            <a:endParaRPr lang="en-US" sz="3600" b="1" i="1" dirty="0" smtClean="0">
              <a:solidFill>
                <a:schemeClr val="tx1">
                  <a:lumMod val="95000"/>
                </a:schemeClr>
              </a:solidFill>
            </a:endParaRPr>
          </a:p>
        </p:txBody>
      </p:sp>
      <p:sp>
        <p:nvSpPr>
          <p:cNvPr id="4" name="Content Placeholder 3"/>
          <p:cNvSpPr>
            <a:spLocks noGrp="1"/>
          </p:cNvSpPr>
          <p:nvPr>
            <p:ph idx="1"/>
          </p:nvPr>
        </p:nvSpPr>
        <p:spPr>
          <a:xfrm>
            <a:off x="457200" y="3200400"/>
            <a:ext cx="8229600" cy="3962400"/>
          </a:xfrm>
        </p:spPr>
        <p:txBody>
          <a:bodyPr>
            <a:normAutofit/>
          </a:bodyPr>
          <a:lstStyle/>
          <a:p>
            <a:r>
              <a:rPr lang="en-US" sz="3600" i="1" dirty="0" smtClean="0">
                <a:effectLst>
                  <a:glow rad="101600">
                    <a:schemeClr val="bg1">
                      <a:alpha val="60000"/>
                    </a:schemeClr>
                  </a:glow>
                </a:effectLst>
              </a:rPr>
              <a:t>He that had the mark – Mark = Image, stamp, brand, or other mark</a:t>
            </a:r>
          </a:p>
          <a:p>
            <a:r>
              <a:rPr lang="en-US" sz="3600" i="1" dirty="0" smtClean="0">
                <a:effectLst>
                  <a:glow rad="101600">
                    <a:schemeClr val="bg1">
                      <a:alpha val="60000"/>
                    </a:schemeClr>
                  </a:glow>
                </a:effectLst>
              </a:rPr>
              <a:t>or the name of the beast – his name</a:t>
            </a:r>
          </a:p>
          <a:p>
            <a:r>
              <a:rPr lang="en-US" sz="3600" i="1" dirty="0" smtClean="0">
                <a:effectLst>
                  <a:glow rad="101600">
                    <a:schemeClr val="bg1">
                      <a:alpha val="60000"/>
                    </a:schemeClr>
                  </a:glow>
                </a:effectLst>
              </a:rPr>
              <a:t>or the number of his name – 666 “For it is the number of man…”</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330142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Pictures\Other Pix\BACKGROUNDS\093_waiting.jpg"/>
          <p:cNvPicPr>
            <a:picLocks noChangeAspect="1" noChangeArrowheads="1"/>
          </p:cNvPicPr>
          <p:nvPr/>
        </p:nvPicPr>
        <p:blipFill>
          <a:blip r:embed="rId3" cstate="print"/>
          <a:srcRect/>
          <a:stretch>
            <a:fillRect/>
          </a:stretch>
        </p:blipFill>
        <p:spPr bwMode="auto">
          <a:xfrm>
            <a:off x="0" y="0"/>
            <a:ext cx="9143999" cy="6857999"/>
          </a:xfrm>
          <a:prstGeom prst="rect">
            <a:avLst/>
          </a:prstGeom>
          <a:noFill/>
        </p:spPr>
      </p:pic>
      <p:sp>
        <p:nvSpPr>
          <p:cNvPr id="4" name="Title 3"/>
          <p:cNvSpPr>
            <a:spLocks noGrp="1"/>
          </p:cNvSpPr>
          <p:nvPr>
            <p:ph type="title"/>
          </p:nvPr>
        </p:nvSpPr>
        <p:spPr>
          <a:xfrm>
            <a:off x="3581400" y="152400"/>
            <a:ext cx="5334000" cy="6705600"/>
          </a:xfrm>
        </p:spPr>
        <p:txBody>
          <a:bodyPr>
            <a:noAutofit/>
          </a:bodyPr>
          <a:lstStyle/>
          <a:p>
            <a:r>
              <a:rPr lang="en-US" b="1" i="1" dirty="0" smtClean="0">
                <a:solidFill>
                  <a:schemeClr val="bg1"/>
                </a:solidFill>
                <a:effectLst>
                  <a:glow rad="101600">
                    <a:schemeClr val="tx1">
                      <a:alpha val="60000"/>
                    </a:schemeClr>
                  </a:glow>
                </a:effectLst>
              </a:rPr>
              <a:t>“And he (false prophet) </a:t>
            </a:r>
            <a:r>
              <a:rPr lang="en-US" b="1" i="1" dirty="0" err="1" smtClean="0">
                <a:solidFill>
                  <a:schemeClr val="bg1"/>
                </a:solidFill>
                <a:effectLst>
                  <a:glow rad="101600">
                    <a:schemeClr val="tx1">
                      <a:alpha val="60000"/>
                    </a:schemeClr>
                  </a:glow>
                </a:effectLst>
              </a:rPr>
              <a:t>causeth</a:t>
            </a:r>
            <a:r>
              <a:rPr lang="en-US" b="1" i="1" dirty="0" smtClean="0">
                <a:solidFill>
                  <a:schemeClr val="bg1"/>
                </a:solidFill>
                <a:effectLst>
                  <a:glow rad="101600">
                    <a:schemeClr val="tx1">
                      <a:alpha val="60000"/>
                    </a:schemeClr>
                  </a:glow>
                </a:effectLst>
              </a:rPr>
              <a:t> all, both small and great, rich and poor, free and bond, to receive a mark in their right hand, or in there foreheads.” </a:t>
            </a:r>
            <a:br>
              <a:rPr lang="en-US" b="1" i="1" dirty="0" smtClean="0">
                <a:solidFill>
                  <a:schemeClr val="bg1"/>
                </a:solidFill>
                <a:effectLst>
                  <a:glow rad="101600">
                    <a:schemeClr val="tx1">
                      <a:alpha val="60000"/>
                    </a:schemeClr>
                  </a:glow>
                </a:effectLst>
              </a:rPr>
            </a:br>
            <a:endParaRPr lang="en-US" b="1" i="1" dirty="0">
              <a:solidFill>
                <a:schemeClr val="bg1"/>
              </a:solidFill>
              <a:effectLst>
                <a:glow rad="101600">
                  <a:schemeClr val="tx1">
                    <a:alpha val="60000"/>
                  </a:schemeClr>
                </a:glow>
              </a:effectLst>
            </a:endParaRPr>
          </a:p>
        </p:txBody>
      </p:sp>
      <p:pic>
        <p:nvPicPr>
          <p:cNvPr id="5" name="Picture 4" descr="C:\Users\Ptr. Daniel White\Pictures\Prophecy pictures\Revelation\Serpent.jpg"/>
          <p:cNvPicPr>
            <a:picLocks noChangeAspect="1" noChangeArrowheads="1"/>
          </p:cNvPicPr>
          <p:nvPr/>
        </p:nvPicPr>
        <p:blipFill>
          <a:blip r:embed="rId4" cstate="print">
            <a:duotone>
              <a:prstClr val="black"/>
              <a:schemeClr val="accent6">
                <a:tint val="45000"/>
                <a:satMod val="400000"/>
              </a:schemeClr>
            </a:duotone>
          </a:blip>
          <a:srcRect/>
          <a:stretch>
            <a:fillRect/>
          </a:stretch>
        </p:blipFill>
        <p:spPr bwMode="auto">
          <a:xfrm>
            <a:off x="304800" y="304800"/>
            <a:ext cx="2895600" cy="2213936"/>
          </a:xfrm>
          <a:prstGeom prst="ellipse">
            <a:avLst/>
          </a:prstGeom>
          <a:ln>
            <a:noFill/>
          </a:ln>
          <a:effectLst>
            <a:softEdge rad="112500"/>
          </a:effectLst>
        </p:spPr>
      </p:pic>
    </p:spTree>
    <p:extLst>
      <p:ext uri="{BB962C8B-B14F-4D97-AF65-F5344CB8AC3E}">
        <p14:creationId xmlns:p14="http://schemas.microsoft.com/office/powerpoint/2010/main" val="105592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C:\Users\Ptr. Daniel White\Documents\My Scans\2009-01 (Jan)\scan0002.jpg"/>
          <p:cNvPicPr>
            <a:picLocks noChangeAspect="1" noChangeArrowheads="1"/>
          </p:cNvPicPr>
          <p:nvPr/>
        </p:nvPicPr>
        <p:blipFill rotWithShape="1">
          <a:blip r:embed="rId3" cstate="print"/>
          <a:srcRect l="2540"/>
          <a:stretch/>
        </p:blipFill>
        <p:spPr bwMode="auto">
          <a:xfrm>
            <a:off x="5042018" y="3276599"/>
            <a:ext cx="3416181" cy="3260651"/>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ctrTitle"/>
          </p:nvPr>
        </p:nvSpPr>
        <p:spPr>
          <a:xfrm>
            <a:off x="228600" y="0"/>
            <a:ext cx="8763000" cy="6400800"/>
          </a:xfrm>
        </p:spPr>
        <p:txBody>
          <a:bodyPr>
            <a:normAutofit/>
          </a:bodyPr>
          <a:lstStyle/>
          <a:p>
            <a:pPr algn="l"/>
            <a:r>
              <a:rPr lang="en-US" sz="3600" i="1" dirty="0" smtClean="0">
                <a:ln w="6350">
                  <a:solidFill>
                    <a:schemeClr val="tx1">
                      <a:lumMod val="95000"/>
                    </a:schemeClr>
                  </a:solidFill>
                </a:ln>
              </a:rPr>
              <a:t>“For such are false apostles, deceitful workers, transforming themselves into the apostles of Christ.  And no marvel; for Satan himself is transformed into an angel of light. Therefore it is no great thing </a:t>
            </a:r>
            <a:br>
              <a:rPr lang="en-US" sz="3600" i="1" dirty="0" smtClean="0">
                <a:ln w="6350">
                  <a:solidFill>
                    <a:schemeClr val="tx1">
                      <a:lumMod val="95000"/>
                    </a:schemeClr>
                  </a:solidFill>
                </a:ln>
              </a:rPr>
            </a:br>
            <a:r>
              <a:rPr lang="en-US" sz="3600" i="1" dirty="0" smtClean="0">
                <a:ln w="6350">
                  <a:solidFill>
                    <a:schemeClr val="tx1">
                      <a:lumMod val="95000"/>
                    </a:schemeClr>
                  </a:solidFill>
                </a:ln>
              </a:rPr>
              <a:t>if his ministers also </a:t>
            </a:r>
            <a:br>
              <a:rPr lang="en-US" sz="3600" i="1" dirty="0" smtClean="0">
                <a:ln w="6350">
                  <a:solidFill>
                    <a:schemeClr val="tx1">
                      <a:lumMod val="95000"/>
                    </a:schemeClr>
                  </a:solidFill>
                </a:ln>
              </a:rPr>
            </a:br>
            <a:r>
              <a:rPr lang="en-US" sz="3600" i="1" dirty="0" smtClean="0">
                <a:ln w="6350">
                  <a:solidFill>
                    <a:schemeClr val="tx1">
                      <a:lumMod val="95000"/>
                    </a:schemeClr>
                  </a:solidFill>
                </a:ln>
              </a:rPr>
              <a:t>be transformed as</a:t>
            </a:r>
            <a:br>
              <a:rPr lang="en-US" sz="3600" i="1" dirty="0" smtClean="0">
                <a:ln w="6350">
                  <a:solidFill>
                    <a:schemeClr val="tx1">
                      <a:lumMod val="95000"/>
                    </a:schemeClr>
                  </a:solidFill>
                </a:ln>
              </a:rPr>
            </a:br>
            <a:r>
              <a:rPr lang="en-US" sz="3600" i="1" dirty="0" smtClean="0">
                <a:ln w="6350">
                  <a:solidFill>
                    <a:schemeClr val="tx1">
                      <a:lumMod val="95000"/>
                    </a:schemeClr>
                  </a:solidFill>
                </a:ln>
              </a:rPr>
              <a:t>the</a:t>
            </a:r>
            <a:r>
              <a:rPr lang="en-US" sz="3600" i="1" dirty="0">
                <a:ln w="6350">
                  <a:solidFill>
                    <a:schemeClr val="tx1">
                      <a:lumMod val="95000"/>
                    </a:schemeClr>
                  </a:solidFill>
                </a:ln>
              </a:rPr>
              <a:t> </a:t>
            </a:r>
            <a:r>
              <a:rPr lang="en-US" sz="3600" i="1" dirty="0" smtClean="0">
                <a:ln w="6350">
                  <a:solidFill>
                    <a:schemeClr val="tx1">
                      <a:lumMod val="95000"/>
                    </a:schemeClr>
                  </a:solidFill>
                </a:ln>
              </a:rPr>
              <a:t>ministers of </a:t>
            </a:r>
            <a:br>
              <a:rPr lang="en-US" sz="3600" i="1" dirty="0" smtClean="0">
                <a:ln w="6350">
                  <a:solidFill>
                    <a:schemeClr val="tx1">
                      <a:lumMod val="95000"/>
                    </a:schemeClr>
                  </a:solidFill>
                </a:ln>
              </a:rPr>
            </a:br>
            <a:r>
              <a:rPr lang="en-US" sz="3600" i="1" dirty="0" smtClean="0">
                <a:ln w="6350">
                  <a:solidFill>
                    <a:schemeClr val="tx1">
                      <a:lumMod val="95000"/>
                    </a:schemeClr>
                  </a:solidFill>
                </a:ln>
              </a:rPr>
              <a:t>righteousness.”</a:t>
            </a:r>
            <a:br>
              <a:rPr lang="en-US" sz="3600" i="1" dirty="0" smtClean="0">
                <a:ln w="6350">
                  <a:solidFill>
                    <a:schemeClr val="tx1">
                      <a:lumMod val="95000"/>
                    </a:schemeClr>
                  </a:solidFill>
                </a:ln>
              </a:rPr>
            </a:br>
            <a:r>
              <a:rPr lang="en-US" sz="3600" i="1" dirty="0" smtClean="0">
                <a:ln w="6350">
                  <a:solidFill>
                    <a:schemeClr val="tx1">
                      <a:lumMod val="95000"/>
                    </a:schemeClr>
                  </a:solidFill>
                </a:ln>
              </a:rPr>
              <a:t>(II Corinthians 11:14-15)                    </a:t>
            </a:r>
            <a:endParaRPr lang="en-US" sz="3600" i="1" dirty="0">
              <a:ln w="6350">
                <a:solidFill>
                  <a:schemeClr val="tx1">
                    <a:lumMod val="95000"/>
                  </a:schemeClr>
                </a:solidFill>
              </a:ln>
            </a:endParaRPr>
          </a:p>
        </p:txBody>
      </p:sp>
    </p:spTree>
    <p:extLst>
      <p:ext uri="{BB962C8B-B14F-4D97-AF65-F5344CB8AC3E}">
        <p14:creationId xmlns:p14="http://schemas.microsoft.com/office/powerpoint/2010/main" val="8184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092"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58" name="Picture 2" descr="C:\Users\Ptr. Daniel White\Desktop\revelation 2\mondex12.gif"/>
          <p:cNvPicPr>
            <a:picLocks noChangeAspect="1" noChangeArrowheads="1"/>
          </p:cNvPicPr>
          <p:nvPr/>
        </p:nvPicPr>
        <p:blipFill>
          <a:blip r:embed="rId3" cstate="print"/>
          <a:srcRect l="29842" t="52576" r="31437" b="13939"/>
          <a:stretch>
            <a:fillRect/>
          </a:stretch>
        </p:blipFill>
        <p:spPr bwMode="auto">
          <a:xfrm rot="5400000">
            <a:off x="6057900" y="4000500"/>
            <a:ext cx="3352800" cy="2057400"/>
          </a:xfrm>
          <a:prstGeom prst="rect">
            <a:avLst/>
          </a:prstGeom>
          <a:ln>
            <a:noFill/>
          </a:ln>
          <a:effectLst>
            <a:softEdge rad="112500"/>
          </a:effectLst>
        </p:spPr>
      </p:pic>
      <p:pic>
        <p:nvPicPr>
          <p:cNvPr id="19462" name="Picture 6" descr="C:\Users\Ptr. Daniel White\Desktop\revelation 2\666_mark_of_the_beast.jpg"/>
          <p:cNvPicPr>
            <a:picLocks noChangeAspect="1" noChangeArrowheads="1"/>
          </p:cNvPicPr>
          <p:nvPr/>
        </p:nvPicPr>
        <p:blipFill>
          <a:blip r:embed="rId4" cstate="print"/>
          <a:srcRect/>
          <a:stretch>
            <a:fillRect/>
          </a:stretch>
        </p:blipFill>
        <p:spPr bwMode="auto">
          <a:xfrm>
            <a:off x="5891850" y="152400"/>
            <a:ext cx="3251200" cy="3200400"/>
          </a:xfrm>
          <a:prstGeom prst="rect">
            <a:avLst/>
          </a:prstGeom>
          <a:ln>
            <a:noFill/>
          </a:ln>
          <a:effectLst>
            <a:softEdge rad="112500"/>
          </a:effectLst>
        </p:spPr>
      </p:pic>
      <p:pic>
        <p:nvPicPr>
          <p:cNvPr id="2253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217" t="5671" r="59539"/>
          <a:stretch/>
        </p:blipFill>
        <p:spPr bwMode="auto">
          <a:xfrm>
            <a:off x="1963602" y="2077584"/>
            <a:ext cx="3946396" cy="372641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228600"/>
            <a:ext cx="2748752" cy="18335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398" y="2305940"/>
            <a:ext cx="2571750" cy="258127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826" y="5109758"/>
            <a:ext cx="2398844" cy="15958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80392" y="5729021"/>
            <a:ext cx="2938151" cy="112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46748" y="155972"/>
            <a:ext cx="2005437" cy="19788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047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onspiracyclub.co/wp-content/uploads/2015/03/micro_000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22" y="762000"/>
            <a:ext cx="8987969" cy="505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46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767" y="4936592"/>
            <a:ext cx="4549233" cy="192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b="4356"/>
          <a:stretch/>
        </p:blipFill>
        <p:spPr bwMode="auto">
          <a:xfrm>
            <a:off x="-152400" y="-457200"/>
            <a:ext cx="3439857" cy="408061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descr="http://i.ytimg.com/vi/iqedTF6g8pA/hqdefault.jpg"/>
          <p:cNvPicPr>
            <a:picLocks noChangeAspect="1" noChangeArrowheads="1"/>
          </p:cNvPicPr>
          <p:nvPr/>
        </p:nvPicPr>
        <p:blipFill rotWithShape="1">
          <a:blip r:embed="rId5">
            <a:extLst>
              <a:ext uri="{28A0092B-C50C-407E-A947-70E740481C1C}">
                <a14:useLocalDpi xmlns:a14="http://schemas.microsoft.com/office/drawing/2010/main" val="0"/>
              </a:ext>
            </a:extLst>
          </a:blip>
          <a:srcRect b="5724"/>
          <a:stretch/>
        </p:blipFill>
        <p:spPr bwMode="auto">
          <a:xfrm>
            <a:off x="2514600" y="1600200"/>
            <a:ext cx="4721552" cy="3589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8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C:\Users\Ptr. Daniel White\Pictures\Prophecy pictures\Catholic\600-pope-01.jpg"/>
          <p:cNvPicPr>
            <a:picLocks noChangeAspect="1" noChangeArrowheads="1"/>
          </p:cNvPicPr>
          <p:nvPr/>
        </p:nvPicPr>
        <p:blipFill>
          <a:blip r:embed="rId3" cstate="print"/>
          <a:srcRect/>
          <a:stretch>
            <a:fillRect/>
          </a:stretch>
        </p:blipFill>
        <p:spPr bwMode="auto">
          <a:xfrm>
            <a:off x="49696" y="2873829"/>
            <a:ext cx="9094304" cy="3984171"/>
          </a:xfrm>
          <a:prstGeom prst="rect">
            <a:avLst/>
          </a:prstGeom>
          <a:ln>
            <a:noFill/>
          </a:ln>
          <a:effectLst>
            <a:softEdge rad="112500"/>
          </a:effectLst>
        </p:spPr>
      </p:pic>
      <p:pic>
        <p:nvPicPr>
          <p:cNvPr id="245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350"/>
            <a:ext cx="4632040" cy="385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1401867"/>
            <a:ext cx="1447800" cy="1099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846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091" t="-6861" r="-23381" b="11262"/>
          <a:stretch/>
        </p:blipFill>
        <p:spPr bwMode="auto">
          <a:xfrm>
            <a:off x="0" y="-609600"/>
            <a:ext cx="12542519" cy="8085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descr="C:\Users\Ptr. Daniel White\Pictures\Prophecy pictures\Catholic\032608-pope-benedict-xvi.jpg"/>
          <p:cNvPicPr>
            <a:picLocks noChangeAspect="1" noChangeArrowheads="1"/>
          </p:cNvPicPr>
          <p:nvPr/>
        </p:nvPicPr>
        <p:blipFill>
          <a:blip r:embed="rId4" cstate="print"/>
          <a:srcRect/>
          <a:stretch>
            <a:fillRect/>
          </a:stretch>
        </p:blipFill>
        <p:spPr bwMode="auto">
          <a:xfrm>
            <a:off x="5868786" y="488522"/>
            <a:ext cx="3108159" cy="2362201"/>
          </a:xfrm>
          <a:prstGeom prst="ellipse">
            <a:avLst/>
          </a:prstGeom>
          <a:ln>
            <a:noFill/>
          </a:ln>
          <a:effectLst>
            <a:softEdge rad="112500"/>
          </a:effectLst>
        </p:spPr>
      </p:pic>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577362"/>
            <a:ext cx="3048000" cy="253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7"/>
          <p:cNvSpPr>
            <a:spLocks noGrp="1"/>
          </p:cNvSpPr>
          <p:nvPr>
            <p:ph type="ctrTitle"/>
          </p:nvPr>
        </p:nvSpPr>
        <p:spPr>
          <a:xfrm>
            <a:off x="0" y="2602523"/>
            <a:ext cx="9144000" cy="4876800"/>
          </a:xfrm>
          <a:ln>
            <a:noFill/>
          </a:ln>
        </p:spPr>
        <p:txBody>
          <a:bodyPr>
            <a:noAutofit/>
          </a:bodyPr>
          <a:lstStyle/>
          <a:p>
            <a:r>
              <a:rPr lang="en-US" sz="4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t>“There shall arise false Christ, and false prophets, and shall show great </a:t>
            </a:r>
            <a:br>
              <a:rPr lang="en-US" sz="4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br>
            <a:r>
              <a:rPr lang="en-US" sz="4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t>signs and wonders….</a:t>
            </a:r>
            <a:br>
              <a:rPr lang="en-US" sz="4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br>
            <a:r>
              <a:rPr lang="en-US" sz="4000" i="1" cap="none" dirty="0" smtClean="0">
                <a:ln w="18415" cmpd="sng">
                  <a:noFill/>
                  <a:prstDash val="solid"/>
                </a:ln>
                <a:effectLst>
                  <a:glow rad="101600">
                    <a:schemeClr val="bg1">
                      <a:alpha val="60000"/>
                    </a:schemeClr>
                  </a:glow>
                  <a:outerShdw blurRad="63500" dir="3600000" algn="tl" rotWithShape="0">
                    <a:srgbClr val="000000">
                      <a:alpha val="70000"/>
                    </a:srgbClr>
                  </a:outerShdw>
                </a:effectLst>
              </a:rPr>
              <a:t>believe it not.”</a:t>
            </a:r>
            <a:endParaRPr lang="en-US" sz="4000" i="1" cap="none" dirty="0">
              <a:ln w="18415" cmpd="sng">
                <a:noFill/>
                <a:prstDash val="solid"/>
              </a:ln>
              <a:effectLst>
                <a:glow rad="101600">
                  <a:schemeClr val="bg1">
                    <a:alpha val="6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98880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3000" fill="hold"/>
                                        <p:tgtEl>
                                          <p:spTgt spid="8"/>
                                        </p:tgtEl>
                                        <p:attrNameLst>
                                          <p:attrName>ppt_w</p:attrName>
                                        </p:attrNameLst>
                                      </p:cBhvr>
                                      <p:tavLst>
                                        <p:tav tm="0">
                                          <p:val>
                                            <p:strVal val="#ppt_w*0.70"/>
                                          </p:val>
                                        </p:tav>
                                        <p:tav tm="100000">
                                          <p:val>
                                            <p:strVal val="#ppt_w"/>
                                          </p:val>
                                        </p:tav>
                                      </p:tavLst>
                                    </p:anim>
                                    <p:anim calcmode="lin" valueType="num">
                                      <p:cBhvr>
                                        <p:cTn id="8" dur="3000" fill="hold"/>
                                        <p:tgtEl>
                                          <p:spTgt spid="8"/>
                                        </p:tgtEl>
                                        <p:attrNameLst>
                                          <p:attrName>ppt_h</p:attrName>
                                        </p:attrNameLst>
                                      </p:cBhvr>
                                      <p:tavLst>
                                        <p:tav tm="0">
                                          <p:val>
                                            <p:strVal val="#ppt_h"/>
                                          </p:val>
                                        </p:tav>
                                        <p:tav tm="100000">
                                          <p:val>
                                            <p:strVal val="#ppt_h"/>
                                          </p:val>
                                        </p:tav>
                                      </p:tavLst>
                                    </p:anim>
                                    <p:animEffect transition="in" filter="fade">
                                      <p:cBhvr>
                                        <p:cTn id="9"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Ptr. Daniel White\Pictures\Other Pix\freefallbackgrounds\crucibleplanet.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609600" y="228600"/>
            <a:ext cx="8001000" cy="1447800"/>
          </a:xfrm>
        </p:spPr>
        <p:txBody>
          <a:bodyPr>
            <a:normAutofit/>
          </a:bodyPr>
          <a:lstStyle/>
          <a:p>
            <a:r>
              <a:rPr lang="en-US" sz="6000" b="1" i="1" dirty="0" smtClean="0">
                <a:solidFill>
                  <a:schemeClr val="tx1"/>
                </a:solidFill>
              </a:rPr>
              <a:t>   Do not take the mark!</a:t>
            </a:r>
            <a:endParaRPr lang="en-US" sz="6000" b="1" i="1" dirty="0">
              <a:solidFill>
                <a:schemeClr val="tx1"/>
              </a:solidFill>
            </a:endParaRPr>
          </a:p>
        </p:txBody>
      </p:sp>
      <p:sp>
        <p:nvSpPr>
          <p:cNvPr id="3" name="Subtitle 2"/>
          <p:cNvSpPr>
            <a:spLocks noGrp="1"/>
          </p:cNvSpPr>
          <p:nvPr>
            <p:ph type="subTitle" idx="1"/>
          </p:nvPr>
        </p:nvSpPr>
        <p:spPr>
          <a:xfrm>
            <a:off x="304800" y="1981200"/>
            <a:ext cx="8305800" cy="4191000"/>
          </a:xfrm>
        </p:spPr>
        <p:txBody>
          <a:bodyPr>
            <a:noAutofit/>
          </a:bodyPr>
          <a:lstStyle/>
          <a:p>
            <a:r>
              <a:rPr lang="en-US" sz="4400" i="1" dirty="0" smtClean="0">
                <a:effectLst>
                  <a:glow rad="101600">
                    <a:schemeClr val="bg1">
                      <a:alpha val="60000"/>
                    </a:schemeClr>
                  </a:glow>
                </a:effectLst>
              </a:rPr>
              <a:t>“And the smoke of their torment ascendeth up for ever and ever: and they have no rest day or night, who worshiped the beast and his image, and whosoever receiveth the mark of his name.” (Revelation 14:11)</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109393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8486"/>
            <a:ext cx="8404608" cy="735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57200" y="457200"/>
            <a:ext cx="8305800" cy="6172200"/>
          </a:xfrm>
        </p:spPr>
        <p:txBody>
          <a:bodyPr>
            <a:noAutofit/>
          </a:bodyPr>
          <a:lstStyle/>
          <a:p>
            <a:r>
              <a:rPr lang="en-US" sz="3600" i="1" dirty="0" smtClean="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rPr>
              <a:t>“And I saw the souls of them that were beheaded for the witness of Jesus, and for the Word of God, and which had not worshiped the beast, neigher his image, neither had received his mark upon their foreheads, or in their hands; and they lived and reigned with Christ a thousand years.” </a:t>
            </a:r>
            <a:br>
              <a:rPr lang="en-US" sz="3600" i="1" dirty="0" smtClean="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rPr>
            </a:br>
            <a:r>
              <a:rPr lang="en-US" sz="3600" i="1" dirty="0" smtClean="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rPr>
              <a:t>(Revelation 20:4)</a:t>
            </a:r>
            <a:endParaRPr lang="en-US" sz="3600" i="1" dirty="0">
              <a:solidFill>
                <a:schemeClr val="accent1">
                  <a:lumMod val="20000"/>
                  <a:lumOff val="80000"/>
                </a:schemeClr>
              </a:solidFill>
              <a:effectLst>
                <a:glow rad="101600">
                  <a:schemeClr val="bg1">
                    <a:alpha val="60000"/>
                  </a:schemeClr>
                </a:glow>
                <a:outerShdw blurRad="127000" dist="200000" dir="2700000" algn="tl" rotWithShape="0">
                  <a:srgbClr val="000000">
                    <a:alpha val="30000"/>
                  </a:srgbClr>
                </a:outerShdw>
              </a:effectLst>
              <a:latin typeface="+mn-lt"/>
            </a:endParaRPr>
          </a:p>
        </p:txBody>
      </p:sp>
    </p:spTree>
    <p:extLst>
      <p:ext uri="{BB962C8B-B14F-4D97-AF65-F5344CB8AC3E}">
        <p14:creationId xmlns:p14="http://schemas.microsoft.com/office/powerpoint/2010/main" val="107725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Ptr. Daniel White\Desktop\cast_bfp.jpg"/>
          <p:cNvPicPr>
            <a:picLocks noChangeAspect="1" noChangeArrowheads="1"/>
          </p:cNvPicPr>
          <p:nvPr/>
        </p:nvPicPr>
        <p:blipFill>
          <a:blip r:embed="rId3" cstate="print"/>
          <a:srcRect/>
          <a:stretch>
            <a:fillRect/>
          </a:stretch>
        </p:blipFill>
        <p:spPr bwMode="auto">
          <a:xfrm>
            <a:off x="0" y="-304800"/>
            <a:ext cx="9550400" cy="71628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itle 2"/>
          <p:cNvSpPr>
            <a:spLocks noGrp="1"/>
          </p:cNvSpPr>
          <p:nvPr>
            <p:ph type="ctrTitle"/>
          </p:nvPr>
        </p:nvSpPr>
        <p:spPr>
          <a:xfrm>
            <a:off x="609600" y="-304800"/>
            <a:ext cx="7848600" cy="6477000"/>
          </a:xfrm>
        </p:spPr>
        <p:txBody>
          <a:bodyPr>
            <a:normAutofit/>
          </a:bodyPr>
          <a:lstStyle/>
          <a:p>
            <a:r>
              <a:rPr lang="en-US" sz="4000" i="1" dirty="0" smtClean="0">
                <a:ln w="6350">
                  <a:solidFill>
                    <a:schemeClr val="tx1"/>
                  </a:solidFill>
                </a:ln>
                <a:solidFill>
                  <a:srgbClr val="FFFF00"/>
                </a:solidFill>
                <a:effectLst>
                  <a:glow rad="101600">
                    <a:schemeClr val="bg1">
                      <a:alpha val="60000"/>
                    </a:schemeClr>
                  </a:glow>
                </a:effectLst>
                <a:latin typeface="+mn-lt"/>
              </a:rPr>
              <a:t/>
            </a:r>
            <a:br>
              <a:rPr lang="en-US" sz="4000" i="1" dirty="0" smtClean="0">
                <a:ln w="6350">
                  <a:solidFill>
                    <a:schemeClr val="tx1"/>
                  </a:solidFill>
                </a:ln>
                <a:solidFill>
                  <a:srgbClr val="FFFF00"/>
                </a:solidFill>
                <a:effectLst>
                  <a:glow rad="101600">
                    <a:schemeClr val="bg1">
                      <a:alpha val="60000"/>
                    </a:schemeClr>
                  </a:glow>
                </a:effectLst>
                <a:latin typeface="+mn-lt"/>
              </a:rPr>
            </a:br>
            <a:r>
              <a:rPr lang="en-US" sz="4000" i="1" dirty="0" smtClean="0">
                <a:ln w="6350">
                  <a:solidFill>
                    <a:schemeClr val="tx1"/>
                  </a:solidFill>
                </a:ln>
                <a:solidFill>
                  <a:srgbClr val="FFFF00"/>
                </a:solidFill>
                <a:effectLst>
                  <a:glow rad="101600">
                    <a:schemeClr val="bg1">
                      <a:alpha val="60000"/>
                    </a:schemeClr>
                  </a:glow>
                </a:effectLst>
                <a:latin typeface="+mn-lt"/>
              </a:rPr>
              <a:t>“And the beast was taken, and with him the false prophet that wrought miracles before him, with which he deceived them that had received the mark of the beast, and them that worshipped his image. These both were cast alive into a lake of fire burning with brimstone.”</a:t>
            </a:r>
            <a:br>
              <a:rPr lang="en-US" sz="4000" i="1" dirty="0" smtClean="0">
                <a:ln w="6350">
                  <a:solidFill>
                    <a:schemeClr val="tx1"/>
                  </a:solidFill>
                </a:ln>
                <a:solidFill>
                  <a:srgbClr val="FFFF00"/>
                </a:solidFill>
                <a:effectLst>
                  <a:glow rad="101600">
                    <a:schemeClr val="bg1">
                      <a:alpha val="60000"/>
                    </a:schemeClr>
                  </a:glow>
                </a:effectLst>
                <a:latin typeface="+mn-lt"/>
              </a:rPr>
            </a:br>
            <a:r>
              <a:rPr lang="en-US" sz="4000" i="1" dirty="0">
                <a:ln w="6350">
                  <a:solidFill>
                    <a:schemeClr val="tx1"/>
                  </a:solidFill>
                </a:ln>
                <a:solidFill>
                  <a:srgbClr val="FFFF00"/>
                </a:solidFill>
                <a:effectLst>
                  <a:glow rad="101600">
                    <a:schemeClr val="bg1">
                      <a:alpha val="60000"/>
                    </a:schemeClr>
                  </a:glow>
                </a:effectLst>
                <a:latin typeface="+mn-lt"/>
              </a:rPr>
              <a:t>(</a:t>
            </a:r>
            <a:r>
              <a:rPr lang="en-US" sz="4000" i="1" dirty="0" smtClean="0">
                <a:ln w="6350">
                  <a:solidFill>
                    <a:schemeClr val="tx1"/>
                  </a:solidFill>
                </a:ln>
                <a:solidFill>
                  <a:srgbClr val="FFFF00"/>
                </a:solidFill>
                <a:effectLst>
                  <a:glow rad="101600">
                    <a:schemeClr val="bg1">
                      <a:alpha val="60000"/>
                    </a:schemeClr>
                  </a:glow>
                </a:effectLst>
                <a:latin typeface="+mn-lt"/>
              </a:rPr>
              <a:t>Revelation 19:20)</a:t>
            </a:r>
            <a:endParaRPr lang="en-US" sz="4000" i="1" dirty="0">
              <a:ln w="6350">
                <a:solidFill>
                  <a:schemeClr val="tx1"/>
                </a:solidFill>
              </a:ln>
              <a:solidFill>
                <a:srgbClr val="FFFF00"/>
              </a:solidFill>
              <a:effectLst>
                <a:glow rad="101600">
                  <a:schemeClr val="bg1">
                    <a:alpha val="60000"/>
                  </a:schemeClr>
                </a:glow>
              </a:effectLst>
              <a:latin typeface="+mn-lt"/>
            </a:endParaRPr>
          </a:p>
        </p:txBody>
      </p:sp>
    </p:spTree>
    <p:extLst>
      <p:ext uri="{BB962C8B-B14F-4D97-AF65-F5344CB8AC3E}">
        <p14:creationId xmlns:p14="http://schemas.microsoft.com/office/powerpoint/2010/main" val="288480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970" y="-2991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0" y="0"/>
            <a:ext cx="9144000" cy="6858000"/>
          </a:xfrm>
        </p:spPr>
        <p:txBody>
          <a:bodyPr>
            <a:normAutofit/>
          </a:bodyPr>
          <a:lstStyle/>
          <a:p>
            <a:r>
              <a:rPr lang="en-US" sz="3200" i="1" dirty="0" smtClean="0">
                <a:effectLst>
                  <a:glow rad="101600">
                    <a:schemeClr val="bg1">
                      <a:alpha val="60000"/>
                    </a:schemeClr>
                  </a:glow>
                </a:effectLst>
              </a:rPr>
              <a:t>“And </a:t>
            </a:r>
            <a:r>
              <a:rPr lang="en-US" sz="3200" i="1" dirty="0">
                <a:effectLst>
                  <a:glow rad="101600">
                    <a:schemeClr val="bg1">
                      <a:alpha val="60000"/>
                    </a:schemeClr>
                  </a:glow>
                </a:effectLst>
              </a:rPr>
              <a:t>then shall that Wicked be revealed, whom the Lord shall consume with the spirit of his mouth, and shall destroy with the brightness of his coming: Even him, whose coming is after the working of Satan with all power and signs and lying wonders, And with all deceivableness of unrighteousness in them that perish; because they received not the love of the truth, that they might be saved. And for this cause God shall send them strong delusion, that they should believe a lie: That they all might be damned who believed not the truth, but had pleasure in unrighteousness</a:t>
            </a:r>
            <a:r>
              <a:rPr lang="en-US" sz="3200" i="1" dirty="0" smtClean="0">
                <a:effectLst>
                  <a:glow rad="101600">
                    <a:schemeClr val="bg1">
                      <a:alpha val="60000"/>
                    </a:schemeClr>
                  </a:glow>
                </a:effectLst>
              </a:rPr>
              <a:t>.”</a:t>
            </a:r>
            <a:br>
              <a:rPr lang="en-US" sz="3200" i="1" dirty="0" smtClean="0">
                <a:effectLst>
                  <a:glow rad="101600">
                    <a:schemeClr val="bg1">
                      <a:alpha val="60000"/>
                    </a:schemeClr>
                  </a:glow>
                </a:effectLst>
              </a:rPr>
            </a:br>
            <a:r>
              <a:rPr lang="en-US" sz="3200" i="1" dirty="0" smtClean="0">
                <a:effectLst>
                  <a:glow rad="101600">
                    <a:schemeClr val="bg1">
                      <a:alpha val="60000"/>
                    </a:schemeClr>
                  </a:glow>
                </a:effectLst>
              </a:rPr>
              <a:t> </a:t>
            </a:r>
            <a:r>
              <a:rPr lang="en-US" sz="3200" i="1" dirty="0">
                <a:effectLst>
                  <a:glow rad="101600">
                    <a:schemeClr val="bg1">
                      <a:alpha val="60000"/>
                    </a:schemeClr>
                  </a:glow>
                </a:effectLst>
              </a:rPr>
              <a:t>(2 Thessalonians 2:8-12) </a:t>
            </a:r>
          </a:p>
        </p:txBody>
      </p:sp>
    </p:spTree>
    <p:extLst>
      <p:ext uri="{BB962C8B-B14F-4D97-AF65-F5344CB8AC3E}">
        <p14:creationId xmlns:p14="http://schemas.microsoft.com/office/powerpoint/2010/main" val="315287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953000"/>
            <a:ext cx="9144000" cy="1676400"/>
          </a:xfrm>
        </p:spPr>
        <p:txBody>
          <a:bodyPr>
            <a:normAutofit fontScale="62500" lnSpcReduction="20000"/>
          </a:bodyPr>
          <a:lstStyle/>
          <a:p>
            <a:r>
              <a:rPr lang="en-US" sz="5800" i="1" dirty="0" smtClean="0">
                <a:effectLst>
                  <a:glow rad="101600">
                    <a:schemeClr val="bg1">
                      <a:alpha val="60000"/>
                    </a:schemeClr>
                  </a:glow>
                </a:effectLst>
              </a:rPr>
              <a:t>“He which testifieth these things saith, surely I come quickly. Amen. Even so, come, Lord Jesus.” </a:t>
            </a:r>
          </a:p>
          <a:p>
            <a:r>
              <a:rPr lang="en-US" sz="5800" i="1" dirty="0" smtClean="0">
                <a:effectLst>
                  <a:glow rad="101600">
                    <a:schemeClr val="bg1">
                      <a:alpha val="60000"/>
                    </a:schemeClr>
                  </a:glow>
                </a:effectLst>
              </a:rPr>
              <a:t>(Revelation 22:20)</a:t>
            </a:r>
          </a:p>
          <a:p>
            <a:endParaRPr lang="en-US" i="1" dirty="0">
              <a:effectLst>
                <a:glow rad="101600">
                  <a:schemeClr val="bg1">
                    <a:alpha val="60000"/>
                  </a:schemeClr>
                </a:glow>
              </a:effectLst>
            </a:endParaRPr>
          </a:p>
        </p:txBody>
      </p:sp>
      <p:pic>
        <p:nvPicPr>
          <p:cNvPr id="2560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8346"/>
          <a:stretch/>
        </p:blipFill>
        <p:spPr bwMode="auto">
          <a:xfrm>
            <a:off x="-85133" y="-24925"/>
            <a:ext cx="9319861" cy="457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96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Users\Ptr. Daniel White\Pictures\Prophecy pictures\Revelation\Angel with foot on land and Sea.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Lst>
          </a:blip>
          <a:srcRect l="35500" t="46468" r="973" b="2041"/>
          <a:stretch>
            <a:fillRect/>
          </a:stretch>
        </p:blipFill>
        <p:spPr bwMode="auto">
          <a:xfrm>
            <a:off x="5105400" y="2895600"/>
            <a:ext cx="3352800" cy="3657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ctrTitle"/>
          </p:nvPr>
        </p:nvSpPr>
        <p:spPr>
          <a:xfrm>
            <a:off x="457200" y="0"/>
            <a:ext cx="8305800" cy="6172200"/>
          </a:xfrm>
        </p:spPr>
        <p:txBody>
          <a:bodyPr>
            <a:normAutofit/>
          </a:bodyPr>
          <a:lstStyle/>
          <a:p>
            <a:pPr algn="l"/>
            <a:r>
              <a:rPr lang="en-US" sz="4000" i="1" dirty="0" smtClean="0">
                <a:ln w="3175">
                  <a:solidFill>
                    <a:schemeClr val="tx1"/>
                  </a:solidFill>
                </a:ln>
              </a:rPr>
              <a:t>“Beloved, believe not every spirit, but try the spirits whether they are </a:t>
            </a:r>
            <a:br>
              <a:rPr lang="en-US" sz="4000" i="1" dirty="0" smtClean="0">
                <a:ln w="3175">
                  <a:solidFill>
                    <a:schemeClr val="tx1"/>
                  </a:solidFill>
                </a:ln>
              </a:rPr>
            </a:br>
            <a:r>
              <a:rPr lang="en-US" sz="4000" i="1" dirty="0" smtClean="0">
                <a:ln w="3175">
                  <a:solidFill>
                    <a:schemeClr val="tx1"/>
                  </a:solidFill>
                </a:ln>
              </a:rPr>
              <a:t>of God: because</a:t>
            </a:r>
            <a:br>
              <a:rPr lang="en-US" sz="4000" i="1" dirty="0" smtClean="0">
                <a:ln w="3175">
                  <a:solidFill>
                    <a:schemeClr val="tx1"/>
                  </a:solidFill>
                </a:ln>
              </a:rPr>
            </a:br>
            <a:r>
              <a:rPr lang="en-US" sz="4000" i="1" dirty="0" smtClean="0">
                <a:ln w="3175">
                  <a:solidFill>
                    <a:schemeClr val="tx1"/>
                  </a:solidFill>
                </a:ln>
              </a:rPr>
              <a:t> many false </a:t>
            </a:r>
            <a:br>
              <a:rPr lang="en-US" sz="4000" i="1" dirty="0" smtClean="0">
                <a:ln w="3175">
                  <a:solidFill>
                    <a:schemeClr val="tx1"/>
                  </a:solidFill>
                </a:ln>
              </a:rPr>
            </a:br>
            <a:r>
              <a:rPr lang="en-US" sz="4000" i="1" dirty="0" smtClean="0">
                <a:ln w="3175">
                  <a:solidFill>
                    <a:schemeClr val="tx1"/>
                  </a:solidFill>
                </a:ln>
              </a:rPr>
              <a:t>prophets are gone </a:t>
            </a:r>
            <a:br>
              <a:rPr lang="en-US" sz="4000" i="1" dirty="0" smtClean="0">
                <a:ln w="3175">
                  <a:solidFill>
                    <a:schemeClr val="tx1"/>
                  </a:solidFill>
                </a:ln>
              </a:rPr>
            </a:br>
            <a:r>
              <a:rPr lang="en-US" sz="4000" i="1" dirty="0" smtClean="0">
                <a:ln w="3175">
                  <a:solidFill>
                    <a:schemeClr val="tx1"/>
                  </a:solidFill>
                </a:ln>
              </a:rPr>
              <a:t>out into </a:t>
            </a:r>
            <a:br>
              <a:rPr lang="en-US" sz="4000" i="1" dirty="0" smtClean="0">
                <a:ln w="3175">
                  <a:solidFill>
                    <a:schemeClr val="tx1"/>
                  </a:solidFill>
                </a:ln>
              </a:rPr>
            </a:br>
            <a:r>
              <a:rPr lang="en-US" sz="4000" i="1" dirty="0" smtClean="0">
                <a:ln w="3175">
                  <a:solidFill>
                    <a:schemeClr val="tx1"/>
                  </a:solidFill>
                </a:ln>
              </a:rPr>
              <a:t>the world.” </a:t>
            </a:r>
            <a:br>
              <a:rPr lang="en-US" sz="4000" i="1" dirty="0" smtClean="0">
                <a:ln w="3175">
                  <a:solidFill>
                    <a:schemeClr val="tx1"/>
                  </a:solidFill>
                </a:ln>
              </a:rPr>
            </a:br>
            <a:r>
              <a:rPr lang="en-US" sz="4000" i="1" dirty="0" smtClean="0">
                <a:ln w="3175">
                  <a:solidFill>
                    <a:schemeClr val="tx1"/>
                  </a:solidFill>
                </a:ln>
              </a:rPr>
              <a:t>(I John 4:1)</a:t>
            </a:r>
            <a:endParaRPr lang="en-US" sz="4000" i="1" dirty="0">
              <a:ln w="3175">
                <a:solidFill>
                  <a:schemeClr val="tx1"/>
                </a:solidFill>
              </a:ln>
            </a:endParaRPr>
          </a:p>
        </p:txBody>
      </p:sp>
    </p:spTree>
    <p:extLst>
      <p:ext uri="{BB962C8B-B14F-4D97-AF65-F5344CB8AC3E}">
        <p14:creationId xmlns:p14="http://schemas.microsoft.com/office/powerpoint/2010/main" val="15619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8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C:\Users\Ptr. Daniel White\Documents\My Scans\2009-01 (Jan)\scan0004.jpg"/>
          <p:cNvPicPr>
            <a:picLocks noChangeAspect="1" noChangeArrowheads="1"/>
          </p:cNvPicPr>
          <p:nvPr/>
        </p:nvPicPr>
        <p:blipFill>
          <a:blip r:embed="rId3" cstate="print"/>
          <a:srcRect/>
          <a:stretch>
            <a:fillRect/>
          </a:stretch>
        </p:blipFill>
        <p:spPr bwMode="auto">
          <a:xfrm>
            <a:off x="5867400" y="3048000"/>
            <a:ext cx="2868771" cy="3276600"/>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ctrTitle"/>
          </p:nvPr>
        </p:nvSpPr>
        <p:spPr>
          <a:xfrm>
            <a:off x="304800" y="228600"/>
            <a:ext cx="8077200" cy="5105400"/>
          </a:xfrm>
        </p:spPr>
        <p:txBody>
          <a:bodyPr>
            <a:normAutofit/>
          </a:bodyPr>
          <a:lstStyle/>
          <a:p>
            <a:pPr algn="l"/>
            <a:r>
              <a:rPr lang="en-US" b="1" i="1" dirty="0" smtClean="0">
                <a:ln w="6350">
                  <a:solidFill>
                    <a:schemeClr val="bg1"/>
                  </a:solidFill>
                </a:ln>
              </a:rPr>
              <a:t>“But there were false prophets also among the people, even as there</a:t>
            </a:r>
            <a:r>
              <a:rPr lang="en-US" i="1" dirty="0" smtClean="0">
                <a:ln w="6350">
                  <a:solidFill>
                    <a:schemeClr val="bg1"/>
                  </a:solidFill>
                </a:ln>
              </a:rPr>
              <a:t> </a:t>
            </a:r>
            <a:r>
              <a:rPr lang="en-US" b="1" i="1" dirty="0" smtClean="0">
                <a:ln w="6350">
                  <a:solidFill>
                    <a:schemeClr val="bg1"/>
                  </a:solidFill>
                </a:ln>
              </a:rPr>
              <a:t>shall be false  </a:t>
            </a:r>
            <a:br>
              <a:rPr lang="en-US" b="1" i="1" dirty="0" smtClean="0">
                <a:ln w="6350">
                  <a:solidFill>
                    <a:schemeClr val="bg1"/>
                  </a:solidFill>
                </a:ln>
              </a:rPr>
            </a:br>
            <a:r>
              <a:rPr lang="en-US" b="1" i="1" dirty="0" smtClean="0">
                <a:ln w="6350">
                  <a:solidFill>
                    <a:schemeClr val="bg1"/>
                  </a:solidFill>
                </a:ln>
              </a:rPr>
              <a:t>teachers</a:t>
            </a:r>
            <a:r>
              <a:rPr lang="en-US" i="1" dirty="0" smtClean="0">
                <a:ln w="6350">
                  <a:solidFill>
                    <a:schemeClr val="bg1"/>
                  </a:solidFill>
                </a:ln>
              </a:rPr>
              <a:t> </a:t>
            </a:r>
            <a:r>
              <a:rPr lang="en-US" b="1" i="1" dirty="0" smtClean="0">
                <a:ln w="6350">
                  <a:solidFill>
                    <a:schemeClr val="bg1"/>
                  </a:solidFill>
                </a:ln>
              </a:rPr>
              <a:t>among you.” </a:t>
            </a:r>
            <a:br>
              <a:rPr lang="en-US" b="1" i="1" dirty="0" smtClean="0">
                <a:ln w="6350">
                  <a:solidFill>
                    <a:schemeClr val="bg1"/>
                  </a:solidFill>
                </a:ln>
              </a:rPr>
            </a:br>
            <a:r>
              <a:rPr lang="en-US" i="1" dirty="0" smtClean="0">
                <a:ln w="6350">
                  <a:solidFill>
                    <a:schemeClr val="bg1"/>
                  </a:solidFill>
                </a:ln>
              </a:rPr>
              <a:t>          </a:t>
            </a:r>
            <a:r>
              <a:rPr lang="en-US" b="1" i="1" dirty="0" smtClean="0">
                <a:ln w="6350">
                  <a:solidFill>
                    <a:schemeClr val="bg1"/>
                  </a:solidFill>
                </a:ln>
              </a:rPr>
              <a:t>(II Peter 2:1)</a:t>
            </a:r>
            <a:endParaRPr lang="en-US" b="1" i="1" dirty="0">
              <a:ln w="6350">
                <a:solidFill>
                  <a:schemeClr val="bg1"/>
                </a:solidFill>
              </a:ln>
            </a:endParaRPr>
          </a:p>
        </p:txBody>
      </p:sp>
    </p:spTree>
    <p:extLst>
      <p:ext uri="{BB962C8B-B14F-4D97-AF65-F5344CB8AC3E}">
        <p14:creationId xmlns:p14="http://schemas.microsoft.com/office/powerpoint/2010/main" val="440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9790" y="152400"/>
            <a:ext cx="5111809" cy="6705600"/>
          </a:xfrm>
        </p:spPr>
        <p:txBody>
          <a:bodyPr>
            <a:normAutofit/>
          </a:bodyPr>
          <a:lstStyle/>
          <a:p>
            <a:r>
              <a:rPr lang="en-US" sz="3600" i="1" dirty="0" smtClean="0"/>
              <a:t>“That </a:t>
            </a:r>
            <a:r>
              <a:rPr lang="en-US" sz="3600" i="1" dirty="0"/>
              <a:t>this is a rebellious people, lying children, children that will not hear the law of the LORD: Which say to the seers, See not; and to the prophets, Prophesy not unto us right things, speak unto us smooth things, prophesy </a:t>
            </a:r>
            <a:r>
              <a:rPr lang="en-US" sz="3600" i="1" dirty="0" smtClean="0"/>
              <a:t>deceits.”              (</a:t>
            </a:r>
            <a:r>
              <a:rPr lang="en-US" sz="3600" i="1" dirty="0"/>
              <a:t>Isaiah 30:9-10) </a:t>
            </a:r>
          </a:p>
        </p:txBody>
      </p:sp>
      <p:pic>
        <p:nvPicPr>
          <p:cNvPr id="1229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2990" t="8972" r="17150" b="-8972"/>
          <a:stretch/>
        </p:blipFill>
        <p:spPr bwMode="auto">
          <a:xfrm>
            <a:off x="228601" y="685800"/>
            <a:ext cx="3200400" cy="3005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664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340</TotalTime>
  <Words>1601</Words>
  <Application>Microsoft Office PowerPoint</Application>
  <PresentationFormat>On-screen Show (4:3)</PresentationFormat>
  <Paragraphs>125</Paragraphs>
  <Slides>69</Slides>
  <Notes>45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1942 report</vt:lpstr>
      <vt:lpstr>Aargau</vt:lpstr>
      <vt:lpstr>Arial</vt:lpstr>
      <vt:lpstr>Austin</vt:lpstr>
      <vt:lpstr>Calibri</vt:lpstr>
      <vt:lpstr>Granada SF</vt:lpstr>
      <vt:lpstr>Times New Roman</vt:lpstr>
      <vt:lpstr>Office Theme</vt:lpstr>
      <vt:lpstr>The Revelation  of Jesus Christ</vt:lpstr>
      <vt:lpstr>PowerPoint Presentation</vt:lpstr>
      <vt:lpstr> The Identity of the False Prophet (Revelation 13:11-18)</vt:lpstr>
      <vt:lpstr>“Beware of false prophets, which come to you in sheep’s clothing, but inwardly they are ravening wolves.”  (Matthew 7:15)</vt:lpstr>
      <vt:lpstr>“And many false prophets shall arise and deceive many…for there shall arise false Christ’s, and false prophets, and shall shew great signs and wonders…believe it not.”  (Matthew 24)</vt:lpstr>
      <vt:lpstr>“For such are false apostles, deceitful workers, transforming themselves into the apostles of Christ.  And no marvel; for Satan himself is transformed into an angel of light. Therefore it is no great thing  if his ministers also  be transformed as the ministers of  righteousness.” (II Corinthians 11:14-15)                    </vt:lpstr>
      <vt:lpstr>“Beloved, believe not every spirit, but try the spirits whether they are  of God: because  many false  prophets are gone  out into  the world.”  (I John 4:1)</vt:lpstr>
      <vt:lpstr>“But there were false prophets also among the people, even as there shall be false   teachers among you.”            (II Peter 2:1)</vt:lpstr>
      <vt:lpstr>“That this is a rebellious people, lying children, children that will not hear the law of the LORD: Which say to the seers, See not; and to the prophets, Prophesy not unto us right things, speak unto us smooth things, prophesy deceits.”              (Isaiah 30:9-10) </vt:lpstr>
      <vt:lpstr>“They searched the scriptures daily, whether those things were so.” (Acts 17:11)</vt:lpstr>
      <vt:lpstr>“And the great dragon was cast out, that old serpent, called the Devil, and Satan, which deceiveth the whole world: he was cast out into the earth, and his angels were cast out with him.” (Revelation 12:9)</vt:lpstr>
      <vt:lpstr>“Woe unto the inhabiters of the earth and of the sea! For the devil is come down unto you, having great wrath, because he knoweth that he hath but a short time.”  (Revelation 12:12)</vt:lpstr>
      <vt:lpstr>Revelation 16:13-15</vt:lpstr>
      <vt:lpstr> “And I saw three unclean spirits like frogs come out of the mouth of the dragon, and out of the mouth of the beast, and out of the mouth of the false prophet. For they are the spirits of devils, working miracles.”</vt:lpstr>
      <vt:lpstr>“And I beheld another beast coming up out of the earth; and he had two horns like a lamb, and he spake as a dragon.”</vt:lpstr>
      <vt:lpstr> Revelation 13:11</vt:lpstr>
      <vt:lpstr>“He had two horns like a lamb…”</vt:lpstr>
      <vt:lpstr>PowerPoint Presentation</vt:lpstr>
      <vt:lpstr>PowerPoint Presentation</vt:lpstr>
      <vt:lpstr>PowerPoint Presentation</vt:lpstr>
      <vt:lpstr>“He spake as a dragon…”</vt:lpstr>
      <vt:lpstr>“Ye are of your father the devil, and the lusts of your father ye will do. He was a murderer from the beginning, and abode not in the truth, because there is no truth in him. When he speaketh a lie, he speaketh of his own: for he is a liar, and the father of it.” (John 8:44) </vt:lpstr>
      <vt:lpstr>Revelation 13:12</vt:lpstr>
      <vt:lpstr>“And he exerciseth all the power of the first beast before him, and causeth the earth and them which dwell therein to worship the first beast, whose deadly wound was healed.”</vt:lpstr>
      <vt:lpstr>The Second Beast </vt:lpstr>
      <vt:lpstr>PowerPoint Presentation</vt:lpstr>
      <vt:lpstr>PowerPoint Presentation</vt:lpstr>
      <vt:lpstr>PowerPoint Presentation</vt:lpstr>
      <vt:lpstr>Pope with World Political Leaders </vt:lpstr>
      <vt:lpstr>PowerPoint Presentation</vt:lpstr>
      <vt:lpstr>PowerPoint Presentation</vt:lpstr>
      <vt:lpstr>PowerPoint Presentation</vt:lpstr>
      <vt:lpstr>PowerPoint Presentation</vt:lpstr>
      <vt:lpstr>PowerPoint Presentation</vt:lpstr>
      <vt:lpstr>The Deception of the False Prophet</vt:lpstr>
      <vt:lpstr>Revelation 13:12-13</vt:lpstr>
      <vt:lpstr>  “And he doeth great wonders, so that he maketh fire come down from heaven on the earth in the sight of men, and deceiveth them that dwell on the earth by the means of those miracles which he had power to do in the sight of the beast…”</vt:lpstr>
      <vt:lpstr> “Behold, I will send you Elijah the prophet before the coming of the great and dreadful day of the Lord.”  (Malachi 4:5)</vt:lpstr>
      <vt:lpstr>“The fire of the Lord fell, and consumed the burnt sacrifice, and when all the people saw it, they fell on their faces: and they said, The Lord he is God, the Lord He is God.” (I Kings 18:36)</vt:lpstr>
      <vt:lpstr>“(False Prophet) saying to them that dwell on the earth, that they should make an image to the beast, which had the wound by a sword, and did live.”</vt:lpstr>
      <vt:lpstr>“And his deadly wound was healed: and all the world wondered (marveled) after the beast (Anti-Christ). And they worshiped the dragon which gave power unto the beast: and they worshiped the beast…”  (Revelation 13:3-4)</vt:lpstr>
      <vt:lpstr>PowerPoint Presentation</vt:lpstr>
      <vt:lpstr>PowerPoint Presentation</vt:lpstr>
      <vt:lpstr>“He (false prophet) deceiveth them that dwell on the earth by the means of those miracles which he had power to do…saying to them…that they should make an image to the beast, which had the wound by a sword, and did live.”</vt:lpstr>
      <vt:lpstr>PowerPoint Presentation</vt:lpstr>
      <vt:lpstr>PowerPoint Presentation</vt:lpstr>
      <vt:lpstr>PowerPoint Presentation</vt:lpstr>
      <vt:lpstr>PowerPoint Presentation</vt:lpstr>
      <vt:lpstr>“And he (false prophet) had power to give life unto the image of the beast,                    that the image  of the beast should  both speak…”  (Revelation 13:15)</vt:lpstr>
      <vt:lpstr>PowerPoint Presentation</vt:lpstr>
      <vt:lpstr>“And he (false prophet) cause that as many as would not worship the image of the beast should be killed.”</vt:lpstr>
      <vt:lpstr>PowerPoint Presentation</vt:lpstr>
      <vt:lpstr>PowerPoint Presentation</vt:lpstr>
      <vt:lpstr>PowerPoint Presentation</vt:lpstr>
      <vt:lpstr>“And the woman was arrayed in purple and scarlet colour, and decked with gold and precious stones and pearls, having a golden cup in her hand full of abominations and filthiness of her fornication: And upon her forehead was a name written, MYSTERY, BABYLON THE GREAT, THE MOTHER OF HARLOTS AND ABOMINATIONS OF THE EARTH. And I saw the woman drunken with the blood of the saints, and with the blood of the martyrs of Jesus: and when I saw her, I wondered with great admiration.”  (Revelation 17:4-6) </vt:lpstr>
      <vt:lpstr>“That no man might buy or sell, save he that had the mark.”</vt:lpstr>
      <vt:lpstr>“Here is wisdom…”</vt:lpstr>
      <vt:lpstr>“And that no man might buy or sell, save he that had the mark, or the name of the beast, or the number of his name. Here is wisdom. Let him that hath understanding count the number of the beast.”</vt:lpstr>
      <vt:lpstr>“And he (false prophet) causeth all, both small and great, rich and poor, free and bond, to receive a mark in their right hand, or in there foreheads.”  </vt:lpstr>
      <vt:lpstr>PowerPoint Presentation</vt:lpstr>
      <vt:lpstr>PowerPoint Presentation</vt:lpstr>
      <vt:lpstr>PowerPoint Presentation</vt:lpstr>
      <vt:lpstr>PowerPoint Presentation</vt:lpstr>
      <vt:lpstr>“There shall arise false Christ, and false prophets, and shall show great  signs and wonders…. believe it not.”</vt:lpstr>
      <vt:lpstr>   Do not take the mark!</vt:lpstr>
      <vt:lpstr>“And I saw the souls of them that were beheaded for the witness of Jesus, and for the Word of God, and which had not worshiped the beast, neigher his image, neither had received his mark upon their foreheads, or in their hands; and they lived and reigned with Christ a thousand years.”  (Revelation 20:4)</vt:lpstr>
      <vt:lpstr> “And the beast was taken, and with him the false prophet that wrought miracles before him, with which he deceived them that had received the mark of the beast, and them that worshipped his image. These both were cast alive into a lake of fire burning with brimstone.” (Revelation 19:20)</vt:lpstr>
      <vt:lpstr>“And then shall that Wicked be revealed, whom the Lord shall consume with the spirit of his mouth, and shall destroy with the brightness of his coming: Even him, whose coming is after the working of Satan with all power and signs and lying wonders, And with all deceivableness of unrighteousness in them that perish; because they received not the love of the truth, that they might be saved. And for this cause God shall send them strong delusion, that they should believe a lie: That they all might be damned who believed not the truth, but had pleasure in unrighteousness.”  (2 Thessalonians 2:8-12)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45</cp:revision>
  <dcterms:created xsi:type="dcterms:W3CDTF">2015-02-16T15:05:26Z</dcterms:created>
  <dcterms:modified xsi:type="dcterms:W3CDTF">2016-02-23T22:23:01Z</dcterms:modified>
</cp:coreProperties>
</file>