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EAB358-7075-405D-B431-33ADEB645EA0}" type="datetimeFigureOut">
              <a:rPr lang="en-US" smtClean="0"/>
              <a:t>2/17/2016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649DD9-46A2-4356-AB1F-35F1EDADB3F8}" type="slidenum">
              <a:rPr lang="en-US" smtClean="0"/>
              <a:t>‹#›</a:t>
            </a:fld>
            <a:endParaRPr lang="en-US"/>
          </a:p>
        </p:txBody>
      </p:sp>
    </p:spTree>
    <p:extLst>
      <p:ext uri="{BB962C8B-B14F-4D97-AF65-F5344CB8AC3E}">
        <p14:creationId xmlns:p14="http://schemas.microsoft.com/office/powerpoint/2010/main" val="2328737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18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EBBBB4-6C32-4A91-83BF-37867ABC8B45}" type="slidenum">
              <a:rPr lang="en-US" smtClean="0"/>
              <a:pPr/>
              <a:t>26</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EBBBB4-6C32-4A91-83BF-37867ABC8B45}" type="slidenum">
              <a:rPr lang="en-US" smtClean="0"/>
              <a:pPr/>
              <a:t>27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2C29BB-32EF-4843-ADD1-1B90BBED7412}"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27016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C29BB-32EF-4843-ADD1-1B90BBED7412}"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72182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C29BB-32EF-4843-ADD1-1B90BBED7412}"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2846652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C29BB-32EF-4843-ADD1-1B90BBED7412}"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8306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2C29BB-32EF-4843-ADD1-1B90BBED7412}"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3432104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2C29BB-32EF-4843-ADD1-1B90BBED7412}" type="datetimeFigureOut">
              <a:rPr lang="en-US" smtClean="0"/>
              <a:t>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3756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2C29BB-32EF-4843-ADD1-1B90BBED7412}" type="datetimeFigureOut">
              <a:rPr lang="en-US" smtClean="0"/>
              <a:t>2/17/2016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3668667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2C29BB-32EF-4843-ADD1-1B90BBED7412}" type="datetimeFigureOut">
              <a:rPr lang="en-US" smtClean="0"/>
              <a:t>2/17/2016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428530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C29BB-32EF-4843-ADD1-1B90BBED7412}" type="datetimeFigureOut">
              <a:rPr lang="en-US" smtClean="0"/>
              <a:t>2/17/2016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2677250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C29BB-32EF-4843-ADD1-1B90BBED7412}" type="datetimeFigureOut">
              <a:rPr lang="en-US" smtClean="0"/>
              <a:t>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27419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C29BB-32EF-4843-ADD1-1B90BBED7412}" type="datetimeFigureOut">
              <a:rPr lang="en-US" smtClean="0"/>
              <a:t>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2537106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C29BB-32EF-4843-ADD1-1B90BBED7412}" type="datetimeFigureOut">
              <a:rPr lang="en-US" smtClean="0"/>
              <a:t>2/17/2016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7675E-5008-4974-BD9F-EE264AF98D97}" type="slidenum">
              <a:rPr lang="en-US" smtClean="0"/>
              <a:t>‹#›</a:t>
            </a:fld>
            <a:endParaRPr lang="en-US"/>
          </a:p>
        </p:txBody>
      </p:sp>
    </p:spTree>
    <p:extLst>
      <p:ext uri="{BB962C8B-B14F-4D97-AF65-F5344CB8AC3E}">
        <p14:creationId xmlns:p14="http://schemas.microsoft.com/office/powerpoint/2010/main" val="27713807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gif"/></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8246972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Ptr. Daniel White\Desktop\Bible pictures\Prophecy pictures\prophecy pictures\revelation\johnisle.jpg"/>
          <p:cNvPicPr>
            <a:picLocks noChangeAspect="1" noChangeArrowheads="1"/>
          </p:cNvPicPr>
          <p:nvPr/>
        </p:nvPicPr>
        <p:blipFill>
          <a:blip r:embed="rId3" cstate="print"/>
          <a:srcRect/>
          <a:stretch>
            <a:fillRect/>
          </a:stretch>
        </p:blipFill>
        <p:spPr bwMode="auto">
          <a:xfrm>
            <a:off x="1375117" y="0"/>
            <a:ext cx="6409591" cy="6858000"/>
          </a:xfrm>
          <a:prstGeom prst="rect">
            <a:avLst/>
          </a:prstGeom>
          <a:noFill/>
        </p:spPr>
      </p:pic>
      <p:sp>
        <p:nvSpPr>
          <p:cNvPr id="4" name="Title 3"/>
          <p:cNvSpPr>
            <a:spLocks noGrp="1"/>
          </p:cNvSpPr>
          <p:nvPr>
            <p:ph type="title"/>
          </p:nvPr>
        </p:nvSpPr>
        <p:spPr>
          <a:xfrm>
            <a:off x="4038600" y="1447800"/>
            <a:ext cx="3657600" cy="4267200"/>
          </a:xfrm>
        </p:spPr>
        <p:txBody>
          <a:bodyPr>
            <a:noAutofit/>
          </a:bodyPr>
          <a:lstStyle/>
          <a:p>
            <a:r>
              <a:rPr lang="en-US" sz="3600" b="1" i="1" dirty="0" smtClean="0">
                <a:solidFill>
                  <a:schemeClr val="bg1"/>
                </a:solidFill>
              </a:rPr>
              <a:t>“Seal up those things which the seven thunders uttered, and write them not.” </a:t>
            </a:r>
            <a:endParaRPr lang="en-US" sz="3600" b="1" i="1" dirty="0">
              <a:solidFill>
                <a:schemeClr val="bg1"/>
              </a:solidFill>
            </a:endParaRPr>
          </a:p>
        </p:txBody>
      </p:sp>
      <p:pic>
        <p:nvPicPr>
          <p:cNvPr id="13316" name="Picture 4" descr="C:\Users\Ptr. Daniel White\Desktop\Bible pictures\angels\scan0111.jpg"/>
          <p:cNvPicPr>
            <a:picLocks noChangeAspect="1" noChangeArrowheads="1"/>
          </p:cNvPicPr>
          <p:nvPr/>
        </p:nvPicPr>
        <p:blipFill>
          <a:blip r:embed="rId4" cstate="print">
            <a:duotone>
              <a:prstClr val="black"/>
              <a:schemeClr val="accent4">
                <a:lumMod val="75000"/>
                <a:tint val="45000"/>
                <a:satMod val="400000"/>
              </a:schemeClr>
            </a:duotone>
          </a:blip>
          <a:srcRect r="19972" b="23976"/>
          <a:stretch>
            <a:fillRect/>
          </a:stretch>
        </p:blipFill>
        <p:spPr bwMode="auto">
          <a:xfrm flipH="1">
            <a:off x="5029200" y="0"/>
            <a:ext cx="2292349" cy="2209799"/>
          </a:xfrm>
          <a:prstGeom prst="ellipse">
            <a:avLst/>
          </a:prstGeom>
          <a:ln>
            <a:noFill/>
          </a:ln>
          <a:effectLst>
            <a:softEdge rad="112500"/>
          </a:effectLst>
        </p:spPr>
      </p:pic>
    </p:spTree>
    <p:extLst>
      <p:ext uri="{BB962C8B-B14F-4D97-AF65-F5344CB8AC3E}">
        <p14:creationId xmlns:p14="http://schemas.microsoft.com/office/powerpoint/2010/main" val="402396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1000"/>
                                        <p:tgtEl>
                                          <p:spTgt spid="133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Ptr. Daniel White\Desktop\Bible pictures\backgrounds\Sky\1 Dad's Pix (73).jpg"/>
          <p:cNvPicPr>
            <a:picLocks noChangeAspect="1" noChangeArrowheads="1"/>
          </p:cNvPicPr>
          <p:nvPr/>
        </p:nvPicPr>
        <p:blipFill>
          <a:blip r:embed="rId3" cstate="print"/>
          <a:srcRect/>
          <a:stretch>
            <a:fillRect/>
          </a:stretch>
        </p:blipFill>
        <p:spPr bwMode="auto">
          <a:xfrm>
            <a:off x="381001" y="95318"/>
            <a:ext cx="8382000" cy="65265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itle 7"/>
          <p:cNvSpPr>
            <a:spLocks noGrp="1"/>
          </p:cNvSpPr>
          <p:nvPr>
            <p:ph type="title"/>
          </p:nvPr>
        </p:nvSpPr>
        <p:spPr>
          <a:xfrm>
            <a:off x="1371600" y="990600"/>
            <a:ext cx="6705600" cy="3810000"/>
          </a:xfrm>
        </p:spPr>
        <p:txBody>
          <a:bodyPr>
            <a:noAutofit/>
          </a:bodyPr>
          <a:lstStyle/>
          <a:p>
            <a:r>
              <a:rPr lang="en-US" sz="4800" i="1" dirty="0" smtClean="0">
                <a:effectLst>
                  <a:glow rad="101600">
                    <a:schemeClr val="bg1">
                      <a:alpha val="60000"/>
                    </a:schemeClr>
                  </a:glow>
                </a:effectLst>
              </a:rPr>
              <a:t> </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“The adversaries of the LORD shall be broken to pieces; out of heaven shall he thunder upon them: the LORD shall judge the ends of the earth.”</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1718796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1angel.jpg"/>
          <p:cNvPicPr>
            <a:picLocks noChangeAspect="1" noChangeArrowheads="1"/>
          </p:cNvPicPr>
          <p:nvPr/>
        </p:nvPicPr>
        <p:blipFill>
          <a:blip r:embed="rId2" cstate="print">
            <a:duotone>
              <a:prstClr val="black"/>
              <a:srgbClr val="FFC000">
                <a:tint val="45000"/>
                <a:satMod val="400000"/>
              </a:srgbClr>
            </a:duotone>
          </a:blip>
          <a:srcRect/>
          <a:stretch>
            <a:fillRect/>
          </a:stretch>
        </p:blipFill>
        <p:spPr bwMode="auto">
          <a:xfrm>
            <a:off x="-1" y="0"/>
            <a:ext cx="4876417" cy="6858000"/>
          </a:xfrm>
          <a:prstGeom prst="rect">
            <a:avLst/>
          </a:prstGeom>
          <a:noFill/>
          <a:scene3d>
            <a:camera prst="orthographicFront"/>
            <a:lightRig rig="threePt" dir="t"/>
          </a:scene3d>
          <a:sp3d>
            <a:bevelT prst="angle"/>
          </a:sp3d>
        </p:spPr>
      </p:pic>
      <p:sp>
        <p:nvSpPr>
          <p:cNvPr id="3" name="Rectangle 2"/>
          <p:cNvSpPr/>
          <p:nvPr/>
        </p:nvSpPr>
        <p:spPr>
          <a:xfrm>
            <a:off x="5029200" y="152400"/>
            <a:ext cx="4114800" cy="6555641"/>
          </a:xfrm>
          <a:prstGeom prst="rect">
            <a:avLst/>
          </a:prstGeom>
        </p:spPr>
        <p:txBody>
          <a:bodyPr wrap="square">
            <a:spAutoFit/>
          </a:bodyPr>
          <a:lstStyle/>
          <a:p>
            <a:pPr algn="ctr"/>
            <a:r>
              <a:rPr lang="en-US" sz="3000" i="1" dirty="0" smtClean="0"/>
              <a:t>“And the angel which I saw stand upon the sea and upon the earth lifted up his hand to heaven, And sware by him that </a:t>
            </a:r>
            <a:r>
              <a:rPr lang="en-US" sz="3000" i="1" dirty="0" err="1" smtClean="0"/>
              <a:t>liveth</a:t>
            </a:r>
            <a:r>
              <a:rPr lang="en-US" sz="3000" i="1" dirty="0" smtClean="0"/>
              <a:t> for ever and ever, who created heaven, and the things that therein are, and the earth, and the things that therein are, and the sea, and the things which are therein, that there should be time no longer.”</a:t>
            </a:r>
            <a:endParaRPr lang="en-US" sz="3000" i="1" dirty="0"/>
          </a:p>
        </p:txBody>
      </p:sp>
    </p:spTree>
    <p:extLst>
      <p:ext uri="{BB962C8B-B14F-4D97-AF65-F5344CB8AC3E}">
        <p14:creationId xmlns:p14="http://schemas.microsoft.com/office/powerpoint/2010/main" val="27264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novajerusalem1.jpg"/>
          <p:cNvPicPr>
            <a:picLocks noChangeAspect="1" noChangeArrowheads="1"/>
          </p:cNvPicPr>
          <p:nvPr/>
        </p:nvPicPr>
        <p:blipFill>
          <a:blip r:embed="rId3" cstate="print"/>
          <a:srcRect r="156" b="16693"/>
          <a:stretch>
            <a:fillRect/>
          </a:stretch>
        </p:blipFill>
        <p:spPr bwMode="auto">
          <a:xfrm>
            <a:off x="5334000" y="0"/>
            <a:ext cx="3810000" cy="3276601"/>
          </a:xfrm>
          <a:prstGeom prst="rect">
            <a:avLst/>
          </a:prstGeom>
          <a:noFill/>
        </p:spPr>
      </p:pic>
      <p:pic>
        <p:nvPicPr>
          <p:cNvPr id="14343" name="Picture 7" descr="C:\Users\Ptr. Daniel White\Desktop\Bible pictures\backgrounds\Ocean, lakes, rivers\1024-Landscapes-008-09.jpg"/>
          <p:cNvPicPr>
            <a:picLocks noChangeAspect="1" noChangeArrowheads="1"/>
          </p:cNvPicPr>
          <p:nvPr/>
        </p:nvPicPr>
        <p:blipFill>
          <a:blip r:embed="rId4" cstate="print"/>
          <a:srcRect/>
          <a:stretch>
            <a:fillRect/>
          </a:stretch>
        </p:blipFill>
        <p:spPr bwMode="auto">
          <a:xfrm>
            <a:off x="0" y="0"/>
            <a:ext cx="5410200" cy="3657600"/>
          </a:xfrm>
          <a:prstGeom prst="rect">
            <a:avLst/>
          </a:prstGeom>
          <a:noFill/>
        </p:spPr>
      </p:pic>
      <p:pic>
        <p:nvPicPr>
          <p:cNvPr id="14341" name="Picture 5" descr="C:\Users\Ptr. Daniel White\Desktop\Bible pictures\backgrounds\earth and space\majesty.jpg"/>
          <p:cNvPicPr>
            <a:picLocks noChangeAspect="1" noChangeArrowheads="1"/>
          </p:cNvPicPr>
          <p:nvPr/>
        </p:nvPicPr>
        <p:blipFill>
          <a:blip r:embed="rId5" cstate="print"/>
          <a:srcRect/>
          <a:stretch>
            <a:fillRect/>
          </a:stretch>
        </p:blipFill>
        <p:spPr bwMode="auto">
          <a:xfrm>
            <a:off x="0" y="3429000"/>
            <a:ext cx="5181600" cy="3429000"/>
          </a:xfrm>
          <a:prstGeom prst="rect">
            <a:avLst/>
          </a:prstGeom>
          <a:noFill/>
        </p:spPr>
      </p:pic>
      <p:pic>
        <p:nvPicPr>
          <p:cNvPr id="14340" name="Picture 4" descr="C:\Users\Ptr. Daniel White\Desktop\Bible pictures\backgrounds\earth and space\Earth-From-Space-2529.jpg"/>
          <p:cNvPicPr>
            <a:picLocks noChangeAspect="1" noChangeArrowheads="1"/>
          </p:cNvPicPr>
          <p:nvPr/>
        </p:nvPicPr>
        <p:blipFill>
          <a:blip r:embed="rId6" cstate="print"/>
          <a:srcRect r="19403"/>
          <a:stretch>
            <a:fillRect/>
          </a:stretch>
        </p:blipFill>
        <p:spPr bwMode="auto">
          <a:xfrm>
            <a:off x="5029200" y="3276600"/>
            <a:ext cx="4114800" cy="3581400"/>
          </a:xfrm>
          <a:prstGeom prst="rect">
            <a:avLst/>
          </a:prstGeom>
          <a:noFill/>
        </p:spPr>
      </p:pic>
    </p:spTree>
    <p:extLst>
      <p:ext uri="{BB962C8B-B14F-4D97-AF65-F5344CB8AC3E}">
        <p14:creationId xmlns:p14="http://schemas.microsoft.com/office/powerpoint/2010/main" val="338068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to="" calcmode="lin" valueType="num">
                                      <p:cBhvr>
                                        <p:cTn id="7" dur="1" fill="hold"/>
                                        <p:tgtEl>
                                          <p:spTgt spid="512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341"/>
                                        </p:tgtEl>
                                        <p:attrNameLst>
                                          <p:attrName>style.visibility</p:attrName>
                                        </p:attrNameLst>
                                      </p:cBhvr>
                                      <p:to>
                                        <p:strVal val="visible"/>
                                      </p:to>
                                    </p:set>
                                    <p:anim to="" calcmode="lin" valueType="num">
                                      <p:cBhvr>
                                        <p:cTn id="12" dur="1" fill="hold"/>
                                        <p:tgtEl>
                                          <p:spTgt spid="1434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 to="" calcmode="lin" valueType="num">
                                      <p:cBhvr>
                                        <p:cTn id="17" dur="1" fill="hold"/>
                                        <p:tgtEl>
                                          <p:spTgt spid="1434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4343"/>
                                        </p:tgtEl>
                                        <p:attrNameLst>
                                          <p:attrName>style.visibility</p:attrName>
                                        </p:attrNameLst>
                                      </p:cBhvr>
                                      <p:to>
                                        <p:strVal val="visible"/>
                                      </p:to>
                                    </p:set>
                                    <p:anim to="" calcmode="lin" valueType="num">
                                      <p:cBhvr>
                                        <p:cTn id="22" dur="1" fill="hold"/>
                                        <p:tgtEl>
                                          <p:spTgt spid="1434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Prophecy pictures\prophecy pictures\revelation\Angel with foot on land and Sea.jpg"/>
          <p:cNvPicPr>
            <a:picLocks noChangeAspect="1" noChangeArrowheads="1"/>
          </p:cNvPicPr>
          <p:nvPr/>
        </p:nvPicPr>
        <p:blipFill>
          <a:blip r:embed="rId3" cstate="print"/>
          <a:srcRect/>
          <a:stretch>
            <a:fillRect/>
          </a:stretch>
        </p:blipFill>
        <p:spPr bwMode="auto">
          <a:xfrm>
            <a:off x="1905000" y="0"/>
            <a:ext cx="5601763" cy="6858000"/>
          </a:xfrm>
          <a:prstGeom prst="rect">
            <a:avLst/>
          </a:prstGeom>
          <a:noFill/>
        </p:spPr>
      </p:pic>
      <p:sp>
        <p:nvSpPr>
          <p:cNvPr id="3" name="Title 2"/>
          <p:cNvSpPr>
            <a:spLocks noGrp="1"/>
          </p:cNvSpPr>
          <p:nvPr>
            <p:ph type="title"/>
          </p:nvPr>
        </p:nvSpPr>
        <p:spPr>
          <a:xfrm>
            <a:off x="2057400" y="1828800"/>
            <a:ext cx="5257800" cy="2286000"/>
          </a:xfrm>
        </p:spPr>
        <p:txBody>
          <a:bodyPr>
            <a:normAutofit/>
          </a:bodyPr>
          <a:lstStyle/>
          <a:p>
            <a:r>
              <a:rPr lang="en-US" sz="4000" b="1" i="1" dirty="0" smtClean="0">
                <a:solidFill>
                  <a:schemeClr val="bg1"/>
                </a:solidFill>
              </a:rPr>
              <a:t>“There should be time no longer.”</a:t>
            </a:r>
            <a:endParaRPr lang="en-US" sz="4000" b="1" i="1" dirty="0">
              <a:solidFill>
                <a:schemeClr val="bg1"/>
              </a:solidFill>
            </a:endParaRPr>
          </a:p>
        </p:txBody>
      </p:sp>
      <p:sp>
        <p:nvSpPr>
          <p:cNvPr id="4" name="Content Placeholder 3"/>
          <p:cNvSpPr>
            <a:spLocks noGrp="1"/>
          </p:cNvSpPr>
          <p:nvPr>
            <p:ph idx="1"/>
          </p:nvPr>
        </p:nvSpPr>
        <p:spPr>
          <a:xfrm>
            <a:off x="1752600" y="3581400"/>
            <a:ext cx="3429000" cy="2895600"/>
          </a:xfrm>
        </p:spPr>
        <p:txBody>
          <a:bodyPr>
            <a:noAutofit/>
          </a:bodyPr>
          <a:lstStyle/>
          <a:p>
            <a:pPr>
              <a:buNone/>
            </a:pPr>
            <a:r>
              <a:rPr lang="en-US" sz="3500" b="1" i="1" dirty="0" smtClean="0">
                <a:solidFill>
                  <a:srgbClr val="C00000"/>
                </a:solidFill>
                <a:effectLst>
                  <a:glow rad="63500">
                    <a:schemeClr val="accent3">
                      <a:satMod val="175000"/>
                      <a:alpha val="40000"/>
                    </a:schemeClr>
                  </a:glow>
                </a:effectLst>
              </a:rPr>
              <a:t>  “There should be no more delay in </a:t>
            </a:r>
            <a:r>
              <a:rPr lang="en-US" b="1" i="1" dirty="0" smtClean="0">
                <a:solidFill>
                  <a:srgbClr val="C00000"/>
                </a:solidFill>
                <a:effectLst>
                  <a:glow rad="63500">
                    <a:schemeClr val="accent3">
                      <a:satMod val="175000"/>
                      <a:alpha val="40000"/>
                    </a:schemeClr>
                  </a:glow>
                </a:effectLst>
              </a:rPr>
              <a:t>the</a:t>
            </a:r>
            <a:r>
              <a:rPr lang="en-US" sz="3500" b="1" i="1" dirty="0" smtClean="0">
                <a:solidFill>
                  <a:srgbClr val="C00000"/>
                </a:solidFill>
                <a:effectLst>
                  <a:glow rad="63500">
                    <a:schemeClr val="accent3">
                      <a:satMod val="175000"/>
                      <a:alpha val="40000"/>
                    </a:schemeClr>
                  </a:glow>
                </a:effectLst>
              </a:rPr>
              <a:t> fulfillment of the mystery of God.”</a:t>
            </a:r>
            <a:endParaRPr lang="en-US" sz="3500" b="1" i="1" dirty="0">
              <a:solidFill>
                <a:srgbClr val="C00000"/>
              </a:solidFill>
              <a:effectLst>
                <a:glow rad="63500">
                  <a:schemeClr val="accent3">
                    <a:satMod val="175000"/>
                    <a:alpha val="40000"/>
                  </a:schemeClr>
                </a:glow>
              </a:effectLst>
            </a:endParaRPr>
          </a:p>
        </p:txBody>
      </p:sp>
    </p:spTree>
    <p:extLst>
      <p:ext uri="{BB962C8B-B14F-4D97-AF65-F5344CB8AC3E}">
        <p14:creationId xmlns:p14="http://schemas.microsoft.com/office/powerpoint/2010/main" val="229509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924800" cy="6278562"/>
          </a:xfrm>
        </p:spPr>
        <p:txBody>
          <a:bodyPr>
            <a:normAutofit/>
          </a:bodyPr>
          <a:lstStyle/>
          <a:p>
            <a:r>
              <a:rPr lang="en-US" sz="4800" i="1" dirty="0" smtClean="0"/>
              <a:t>“But in the days of the voice of the seventh angel, when he shall begin to sound, the mystery of God should be finished, as he hath declared to his servants the prophets.”</a:t>
            </a:r>
            <a:endParaRPr lang="en-US" sz="4800" i="1" dirty="0"/>
          </a:p>
        </p:txBody>
      </p:sp>
    </p:spTree>
    <p:extLst>
      <p:ext uri="{BB962C8B-B14F-4D97-AF65-F5344CB8AC3E}">
        <p14:creationId xmlns:p14="http://schemas.microsoft.com/office/powerpoint/2010/main" val="371005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Ptr. Daniel White\Desktop\Bible pictures\Daniel &amp; Bab Captvty\scan0020.jpg"/>
          <p:cNvPicPr>
            <a:picLocks noChangeAspect="1" noChangeArrowheads="1"/>
          </p:cNvPicPr>
          <p:nvPr/>
        </p:nvPicPr>
        <p:blipFill>
          <a:blip r:embed="rId3" cstate="print">
            <a:grayscl/>
          </a:blip>
          <a:srcRect/>
          <a:stretch>
            <a:fillRect/>
          </a:stretch>
        </p:blipFill>
        <p:spPr bwMode="auto">
          <a:xfrm>
            <a:off x="0" y="1"/>
            <a:ext cx="2667000" cy="3582893"/>
          </a:xfrm>
          <a:prstGeom prst="rect">
            <a:avLst/>
          </a:prstGeom>
          <a:ln>
            <a:noFill/>
          </a:ln>
          <a:effectLst>
            <a:softEdge rad="112500"/>
          </a:effectLst>
        </p:spPr>
      </p:pic>
      <p:pic>
        <p:nvPicPr>
          <p:cNvPr id="3077" name="Picture 5" descr="C:\Users\Ptr. Daniel White\Desktop\Bible pictures\Bible pictures Old Testament\Ezekiel\Ezekiel's vision 1366A-26-Eze 1_4-28.jpg"/>
          <p:cNvPicPr>
            <a:picLocks noChangeAspect="1" noChangeArrowheads="1"/>
          </p:cNvPicPr>
          <p:nvPr/>
        </p:nvPicPr>
        <p:blipFill>
          <a:blip r:embed="rId4" cstate="print">
            <a:lum bright="-10000"/>
          </a:blip>
          <a:srcRect/>
          <a:stretch>
            <a:fillRect/>
          </a:stretch>
        </p:blipFill>
        <p:spPr bwMode="auto">
          <a:xfrm>
            <a:off x="4692650" y="3684095"/>
            <a:ext cx="4451350" cy="3173905"/>
          </a:xfrm>
          <a:prstGeom prst="rect">
            <a:avLst/>
          </a:prstGeom>
          <a:ln>
            <a:noFill/>
          </a:ln>
          <a:effectLst>
            <a:softEdge rad="112500"/>
          </a:effectLst>
        </p:spPr>
      </p:pic>
      <p:pic>
        <p:nvPicPr>
          <p:cNvPr id="3078" name="Picture 6" descr="C:\Users\Ptr. Daniel White\Desktop\Bible pictures\Bible pictures Old Testament\Jeremiah\Jeremiah prophesying in valley of Tophet 1366-24-Jer 19_7.jpg"/>
          <p:cNvPicPr>
            <a:picLocks noChangeAspect="1" noChangeArrowheads="1"/>
          </p:cNvPicPr>
          <p:nvPr/>
        </p:nvPicPr>
        <p:blipFill>
          <a:blip r:embed="rId5" cstate="print"/>
          <a:srcRect/>
          <a:stretch>
            <a:fillRect/>
          </a:stretch>
        </p:blipFill>
        <p:spPr bwMode="auto">
          <a:xfrm>
            <a:off x="2743200" y="0"/>
            <a:ext cx="3287713" cy="3745727"/>
          </a:xfrm>
          <a:prstGeom prst="rect">
            <a:avLst/>
          </a:prstGeom>
          <a:ln>
            <a:noFill/>
          </a:ln>
          <a:effectLst>
            <a:softEdge rad="112500"/>
          </a:effectLst>
        </p:spPr>
      </p:pic>
      <p:pic>
        <p:nvPicPr>
          <p:cNvPr id="3079" name="Picture 7" descr="C:\Users\Ptr. Daniel White\Desktop\Bible pictures\Bible pictures Old Testament\David\David 1153 vol 6-1048.jpg"/>
          <p:cNvPicPr>
            <a:picLocks noChangeAspect="1" noChangeArrowheads="1"/>
          </p:cNvPicPr>
          <p:nvPr/>
        </p:nvPicPr>
        <p:blipFill>
          <a:blip r:embed="rId6" cstate="print"/>
          <a:srcRect/>
          <a:stretch>
            <a:fillRect/>
          </a:stretch>
        </p:blipFill>
        <p:spPr bwMode="auto">
          <a:xfrm>
            <a:off x="0" y="3505200"/>
            <a:ext cx="2210364" cy="3352800"/>
          </a:xfrm>
          <a:prstGeom prst="rect">
            <a:avLst/>
          </a:prstGeom>
          <a:ln>
            <a:noFill/>
          </a:ln>
          <a:effectLst>
            <a:softEdge rad="112500"/>
          </a:effectLst>
        </p:spPr>
      </p:pic>
      <p:pic>
        <p:nvPicPr>
          <p:cNvPr id="3080" name="Picture 8" descr="C:\Users\Ptr. Daniel White\Desktop\Bible pictures\Bible pictures Old Testament\Isaiah\Isaiah sees the Lord EC.jpg"/>
          <p:cNvPicPr>
            <a:picLocks noChangeAspect="1" noChangeArrowheads="1"/>
          </p:cNvPicPr>
          <p:nvPr/>
        </p:nvPicPr>
        <p:blipFill>
          <a:blip r:embed="rId7" cstate="print">
            <a:duotone>
              <a:prstClr val="black"/>
              <a:schemeClr val="tx2">
                <a:tint val="45000"/>
                <a:satMod val="400000"/>
              </a:schemeClr>
            </a:duotone>
            <a:lum contrast="30000"/>
          </a:blip>
          <a:srcRect/>
          <a:stretch>
            <a:fillRect/>
          </a:stretch>
        </p:blipFill>
        <p:spPr bwMode="auto">
          <a:xfrm>
            <a:off x="2286000" y="3655237"/>
            <a:ext cx="2438400" cy="3202763"/>
          </a:xfrm>
          <a:prstGeom prst="rect">
            <a:avLst/>
          </a:prstGeom>
          <a:ln>
            <a:noFill/>
          </a:ln>
          <a:effectLst>
            <a:softEdge rad="112500"/>
          </a:effectLst>
        </p:spPr>
      </p:pic>
      <p:pic>
        <p:nvPicPr>
          <p:cNvPr id="3081" name="Picture 9" descr="c:\Users\Ptr. Daniel White\Desktop\Bible pictures\Bible pictures Old Testament\Prophets\amos_warns_the_people.jpg"/>
          <p:cNvPicPr>
            <a:picLocks noChangeAspect="1" noChangeArrowheads="1"/>
          </p:cNvPicPr>
          <p:nvPr/>
        </p:nvPicPr>
        <p:blipFill>
          <a:blip r:embed="rId8" cstate="print">
            <a:grayscl/>
          </a:blip>
          <a:srcRect/>
          <a:stretch>
            <a:fillRect/>
          </a:stretch>
        </p:blipFill>
        <p:spPr bwMode="auto">
          <a:xfrm>
            <a:off x="5943600" y="0"/>
            <a:ext cx="3200400" cy="3733800"/>
          </a:xfrm>
          <a:prstGeom prst="rect">
            <a:avLst/>
          </a:prstGeom>
          <a:ln>
            <a:noFill/>
          </a:ln>
          <a:effectLst>
            <a:softEdge rad="112500"/>
          </a:effectLst>
        </p:spPr>
      </p:pic>
      <p:pic>
        <p:nvPicPr>
          <p:cNvPr id="16386" name="Picture 2" descr="http://ldsces.org/inst_manuals/ot-in-2/images/e-00.gif"/>
          <p:cNvPicPr>
            <a:picLocks noChangeAspect="1" noChangeArrowheads="1"/>
          </p:cNvPicPr>
          <p:nvPr/>
        </p:nvPicPr>
        <p:blipFill>
          <a:blip r:embed="rId9" cstate="print"/>
          <a:srcRect/>
          <a:stretch>
            <a:fillRect/>
          </a:stretch>
        </p:blipFill>
        <p:spPr bwMode="auto">
          <a:xfrm>
            <a:off x="2895600" y="1219200"/>
            <a:ext cx="3609975" cy="470355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5057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amond(in)">
                                      <p:cBhvr>
                                        <p:cTn id="7" dur="1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7772400" cy="3078162"/>
          </a:xfrm>
        </p:spPr>
        <p:txBody>
          <a:bodyPr>
            <a:normAutofit fontScale="90000"/>
          </a:bodyPr>
          <a:lstStyle/>
          <a:p>
            <a:r>
              <a:rPr lang="en-US" i="1" dirty="0" smtClean="0"/>
              <a:t>“Searching what, or what manner of time the Spirit of Christ which was in them did signify, when it testified beforehand the sufferings of Christ, and the glory that should follow.”</a:t>
            </a:r>
            <a:br>
              <a:rPr lang="en-US" i="1" dirty="0" smtClean="0"/>
            </a:br>
            <a:r>
              <a:rPr lang="en-US" i="1" dirty="0" smtClean="0"/>
              <a:t>(I Peter 1:11)</a:t>
            </a:r>
            <a:endParaRPr lang="en-US" i="1" dirty="0"/>
          </a:p>
        </p:txBody>
      </p:sp>
      <p:pic>
        <p:nvPicPr>
          <p:cNvPr id="122882" name="Picture 2" descr="http://images2.layoutsparks.com/1/43961/christ-weep-crucifix-suffering.jpg"/>
          <p:cNvPicPr>
            <a:picLocks noChangeAspect="1" noChangeArrowheads="1"/>
          </p:cNvPicPr>
          <p:nvPr/>
        </p:nvPicPr>
        <p:blipFill>
          <a:blip r:embed="rId2" cstate="print"/>
          <a:srcRect/>
          <a:stretch>
            <a:fillRect/>
          </a:stretch>
        </p:blipFill>
        <p:spPr bwMode="auto">
          <a:xfrm>
            <a:off x="228600" y="3264407"/>
            <a:ext cx="2743200" cy="3593593"/>
          </a:xfrm>
          <a:prstGeom prst="rect">
            <a:avLst/>
          </a:prstGeom>
          <a:noFill/>
        </p:spPr>
      </p:pic>
      <p:pic>
        <p:nvPicPr>
          <p:cNvPr id="122884" name="Picture 4" descr="http://media-cache-ec0.pinimg.com/236x/de/07/f7/de07f7566ff7a573bc48cd446376f20f.jpg"/>
          <p:cNvPicPr>
            <a:picLocks noChangeAspect="1" noChangeArrowheads="1"/>
          </p:cNvPicPr>
          <p:nvPr/>
        </p:nvPicPr>
        <p:blipFill>
          <a:blip r:embed="rId3" cstate="print">
            <a:lum bright="-10000" contrast="20000"/>
          </a:blip>
          <a:srcRect/>
          <a:stretch>
            <a:fillRect/>
          </a:stretch>
        </p:blipFill>
        <p:spPr bwMode="auto">
          <a:xfrm>
            <a:off x="5334000" y="3657600"/>
            <a:ext cx="3543300" cy="30628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24088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Mystery of the Ages</a:t>
            </a:r>
            <a:endParaRPr lang="en-US" dirty="0"/>
          </a:p>
        </p:txBody>
      </p:sp>
      <p:sp>
        <p:nvSpPr>
          <p:cNvPr id="3" name="Content Placeholder 2"/>
          <p:cNvSpPr>
            <a:spLocks noGrp="1"/>
          </p:cNvSpPr>
          <p:nvPr>
            <p:ph idx="1"/>
          </p:nvPr>
        </p:nvSpPr>
        <p:spPr>
          <a:xfrm>
            <a:off x="4267200" y="2286000"/>
            <a:ext cx="4572000" cy="4572000"/>
          </a:xfrm>
        </p:spPr>
        <p:txBody>
          <a:bodyPr/>
          <a:lstStyle/>
          <a:p>
            <a:pPr>
              <a:buNone/>
            </a:pPr>
            <a:r>
              <a:rPr lang="en-US" i="1" dirty="0" smtClean="0"/>
              <a:t>   “My Lord delayeth His coming.” </a:t>
            </a:r>
          </a:p>
          <a:p>
            <a:pPr>
              <a:buNone/>
            </a:pPr>
            <a:r>
              <a:rPr lang="en-US" i="1" dirty="0" smtClean="0"/>
              <a:t>  </a:t>
            </a:r>
          </a:p>
          <a:p>
            <a:pPr>
              <a:buNone/>
            </a:pPr>
            <a:r>
              <a:rPr lang="en-US" i="1" dirty="0" smtClean="0"/>
              <a:t>  </a:t>
            </a:r>
          </a:p>
          <a:p>
            <a:pPr>
              <a:buNone/>
            </a:pPr>
            <a:r>
              <a:rPr lang="en-US" i="1" dirty="0" smtClean="0"/>
              <a:t>   “Where is the promise of His coming?”  </a:t>
            </a:r>
          </a:p>
          <a:p>
            <a:pPr>
              <a:buNone/>
            </a:pPr>
            <a:endParaRPr lang="en-US" i="1" dirty="0"/>
          </a:p>
        </p:txBody>
      </p:sp>
      <p:pic>
        <p:nvPicPr>
          <p:cNvPr id="4098" name="Picture 2" descr="C:\Users\Ptr. Daniel White\Desktop\Bible pictures\faces\scan0005.jpg"/>
          <p:cNvPicPr>
            <a:picLocks noChangeAspect="1" noChangeArrowheads="1"/>
          </p:cNvPicPr>
          <p:nvPr/>
        </p:nvPicPr>
        <p:blipFill>
          <a:blip r:embed="rId3" cstate="print">
            <a:lum bright="-10000"/>
          </a:blip>
          <a:srcRect/>
          <a:stretch>
            <a:fillRect/>
          </a:stretch>
        </p:blipFill>
        <p:spPr bwMode="auto">
          <a:xfrm flipH="1">
            <a:off x="1066800" y="1676400"/>
            <a:ext cx="2895600" cy="2112962"/>
          </a:xfrm>
          <a:prstGeom prst="rect">
            <a:avLst/>
          </a:prstGeom>
          <a:noFill/>
          <a:scene3d>
            <a:camera prst="perspectiveRight"/>
            <a:lightRig rig="threePt" dir="t"/>
          </a:scene3d>
          <a:sp3d>
            <a:bevelT prst="angle"/>
          </a:sp3d>
        </p:spPr>
      </p:pic>
      <p:pic>
        <p:nvPicPr>
          <p:cNvPr id="4099" name="Picture 3" descr="C:\Users\Ptr. Daniel White\Desktop\Bible pictures\faces\person thinking.jpg"/>
          <p:cNvPicPr>
            <a:picLocks noChangeAspect="1" noChangeArrowheads="1"/>
          </p:cNvPicPr>
          <p:nvPr/>
        </p:nvPicPr>
        <p:blipFill>
          <a:blip r:embed="rId4" cstate="print"/>
          <a:srcRect/>
          <a:stretch>
            <a:fillRect/>
          </a:stretch>
        </p:blipFill>
        <p:spPr bwMode="auto">
          <a:xfrm flipH="1">
            <a:off x="1600200" y="4038600"/>
            <a:ext cx="1991895" cy="2590800"/>
          </a:xfrm>
          <a:prstGeom prst="rect">
            <a:avLst/>
          </a:prstGeom>
          <a:noFill/>
          <a:scene3d>
            <a:camera prst="perspectiveRight"/>
            <a:lightRig rig="threePt" dir="t"/>
          </a:scene3d>
          <a:sp3d>
            <a:bevelT prst="angle"/>
          </a:sp3d>
        </p:spPr>
      </p:pic>
    </p:spTree>
    <p:extLst>
      <p:ext uri="{BB962C8B-B14F-4D97-AF65-F5344CB8AC3E}">
        <p14:creationId xmlns:p14="http://schemas.microsoft.com/office/powerpoint/2010/main" val="232247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 to="" calcmode="lin" valueType="num">
                                      <p:cBhvr>
                                        <p:cTn id="12" dur="1" fill="hold"/>
                                        <p:tgtEl>
                                          <p:spTgt spid="409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t>Lehman Strauss</a:t>
            </a:r>
            <a:endParaRPr lang="en-US" dirty="0"/>
          </a:p>
        </p:txBody>
      </p:sp>
      <p:sp>
        <p:nvSpPr>
          <p:cNvPr id="3" name="Content Placeholder 2"/>
          <p:cNvSpPr>
            <a:spLocks noGrp="1"/>
          </p:cNvSpPr>
          <p:nvPr>
            <p:ph idx="1"/>
          </p:nvPr>
        </p:nvSpPr>
        <p:spPr>
          <a:xfrm>
            <a:off x="0" y="1219200"/>
            <a:ext cx="8991600" cy="5410200"/>
          </a:xfrm>
        </p:spPr>
        <p:txBody>
          <a:bodyPr>
            <a:noAutofit/>
          </a:bodyPr>
          <a:lstStyle/>
          <a:p>
            <a:pPr>
              <a:buNone/>
            </a:pPr>
            <a:r>
              <a:rPr lang="en-US" sz="3600" dirty="0" smtClean="0"/>
              <a:t>                The great mystery of our age has been the so-called silence of God in the face of prevailing wickedness. Sin has stalked around the earth unashamed without much divine intervention. But one day the judgment of the Almighty will be laid upon the world. Then we shall know why He permitted Satan and sin. The mystery of the struggle between light and darkness, good and evil, will be made known in that day.</a:t>
            </a:r>
            <a:endParaRPr lang="en-US" sz="3600" dirty="0"/>
          </a:p>
        </p:txBody>
      </p:sp>
      <p:pic>
        <p:nvPicPr>
          <p:cNvPr id="5122" name="Picture 2" descr="C:\Users\Ptr. Daniel White\Desktop\Bible pictures\preaching\Pastors&amp;Preachers\Robinson, Bud.jpg"/>
          <p:cNvPicPr>
            <a:picLocks noChangeAspect="1" noChangeArrowheads="1"/>
          </p:cNvPicPr>
          <p:nvPr/>
        </p:nvPicPr>
        <p:blipFill>
          <a:blip r:embed="rId3" cstate="print"/>
          <a:srcRect/>
          <a:stretch>
            <a:fillRect/>
          </a:stretch>
        </p:blipFill>
        <p:spPr bwMode="auto">
          <a:xfrm>
            <a:off x="457200" y="152400"/>
            <a:ext cx="1066800" cy="1600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7366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938992"/>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10:1-11</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 </a:t>
            </a: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Mighty Angel and </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Little Book” </a:t>
            </a:r>
          </a:p>
        </p:txBody>
      </p:sp>
    </p:spTree>
    <p:extLst>
      <p:ext uri="{BB962C8B-B14F-4D97-AF65-F5344CB8AC3E}">
        <p14:creationId xmlns:p14="http://schemas.microsoft.com/office/powerpoint/2010/main" val="401434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981200"/>
            <a:ext cx="8686800" cy="4572000"/>
          </a:xfrm>
        </p:spPr>
        <p:txBody>
          <a:bodyPr>
            <a:normAutofit/>
          </a:bodyPr>
          <a:lstStyle/>
          <a:p>
            <a:pPr>
              <a:buNone/>
            </a:pPr>
            <a:r>
              <a:rPr lang="en-US" sz="3600" dirty="0" smtClean="0"/>
              <a:t>    I confess that at times I have been baffled, and even troubled, by questions in my own mind as to the strange providential ways and dealings of God. But I know that I must wait in patience until that day when the mystery will be made known. That which is now unknown will then be revealed.</a:t>
            </a:r>
            <a:endParaRPr lang="en-US" sz="3600" dirty="0"/>
          </a:p>
        </p:txBody>
      </p:sp>
      <p:pic>
        <p:nvPicPr>
          <p:cNvPr id="4" name="Picture 2" descr="C:\Users\Ptr. Daniel White\Desktop\Bible pictures\preaching\Pastors&amp;Preachers\Robinson, Bud.jpg"/>
          <p:cNvPicPr>
            <a:picLocks noChangeAspect="1" noChangeArrowheads="1"/>
          </p:cNvPicPr>
          <p:nvPr/>
        </p:nvPicPr>
        <p:blipFill>
          <a:blip r:embed="rId3" cstate="print"/>
          <a:srcRect/>
          <a:stretch>
            <a:fillRect/>
          </a:stretch>
        </p:blipFill>
        <p:spPr bwMode="auto">
          <a:xfrm>
            <a:off x="457200" y="152400"/>
            <a:ext cx="1066800" cy="1600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98992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486400" cy="6858000"/>
          </a:xfrm>
        </p:spPr>
        <p:txBody>
          <a:bodyPr>
            <a:normAutofit fontScale="90000"/>
          </a:bodyPr>
          <a:lstStyle/>
          <a:p>
            <a:r>
              <a:rPr lang="en-US" sz="3600" i="1" dirty="0" smtClean="0">
                <a:effectLst>
                  <a:glow rad="101600">
                    <a:schemeClr val="bg1">
                      <a:alpha val="60000"/>
                    </a:schemeClr>
                  </a:glow>
                </a:effectLst>
              </a:rPr>
              <a:t>“Of which salvation the prophets have inquired and searched diligently, who prophesied of the grace that should come unto you. Searching what, or what manner of time the Spirit of Christ which was in them did signify, when it testified beforehand of the sufferings of Christ, and the glory that should follow…which things the angels desire to look into.”</a:t>
            </a:r>
            <a:endParaRPr lang="en-US" sz="3600" i="1" dirty="0">
              <a:effectLst>
                <a:glow rad="101600">
                  <a:schemeClr val="bg1">
                    <a:alpha val="60000"/>
                  </a:schemeClr>
                </a:glow>
              </a:effectLst>
            </a:endParaRPr>
          </a:p>
        </p:txBody>
      </p:sp>
      <p:pic>
        <p:nvPicPr>
          <p:cNvPr id="6146" name="Picture 2" descr="C:\Users\Ptr. Daniel White\Desktop\Bible pictures\Bible pictures New Testament\Peter\Vision &amp; Cornelius\Peter's Vision 1005-155.jpg"/>
          <p:cNvPicPr>
            <a:picLocks noChangeAspect="1" noChangeArrowheads="1"/>
          </p:cNvPicPr>
          <p:nvPr/>
        </p:nvPicPr>
        <p:blipFill>
          <a:blip r:embed="rId3" cstate="print"/>
          <a:srcRect l="38596" t="17372" b="4455"/>
          <a:stretch>
            <a:fillRect/>
          </a:stretch>
        </p:blipFill>
        <p:spPr bwMode="auto">
          <a:xfrm>
            <a:off x="6324600" y="1828800"/>
            <a:ext cx="2209800" cy="2762794"/>
          </a:xfrm>
          <a:prstGeom prst="rect">
            <a:avLst/>
          </a:prstGeom>
          <a:ln>
            <a:noFill/>
          </a:ln>
          <a:effectLst>
            <a:softEdge rad="112500"/>
          </a:effectLst>
        </p:spPr>
      </p:pic>
      <p:pic>
        <p:nvPicPr>
          <p:cNvPr id="2050" name="Picture 2" descr="C:\Users\Ptr. Daniel White\Desktop\Bible pictures\Jesus\12 Crucifixion\0251 Caminhada 1.jpg"/>
          <p:cNvPicPr>
            <a:picLocks noChangeAspect="1" noChangeArrowheads="1"/>
          </p:cNvPicPr>
          <p:nvPr/>
        </p:nvPicPr>
        <p:blipFill>
          <a:blip r:embed="rId4" cstate="print"/>
          <a:srcRect t="6148" r="208"/>
          <a:stretch>
            <a:fillRect/>
          </a:stretch>
        </p:blipFill>
        <p:spPr bwMode="auto">
          <a:xfrm>
            <a:off x="5410200" y="1600200"/>
            <a:ext cx="3733800" cy="3047999"/>
          </a:xfrm>
          <a:prstGeom prst="rect">
            <a:avLst/>
          </a:prstGeom>
          <a:ln>
            <a:noFill/>
          </a:ln>
          <a:effectLst>
            <a:softEdge rad="112500"/>
          </a:effectLst>
        </p:spPr>
      </p:pic>
      <p:pic>
        <p:nvPicPr>
          <p:cNvPr id="2052" name="Picture 4" descr="C:\Users\Ptr. Daniel White\Desktop\Bible pictures\Prophecy pictures\prophecy pictures\rapture and second coming\behold_He_cometh_with_clouds.jpg"/>
          <p:cNvPicPr>
            <a:picLocks noChangeAspect="1" noChangeArrowheads="1"/>
          </p:cNvPicPr>
          <p:nvPr/>
        </p:nvPicPr>
        <p:blipFill>
          <a:blip r:embed="rId5" cstate="print"/>
          <a:srcRect/>
          <a:stretch>
            <a:fillRect/>
          </a:stretch>
        </p:blipFill>
        <p:spPr bwMode="auto">
          <a:xfrm>
            <a:off x="5334000" y="564605"/>
            <a:ext cx="3810000" cy="4632479"/>
          </a:xfrm>
          <a:prstGeom prst="rect">
            <a:avLst/>
          </a:prstGeom>
          <a:ln>
            <a:noFill/>
          </a:ln>
          <a:effectLst>
            <a:softEdge rad="112500"/>
          </a:effectLst>
        </p:spPr>
      </p:pic>
      <p:pic>
        <p:nvPicPr>
          <p:cNvPr id="4098" name="Picture 2" descr="C:\Users\Ptr. Daniel White\Desktop\Bible pictures\angels\sunday_worship_pic2.jpg"/>
          <p:cNvPicPr>
            <a:picLocks noChangeAspect="1" noChangeArrowheads="1"/>
          </p:cNvPicPr>
          <p:nvPr/>
        </p:nvPicPr>
        <p:blipFill>
          <a:blip r:embed="rId6" cstate="print"/>
          <a:srcRect r="4573" b="1554"/>
          <a:stretch>
            <a:fillRect/>
          </a:stretch>
        </p:blipFill>
        <p:spPr bwMode="auto">
          <a:xfrm>
            <a:off x="5410200" y="1524000"/>
            <a:ext cx="3733800" cy="2667000"/>
          </a:xfrm>
          <a:prstGeom prst="ellipse">
            <a:avLst/>
          </a:prstGeom>
          <a:ln>
            <a:noFill/>
          </a:ln>
          <a:effectLst>
            <a:softEdge rad="112500"/>
          </a:effectLst>
        </p:spPr>
      </p:pic>
    </p:spTree>
    <p:extLst>
      <p:ext uri="{BB962C8B-B14F-4D97-AF65-F5344CB8AC3E}">
        <p14:creationId xmlns:p14="http://schemas.microsoft.com/office/powerpoint/2010/main" val="171347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 calcmode="lin" valueType="num">
                                      <p:cBhvr>
                                        <p:cTn id="22" dur="2000" fill="hold"/>
                                        <p:tgtEl>
                                          <p:spTgt spid="4098"/>
                                        </p:tgtEl>
                                        <p:attrNameLst>
                                          <p:attrName>ppt_w</p:attrName>
                                        </p:attrNameLst>
                                      </p:cBhvr>
                                      <p:tavLst>
                                        <p:tav tm="0">
                                          <p:val>
                                            <p:fltVal val="0"/>
                                          </p:val>
                                        </p:tav>
                                        <p:tav tm="100000">
                                          <p:val>
                                            <p:strVal val="#ppt_w"/>
                                          </p:val>
                                        </p:tav>
                                      </p:tavLst>
                                    </p:anim>
                                    <p:anim calcmode="lin" valueType="num">
                                      <p:cBhvr>
                                        <p:cTn id="23" dur="2000" fill="hold"/>
                                        <p:tgtEl>
                                          <p:spTgt spid="4098"/>
                                        </p:tgtEl>
                                        <p:attrNameLst>
                                          <p:attrName>ppt_h</p:attrName>
                                        </p:attrNameLst>
                                      </p:cBhvr>
                                      <p:tavLst>
                                        <p:tav tm="0">
                                          <p:val>
                                            <p:fltVal val="0"/>
                                          </p:val>
                                        </p:tav>
                                        <p:tav tm="100000">
                                          <p:val>
                                            <p:strVal val="#ppt_h"/>
                                          </p:val>
                                        </p:tav>
                                      </p:tavLst>
                                    </p:anim>
                                    <p:animEffect transition="in" filter="fade">
                                      <p:cBhvr>
                                        <p:cTn id="24"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100_3613.JPG"/>
          <p:cNvPicPr>
            <a:picLocks noChangeAspect="1" noChangeArrowheads="1"/>
          </p:cNvPicPr>
          <p:nvPr/>
        </p:nvPicPr>
        <p:blipFill>
          <a:blip r:embed="rId3" cstate="print">
            <a:lum bright="-20000"/>
          </a:blip>
          <a:srcRect/>
          <a:stretch>
            <a:fillRect/>
          </a:stretch>
        </p:blipFill>
        <p:spPr bwMode="auto">
          <a:xfrm>
            <a:off x="-475" y="1"/>
            <a:ext cx="9144476" cy="6858000"/>
          </a:xfrm>
          <a:prstGeom prst="rect">
            <a:avLst/>
          </a:prstGeom>
          <a:noFill/>
        </p:spPr>
      </p:pic>
      <p:sp>
        <p:nvSpPr>
          <p:cNvPr id="2" name="Title 1"/>
          <p:cNvSpPr>
            <a:spLocks noGrp="1"/>
          </p:cNvSpPr>
          <p:nvPr>
            <p:ph type="title"/>
          </p:nvPr>
        </p:nvSpPr>
        <p:spPr>
          <a:xfrm>
            <a:off x="2133600" y="274638"/>
            <a:ext cx="6553200" cy="6354762"/>
          </a:xfrm>
        </p:spPr>
        <p:txBody>
          <a:bodyPr>
            <a:normAutofit/>
          </a:bodyPr>
          <a:lstStyle/>
          <a:p>
            <a:r>
              <a:rPr lang="en-US" sz="3600" i="1" dirty="0" smtClean="0">
                <a:effectLst>
                  <a:glow rad="101600">
                    <a:schemeClr val="bg1">
                      <a:alpha val="60000"/>
                    </a:schemeClr>
                  </a:glow>
                </a:effectLst>
              </a:rPr>
              <a:t>“We have a more sure word of prophecy; whereunto ye do well that ye take heed, as unto a light that shineth in a dark place. Knowing this first, that no prophecy of the Scripture is of any private interpretation. For the prophecy came not in old time by the will of man: but holy men of God spake as they were moved by the Holy Ghost.”</a:t>
            </a:r>
            <a:endParaRPr lang="en-US" sz="3600" i="1" dirty="0">
              <a:effectLst>
                <a:glow rad="101600">
                  <a:schemeClr val="bg1">
                    <a:alpha val="60000"/>
                  </a:schemeClr>
                </a:glow>
              </a:effectLst>
            </a:endParaRPr>
          </a:p>
        </p:txBody>
      </p:sp>
      <p:pic>
        <p:nvPicPr>
          <p:cNvPr id="1027" name="Picture 3" descr="C:\Users\Ptr. Daniel White\Desktop\Bible pictures\bibles and book of life\scan0032.jpg"/>
          <p:cNvPicPr>
            <a:picLocks noChangeAspect="1" noChangeArrowheads="1"/>
          </p:cNvPicPr>
          <p:nvPr/>
        </p:nvPicPr>
        <p:blipFill>
          <a:blip r:embed="rId4" cstate="print"/>
          <a:srcRect/>
          <a:stretch>
            <a:fillRect/>
          </a:stretch>
        </p:blipFill>
        <p:spPr bwMode="auto">
          <a:xfrm>
            <a:off x="260189" y="304800"/>
            <a:ext cx="2025811" cy="2555514"/>
          </a:xfrm>
          <a:prstGeom prst="rect">
            <a:avLst/>
          </a:prstGeom>
          <a:ln>
            <a:noFill/>
          </a:ln>
          <a:effectLst>
            <a:softEdge rad="112500"/>
          </a:effectLst>
        </p:spPr>
      </p:pic>
      <p:pic>
        <p:nvPicPr>
          <p:cNvPr id="1028" name="Picture 4" descr="C:\Users\Ptr. Daniel White\Desktop\Bible pictures\holy spirit\dove good.jpg"/>
          <p:cNvPicPr>
            <a:picLocks noChangeAspect="1" noChangeArrowheads="1"/>
          </p:cNvPicPr>
          <p:nvPr/>
        </p:nvPicPr>
        <p:blipFill>
          <a:blip r:embed="rId5" cstate="print"/>
          <a:srcRect/>
          <a:stretch>
            <a:fillRect/>
          </a:stretch>
        </p:blipFill>
        <p:spPr bwMode="auto">
          <a:xfrm>
            <a:off x="0" y="4596904"/>
            <a:ext cx="2209800" cy="1478966"/>
          </a:xfrm>
          <a:prstGeom prst="rect">
            <a:avLst/>
          </a:prstGeom>
          <a:ln>
            <a:noFill/>
          </a:ln>
          <a:effectLst>
            <a:softEdge rad="112500"/>
          </a:effectLst>
        </p:spPr>
      </p:pic>
    </p:spTree>
    <p:extLst>
      <p:ext uri="{BB962C8B-B14F-4D97-AF65-F5344CB8AC3E}">
        <p14:creationId xmlns:p14="http://schemas.microsoft.com/office/powerpoint/2010/main" val="64545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Bible pictures\angels\Angel and John.jpg"/>
          <p:cNvPicPr>
            <a:picLocks noChangeAspect="1" noChangeArrowheads="1"/>
          </p:cNvPicPr>
          <p:nvPr/>
        </p:nvPicPr>
        <p:blipFill>
          <a:blip r:embed="rId3" cstate="print"/>
          <a:srcRect/>
          <a:stretch>
            <a:fillRect/>
          </a:stretch>
        </p:blipFill>
        <p:spPr bwMode="auto">
          <a:xfrm>
            <a:off x="0" y="0"/>
            <a:ext cx="5069227" cy="6858000"/>
          </a:xfrm>
          <a:prstGeom prst="rect">
            <a:avLst/>
          </a:prstGeom>
          <a:noFill/>
        </p:spPr>
      </p:pic>
      <p:sp>
        <p:nvSpPr>
          <p:cNvPr id="3" name="Title 2"/>
          <p:cNvSpPr>
            <a:spLocks noGrp="1"/>
          </p:cNvSpPr>
          <p:nvPr>
            <p:ph type="title"/>
          </p:nvPr>
        </p:nvSpPr>
        <p:spPr>
          <a:xfrm>
            <a:off x="5029200" y="274638"/>
            <a:ext cx="4114800" cy="6583362"/>
          </a:xfrm>
        </p:spPr>
        <p:txBody>
          <a:bodyPr>
            <a:normAutofit fontScale="90000"/>
          </a:bodyPr>
          <a:lstStyle/>
          <a:p>
            <a:r>
              <a:rPr lang="en-US" i="1" dirty="0" smtClean="0"/>
              <a:t>“Go take the     little book</a:t>
            </a:r>
            <a:br>
              <a:rPr lang="en-US" i="1" dirty="0" smtClean="0"/>
            </a:br>
            <a:r>
              <a:rPr lang="en-US" i="1" dirty="0" smtClean="0"/>
              <a:t> </a:t>
            </a:r>
            <a:r>
              <a:rPr lang="en-US" i="1" dirty="0" smtClean="0">
                <a:solidFill>
                  <a:srgbClr val="FFFF00"/>
                </a:solidFill>
              </a:rPr>
              <a:t>(divine revelation) </a:t>
            </a:r>
            <a:r>
              <a:rPr lang="en-US" i="1" dirty="0" smtClean="0"/>
              <a:t>which is open in the hand of the angel which standeth upon the sea and upon the earth.”</a:t>
            </a:r>
            <a:endParaRPr lang="en-US" i="1" dirty="0"/>
          </a:p>
        </p:txBody>
      </p:sp>
    </p:spTree>
    <p:extLst>
      <p:ext uri="{BB962C8B-B14F-4D97-AF65-F5344CB8AC3E}">
        <p14:creationId xmlns:p14="http://schemas.microsoft.com/office/powerpoint/2010/main" val="25562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572000" cy="6430962"/>
          </a:xfrm>
        </p:spPr>
        <p:txBody>
          <a:bodyPr>
            <a:normAutofit/>
          </a:bodyPr>
          <a:lstStyle/>
          <a:p>
            <a:r>
              <a:rPr lang="en-US" sz="3600" i="1" dirty="0" smtClean="0"/>
              <a:t>“It shall make thy belly bitter, but it shall be in thy mouth sweet as honey. And I took the little book out of the angel’s hand, and ate it up; and it was in my mouth sweet as honey: and as soon as I had eaten it, my belly was bitter.”</a:t>
            </a:r>
            <a:endParaRPr lang="en-US" sz="3600" i="1" dirty="0"/>
          </a:p>
        </p:txBody>
      </p:sp>
      <p:pic>
        <p:nvPicPr>
          <p:cNvPr id="1026" name="Picture 2"/>
          <p:cNvPicPr>
            <a:picLocks noChangeAspect="1" noChangeArrowheads="1"/>
          </p:cNvPicPr>
          <p:nvPr/>
        </p:nvPicPr>
        <p:blipFill>
          <a:blip r:embed="rId3" cstate="print"/>
          <a:srcRect/>
          <a:stretch>
            <a:fillRect/>
          </a:stretch>
        </p:blipFill>
        <p:spPr bwMode="auto">
          <a:xfrm rot="4242239">
            <a:off x="1136578" y="128458"/>
            <a:ext cx="2362200" cy="4084205"/>
          </a:xfrm>
          <a:prstGeom prst="rect">
            <a:avLst/>
          </a:prstGeom>
          <a:noFill/>
          <a:ln w="9525">
            <a:noFill/>
            <a:miter lim="800000"/>
            <a:headEnd/>
            <a:tailEnd/>
          </a:ln>
        </p:spPr>
      </p:pic>
      <p:pic>
        <p:nvPicPr>
          <p:cNvPr id="1027" name="Picture 3" descr="C:\Users\Ptr. Daniel White\Desktop\Bible pictures\Prophecy pictures\prophecy pictures\revelation\scan0001 (2).jpg"/>
          <p:cNvPicPr>
            <a:picLocks noChangeAspect="1" noChangeArrowheads="1"/>
          </p:cNvPicPr>
          <p:nvPr/>
        </p:nvPicPr>
        <p:blipFill>
          <a:blip r:embed="rId4" cstate="print">
            <a:lum bright="-20000"/>
          </a:blip>
          <a:srcRect t="31077" r="28864" b="33407"/>
          <a:stretch>
            <a:fillRect/>
          </a:stretch>
        </p:blipFill>
        <p:spPr bwMode="auto">
          <a:xfrm rot="20517248">
            <a:off x="1389982" y="4279223"/>
            <a:ext cx="2349132" cy="1789815"/>
          </a:xfrm>
          <a:prstGeom prst="rect">
            <a:avLst/>
          </a:prstGeom>
          <a:noFill/>
        </p:spPr>
      </p:pic>
    </p:spTree>
    <p:extLst>
      <p:ext uri="{BB962C8B-B14F-4D97-AF65-F5344CB8AC3E}">
        <p14:creationId xmlns:p14="http://schemas.microsoft.com/office/powerpoint/2010/main" val="179127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8534400" cy="6248400"/>
          </a:xfrm>
        </p:spPr>
        <p:txBody>
          <a:bodyPr>
            <a:normAutofit/>
          </a:bodyPr>
          <a:lstStyle/>
          <a:p>
            <a:r>
              <a:rPr lang="en-US" sz="3400" i="1" dirty="0" smtClean="0">
                <a:solidFill>
                  <a:srgbClr val="FFFF00"/>
                </a:solidFill>
              </a:rPr>
              <a:t>Jesus</a:t>
            </a:r>
            <a:r>
              <a:rPr lang="en-US" sz="3400" i="1" dirty="0" smtClean="0"/>
              <a:t> – “Man shall not live by bread alone, but by every word that proceedeth out of the mouth of God.”</a:t>
            </a:r>
          </a:p>
          <a:p>
            <a:r>
              <a:rPr lang="en-US" sz="3400" i="1" dirty="0" smtClean="0">
                <a:solidFill>
                  <a:srgbClr val="FFFF00"/>
                </a:solidFill>
              </a:rPr>
              <a:t>Jeremiah</a:t>
            </a:r>
            <a:r>
              <a:rPr lang="en-US" sz="3400" i="1" dirty="0" smtClean="0"/>
              <a:t> – “Thy words were found, and I did eat them; and Thy word was unto me the joy and rejoicing of mine heart.”</a:t>
            </a:r>
          </a:p>
          <a:p>
            <a:r>
              <a:rPr lang="en-US" sz="3400" i="1" dirty="0" smtClean="0">
                <a:solidFill>
                  <a:srgbClr val="FFFF00"/>
                </a:solidFill>
              </a:rPr>
              <a:t>David</a:t>
            </a:r>
            <a:r>
              <a:rPr lang="en-US" sz="3400" i="1" dirty="0" smtClean="0"/>
              <a:t> – “How sweet are Thy words unto my taste! Yea, sweeter than honey to my mouth.”</a:t>
            </a:r>
          </a:p>
          <a:p>
            <a:r>
              <a:rPr lang="en-US" sz="3400" i="1" dirty="0" smtClean="0">
                <a:solidFill>
                  <a:srgbClr val="FFFF00"/>
                </a:solidFill>
              </a:rPr>
              <a:t>Peter</a:t>
            </a:r>
            <a:r>
              <a:rPr lang="en-US" sz="3400" i="1" dirty="0" smtClean="0"/>
              <a:t> – “As newborn babes, desire the sincere milk of the word, that ye may grow thereby.”</a:t>
            </a:r>
            <a:endParaRPr lang="en-US" sz="3400" i="1" dirty="0"/>
          </a:p>
        </p:txBody>
      </p:sp>
    </p:spTree>
    <p:extLst>
      <p:ext uri="{BB962C8B-B14F-4D97-AF65-F5344CB8AC3E}">
        <p14:creationId xmlns:p14="http://schemas.microsoft.com/office/powerpoint/2010/main" val="109619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bibles and book of life\scan0001.jpg"/>
          <p:cNvPicPr>
            <a:picLocks noGrp="1" noChangeAspect="1" noChangeArrowheads="1"/>
          </p:cNvPicPr>
          <p:nvPr>
            <p:ph idx="1"/>
          </p:nvPr>
        </p:nvPicPr>
        <p:blipFill>
          <a:blip r:embed="rId3" cstate="print"/>
          <a:srcRect l="1397"/>
          <a:stretch>
            <a:fillRect/>
          </a:stretch>
        </p:blipFill>
        <p:spPr bwMode="auto">
          <a:xfrm>
            <a:off x="1981200" y="0"/>
            <a:ext cx="5376948"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C:\Users\Ptr. Daniel White\Desktop\Bible pictures\bibles and book of life\scan0001.jpg"/>
          <p:cNvPicPr>
            <a:picLocks noChangeAspect="1" noChangeArrowheads="1"/>
          </p:cNvPicPr>
          <p:nvPr/>
        </p:nvPicPr>
        <p:blipFill>
          <a:blip r:embed="rId4" cstate="print"/>
          <a:srcRect l="81288" t="44444" r="3347" b="45556"/>
          <a:stretch>
            <a:fillRect/>
          </a:stretch>
        </p:blipFill>
        <p:spPr bwMode="auto">
          <a:xfrm>
            <a:off x="3124200" y="3124200"/>
            <a:ext cx="4191000" cy="533400"/>
          </a:xfrm>
          <a:prstGeom prst="rect">
            <a:avLst/>
          </a:prstGeom>
          <a:ln>
            <a:noFill/>
          </a:ln>
          <a:effectLst>
            <a:softEdge rad="112500"/>
          </a:effectLst>
        </p:spPr>
      </p:pic>
    </p:spTree>
    <p:extLst>
      <p:ext uri="{BB962C8B-B14F-4D97-AF65-F5344CB8AC3E}">
        <p14:creationId xmlns:p14="http://schemas.microsoft.com/office/powerpoint/2010/main" val="3920451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s and book of life\scan0002.jpg"/>
          <p:cNvPicPr>
            <a:picLocks noChangeAspect="1" noChangeArrowheads="1"/>
          </p:cNvPicPr>
          <p:nvPr/>
        </p:nvPicPr>
        <p:blipFill>
          <a:blip r:embed="rId3" cstate="print"/>
          <a:srcRect/>
          <a:stretch>
            <a:fillRect/>
          </a:stretch>
        </p:blipFill>
        <p:spPr bwMode="auto">
          <a:xfrm>
            <a:off x="762000" y="609600"/>
            <a:ext cx="7673196" cy="5922105"/>
          </a:xfrm>
          <a:prstGeom prst="rect">
            <a:avLst/>
          </a:prstGeom>
          <a:ln>
            <a:noFill/>
          </a:ln>
          <a:effectLst>
            <a:softEdge rad="112500"/>
          </a:effectLst>
        </p:spPr>
      </p:pic>
    </p:spTree>
    <p:extLst>
      <p:ext uri="{BB962C8B-B14F-4D97-AF65-F5344CB8AC3E}">
        <p14:creationId xmlns:p14="http://schemas.microsoft.com/office/powerpoint/2010/main" val="2911588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1600" y="304800"/>
            <a:ext cx="3962400" cy="5509200"/>
          </a:xfrm>
          <a:prstGeom prst="rect">
            <a:avLst/>
          </a:prstGeom>
        </p:spPr>
        <p:txBody>
          <a:bodyPr wrap="square">
            <a:spAutoFit/>
          </a:bodyPr>
          <a:lstStyle/>
          <a:p>
            <a:pPr algn="ctr"/>
            <a:r>
              <a:rPr lang="en-US" sz="4400" i="1" smtClean="0"/>
              <a:t>“And </a:t>
            </a:r>
            <a:r>
              <a:rPr lang="en-US" sz="4400" i="1" dirty="0" smtClean="0"/>
              <a:t>he said unto me, Thou must prophesy again before many peoples, and nations, and tongues, and </a:t>
            </a:r>
            <a:r>
              <a:rPr lang="en-US" sz="4400" i="1" smtClean="0"/>
              <a:t>kings.”</a:t>
            </a:r>
            <a:endParaRPr lang="en-US" sz="4400" i="1" dirty="0"/>
          </a:p>
        </p:txBody>
      </p:sp>
      <p:pic>
        <p:nvPicPr>
          <p:cNvPr id="3" name="Picture 2" descr="C:\Users\Ptr. Daniel White\Desktop\Bible pictures\angels\Angel and John.jpg"/>
          <p:cNvPicPr>
            <a:picLocks noChangeAspect="1" noChangeArrowheads="1"/>
          </p:cNvPicPr>
          <p:nvPr/>
        </p:nvPicPr>
        <p:blipFill>
          <a:blip r:embed="rId2" cstate="print"/>
          <a:srcRect/>
          <a:stretch>
            <a:fillRect/>
          </a:stretch>
        </p:blipFill>
        <p:spPr bwMode="auto">
          <a:xfrm>
            <a:off x="0" y="0"/>
            <a:ext cx="5069227" cy="6858000"/>
          </a:xfrm>
          <a:prstGeom prst="rect">
            <a:avLst/>
          </a:prstGeom>
          <a:noFill/>
        </p:spPr>
      </p:pic>
    </p:spTree>
    <p:extLst>
      <p:ext uri="{BB962C8B-B14F-4D97-AF65-F5344CB8AC3E}">
        <p14:creationId xmlns:p14="http://schemas.microsoft.com/office/powerpoint/2010/main" val="2738794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i="1" dirty="0" smtClean="0"/>
              <a:t>“And I saw another mighty angel come down from heaven, clothed with a cloud: and a rainbow was upon his head, and his face was as it were the sun, and his feet as pillars of fire: And he had in his hand a little book open: and he set his right foot upon the sea, and his left foot on the earth.”</a:t>
            </a:r>
            <a:endParaRPr lang="en-US" i="1" dirty="0"/>
          </a:p>
        </p:txBody>
      </p:sp>
    </p:spTree>
    <p:extLst>
      <p:ext uri="{BB962C8B-B14F-4D97-AF65-F5344CB8AC3E}">
        <p14:creationId xmlns:p14="http://schemas.microsoft.com/office/powerpoint/2010/main" val="1045332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angels\Angel and John.jpg"/>
          <p:cNvPicPr>
            <a:picLocks noChangeAspect="1" noChangeArrowheads="1"/>
          </p:cNvPicPr>
          <p:nvPr/>
        </p:nvPicPr>
        <p:blipFill>
          <a:blip r:embed="rId3" cstate="print"/>
          <a:srcRect/>
          <a:stretch>
            <a:fillRect/>
          </a:stretch>
        </p:blipFill>
        <p:spPr bwMode="auto">
          <a:xfrm>
            <a:off x="1981200" y="0"/>
            <a:ext cx="5069227" cy="6858000"/>
          </a:xfrm>
          <a:prstGeom prst="rect">
            <a:avLst/>
          </a:prstGeom>
          <a:noFill/>
        </p:spPr>
      </p:pic>
    </p:spTree>
    <p:extLst>
      <p:ext uri="{BB962C8B-B14F-4D97-AF65-F5344CB8AC3E}">
        <p14:creationId xmlns:p14="http://schemas.microsoft.com/office/powerpoint/2010/main" val="3387560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solidFill>
                  <a:srgbClr val="FFFF00"/>
                </a:solidFill>
              </a:rPr>
              <a:t>“And I saw another mighty </a:t>
            </a:r>
            <a:r>
              <a:rPr lang="en-US" i="1" dirty="0" smtClean="0">
                <a:solidFill>
                  <a:srgbClr val="FFC000"/>
                </a:solidFill>
              </a:rPr>
              <a:t>(powerful)</a:t>
            </a:r>
            <a:r>
              <a:rPr lang="en-US" i="1" dirty="0" smtClean="0">
                <a:solidFill>
                  <a:srgbClr val="FFFF00"/>
                </a:solidFill>
              </a:rPr>
              <a:t/>
            </a:r>
            <a:br>
              <a:rPr lang="en-US" i="1" dirty="0" smtClean="0">
                <a:solidFill>
                  <a:srgbClr val="FFFF00"/>
                </a:solidFill>
              </a:rPr>
            </a:br>
            <a:r>
              <a:rPr lang="en-US" i="1" dirty="0" smtClean="0">
                <a:solidFill>
                  <a:srgbClr val="FFFF00"/>
                </a:solidFill>
              </a:rPr>
              <a:t>angel come down from heaven…”</a:t>
            </a:r>
            <a:endParaRPr lang="en-US" i="1"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lnSpcReduction="10000"/>
          </a:bodyPr>
          <a:lstStyle/>
          <a:p>
            <a:r>
              <a:rPr lang="en-US" sz="3600" i="1" dirty="0" smtClean="0"/>
              <a:t>273 reference to angels in the Word of God</a:t>
            </a:r>
          </a:p>
          <a:p>
            <a:r>
              <a:rPr lang="en-US" sz="3600" i="1" dirty="0" smtClean="0"/>
              <a:t>Created by Jesus Christ – John 1:1-3</a:t>
            </a:r>
          </a:p>
          <a:p>
            <a:r>
              <a:rPr lang="en-US" sz="3600" i="1" dirty="0" smtClean="0"/>
              <a:t>Glorify God – Colossians 1:16</a:t>
            </a:r>
          </a:p>
          <a:p>
            <a:r>
              <a:rPr lang="en-US" sz="3600" i="1" dirty="0" smtClean="0"/>
              <a:t>They are Spirit beings which are invisible (Colossians 2:18) and visible (Hebrews 13:2)</a:t>
            </a:r>
          </a:p>
          <a:p>
            <a:r>
              <a:rPr lang="en-US" sz="3600" i="1" dirty="0" smtClean="0"/>
              <a:t>They are innumerable – Hebrews 12:22</a:t>
            </a:r>
          </a:p>
          <a:p>
            <a:r>
              <a:rPr lang="en-US" sz="3600" i="1" dirty="0" smtClean="0"/>
              <a:t>They are ministers of God – Psalms 148:2</a:t>
            </a:r>
          </a:p>
          <a:p>
            <a:r>
              <a:rPr lang="en-US" sz="3600" i="1" dirty="0" smtClean="0"/>
              <a:t>They obey God’s commandments – Psalms 103:20</a:t>
            </a:r>
            <a:endParaRPr lang="en-US" sz="3600" i="1" dirty="0"/>
          </a:p>
        </p:txBody>
      </p:sp>
    </p:spTree>
    <p:extLst>
      <p:ext uri="{BB962C8B-B14F-4D97-AF65-F5344CB8AC3E}">
        <p14:creationId xmlns:p14="http://schemas.microsoft.com/office/powerpoint/2010/main" val="375361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3810000" cy="6629400"/>
          </a:xfrm>
        </p:spPr>
        <p:txBody>
          <a:bodyPr>
            <a:normAutofit fontScale="92500" lnSpcReduction="10000"/>
          </a:bodyPr>
          <a:lstStyle/>
          <a:p>
            <a:r>
              <a:rPr lang="en-US" sz="3600" i="1" dirty="0" smtClean="0"/>
              <a:t>Archangels – Michael and Gabriel</a:t>
            </a:r>
          </a:p>
          <a:p>
            <a:r>
              <a:rPr lang="en-US" sz="3600" i="1" dirty="0" smtClean="0"/>
              <a:t>Cherubim's – Ezekiel 1:4-28</a:t>
            </a:r>
          </a:p>
          <a:p>
            <a:r>
              <a:rPr lang="en-US" sz="3600" i="1" dirty="0" smtClean="0"/>
              <a:t>Seraphim’s –           Isaiah 6:1-7</a:t>
            </a:r>
          </a:p>
          <a:p>
            <a:r>
              <a:rPr lang="en-US" sz="3600" i="1" dirty="0"/>
              <a:t>R</a:t>
            </a:r>
            <a:r>
              <a:rPr lang="en-US" sz="3600" i="1" dirty="0" smtClean="0"/>
              <a:t>uling angels –       I Peter 3:22</a:t>
            </a:r>
          </a:p>
          <a:p>
            <a:r>
              <a:rPr lang="en-US" sz="3600" i="1" dirty="0" smtClean="0"/>
              <a:t>Guarding angels – Hebrews 1:14</a:t>
            </a:r>
          </a:p>
          <a:p>
            <a:r>
              <a:rPr lang="en-US" sz="3600" i="1" dirty="0"/>
              <a:t>A</a:t>
            </a:r>
            <a:r>
              <a:rPr lang="en-US" sz="3600" i="1" dirty="0" smtClean="0"/>
              <a:t>ngel of the Lord – Zechariah  3:1-10 </a:t>
            </a:r>
            <a:endParaRPr lang="en-US" sz="3600" i="1" dirty="0"/>
          </a:p>
        </p:txBody>
      </p:sp>
      <p:pic>
        <p:nvPicPr>
          <p:cNvPr id="16386" name="Picture 2" descr="C:\Users\Ptr. Daniel White\Desktop\Bible pictures\angels\393px-GIORDANO%2C_Luca_fallen_angels.jpg"/>
          <p:cNvPicPr>
            <a:picLocks noChangeAspect="1" noChangeArrowheads="1"/>
          </p:cNvPicPr>
          <p:nvPr/>
        </p:nvPicPr>
        <p:blipFill>
          <a:blip r:embed="rId3" cstate="print"/>
          <a:srcRect r="-961" b="33717"/>
          <a:stretch>
            <a:fillRect/>
          </a:stretch>
        </p:blipFill>
        <p:spPr bwMode="auto">
          <a:xfrm>
            <a:off x="4724400" y="228600"/>
            <a:ext cx="3810000" cy="3733800"/>
          </a:xfrm>
          <a:prstGeom prst="rect">
            <a:avLst/>
          </a:prstGeom>
          <a:noFill/>
        </p:spPr>
      </p:pic>
      <p:pic>
        <p:nvPicPr>
          <p:cNvPr id="16388" name="Picture 4" descr="C:\Users\Ptr. Daniel White\Desktop\Bible pictures\Daniel &amp; Bab Captvty\Spir Warfare03.jpg"/>
          <p:cNvPicPr>
            <a:picLocks noChangeAspect="1" noChangeArrowheads="1"/>
          </p:cNvPicPr>
          <p:nvPr/>
        </p:nvPicPr>
        <p:blipFill>
          <a:blip r:embed="rId4" cstate="print"/>
          <a:srcRect r="-2041" b="27729"/>
          <a:stretch>
            <a:fillRect/>
          </a:stretch>
        </p:blipFill>
        <p:spPr bwMode="auto">
          <a:xfrm>
            <a:off x="4724400" y="609600"/>
            <a:ext cx="3886200" cy="3429000"/>
          </a:xfrm>
          <a:prstGeom prst="rect">
            <a:avLst/>
          </a:prstGeom>
          <a:noFill/>
        </p:spPr>
      </p:pic>
      <p:pic>
        <p:nvPicPr>
          <p:cNvPr id="4" name="Picture 2" descr="C:\Users\Ptr. Daniel White\Desktop\New Folder\godthrone.jpg"/>
          <p:cNvPicPr>
            <a:picLocks noChangeAspect="1" noChangeArrowheads="1"/>
          </p:cNvPicPr>
          <p:nvPr/>
        </p:nvPicPr>
        <p:blipFill>
          <a:blip r:embed="rId5" cstate="print"/>
          <a:srcRect/>
          <a:stretch>
            <a:fillRect/>
          </a:stretch>
        </p:blipFill>
        <p:spPr bwMode="auto">
          <a:xfrm>
            <a:off x="4724400" y="1295400"/>
            <a:ext cx="3810000" cy="2933700"/>
          </a:xfrm>
          <a:prstGeom prst="rect">
            <a:avLst/>
          </a:prstGeom>
          <a:noFill/>
        </p:spPr>
      </p:pic>
      <p:pic>
        <p:nvPicPr>
          <p:cNvPr id="16390" name="Picture 6" descr="C:\Users\Ptr. Daniel White\Desktop\Bible pictures\heaven\twenty four elders.jpg"/>
          <p:cNvPicPr>
            <a:picLocks noChangeAspect="1" noChangeArrowheads="1"/>
          </p:cNvPicPr>
          <p:nvPr/>
        </p:nvPicPr>
        <p:blipFill>
          <a:blip r:embed="rId6" cstate="print"/>
          <a:srcRect l="2117" t="1540" r="485" b="36861"/>
          <a:stretch>
            <a:fillRect/>
          </a:stretch>
        </p:blipFill>
        <p:spPr bwMode="auto">
          <a:xfrm>
            <a:off x="4724400" y="2133600"/>
            <a:ext cx="3810000" cy="3313043"/>
          </a:xfrm>
          <a:prstGeom prst="rect">
            <a:avLst/>
          </a:prstGeom>
          <a:noFill/>
        </p:spPr>
      </p:pic>
      <p:pic>
        <p:nvPicPr>
          <p:cNvPr id="16391" name="Picture 7" descr="C:\Users\Ptr. Daniel White\Desktop\Bible pictures\angels\image2a.jpg"/>
          <p:cNvPicPr>
            <a:picLocks noChangeAspect="1" noChangeArrowheads="1"/>
          </p:cNvPicPr>
          <p:nvPr/>
        </p:nvPicPr>
        <p:blipFill>
          <a:blip r:embed="rId7" cstate="print"/>
          <a:srcRect/>
          <a:stretch>
            <a:fillRect/>
          </a:stretch>
        </p:blipFill>
        <p:spPr bwMode="auto">
          <a:xfrm>
            <a:off x="4724400" y="2971800"/>
            <a:ext cx="3810000" cy="3313908"/>
          </a:xfrm>
          <a:prstGeom prst="rect">
            <a:avLst/>
          </a:prstGeom>
          <a:noFill/>
        </p:spPr>
      </p:pic>
      <p:pic>
        <p:nvPicPr>
          <p:cNvPr id="16387" name="Picture 3" descr="C:\Users\Ptr. Daniel White\Desktop\Bible pictures\Daniel &amp; Bab Captvty\scan0014.jpg"/>
          <p:cNvPicPr>
            <a:picLocks noChangeAspect="1" noChangeArrowheads="1"/>
          </p:cNvPicPr>
          <p:nvPr/>
        </p:nvPicPr>
        <p:blipFill>
          <a:blip r:embed="rId8" cstate="print">
            <a:lum bright="-10000"/>
          </a:blip>
          <a:srcRect t="12825"/>
          <a:stretch>
            <a:fillRect/>
          </a:stretch>
        </p:blipFill>
        <p:spPr bwMode="auto">
          <a:xfrm>
            <a:off x="4724400" y="3581400"/>
            <a:ext cx="3810000" cy="3107610"/>
          </a:xfrm>
          <a:prstGeom prst="rect">
            <a:avLst/>
          </a:prstGeom>
          <a:noFill/>
        </p:spPr>
      </p:pic>
      <p:pic>
        <p:nvPicPr>
          <p:cNvPr id="6146" name="Picture 2" descr="C:\Users\Ptr. Daniel White\Desktop\Bible pictures\angels\scan0030.jpg"/>
          <p:cNvPicPr>
            <a:picLocks noChangeAspect="1" noChangeArrowheads="1"/>
          </p:cNvPicPr>
          <p:nvPr/>
        </p:nvPicPr>
        <p:blipFill>
          <a:blip r:embed="rId9" cstate="print">
            <a:lum bright="-10000"/>
          </a:blip>
          <a:srcRect/>
          <a:stretch>
            <a:fillRect/>
          </a:stretch>
        </p:blipFill>
        <p:spPr bwMode="auto">
          <a:xfrm>
            <a:off x="5638800" y="3581399"/>
            <a:ext cx="2193925" cy="3048001"/>
          </a:xfrm>
          <a:prstGeom prst="rect">
            <a:avLst/>
          </a:prstGeom>
          <a:ln>
            <a:noFill/>
          </a:ln>
          <a:effectLst>
            <a:softEdge rad="112500"/>
          </a:effectLst>
        </p:spPr>
      </p:pic>
      <p:pic>
        <p:nvPicPr>
          <p:cNvPr id="16392" name="Picture 8" descr="C:\Users\Ptr. Daniel White\Desktop\Bible pictures\Prophecy pictures\prophecy pictures\rapture and second coming\0014 Deus.jpg"/>
          <p:cNvPicPr>
            <a:picLocks noChangeAspect="1" noChangeArrowheads="1"/>
          </p:cNvPicPr>
          <p:nvPr/>
        </p:nvPicPr>
        <p:blipFill>
          <a:blip r:embed="rId10" cstate="print"/>
          <a:srcRect t="5715" r="166"/>
          <a:stretch>
            <a:fillRect/>
          </a:stretch>
        </p:blipFill>
        <p:spPr bwMode="auto">
          <a:xfrm>
            <a:off x="4724400" y="4114800"/>
            <a:ext cx="3810000" cy="2743200"/>
          </a:xfrm>
          <a:prstGeom prst="rect">
            <a:avLst/>
          </a:prstGeom>
          <a:noFill/>
        </p:spPr>
      </p:pic>
    </p:spTree>
    <p:extLst>
      <p:ext uri="{BB962C8B-B14F-4D97-AF65-F5344CB8AC3E}">
        <p14:creationId xmlns:p14="http://schemas.microsoft.com/office/powerpoint/2010/main" val="11810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 to="" calcmode="lin" valueType="num">
                                      <p:cBhvr>
                                        <p:cTn id="12" dur="1" fill="hold"/>
                                        <p:tgtEl>
                                          <p:spTgt spid="1638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 to="" calcmode="lin" valueType="num">
                                      <p:cBhvr>
                                        <p:cTn id="17" dur="1" fill="hold"/>
                                        <p:tgtEl>
                                          <p:spTgt spid="1638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to="" calcmode="lin" valueType="num">
                                      <p:cBhvr>
                                        <p:cTn id="22" dur="1" fill="hold"/>
                                        <p:tgtEl>
                                          <p:spTgt spid="3">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to="" calcmode="lin" valueType="num">
                                      <p:cBhvr>
                                        <p:cTn id="32" dur="1" fill="hold"/>
                                        <p:tgtEl>
                                          <p:spTgt spid="3">
                                            <p:txEl>
                                              <p:pRg st="2" end="2"/>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6390"/>
                                        </p:tgtEl>
                                        <p:attrNameLst>
                                          <p:attrName>style.visibility</p:attrName>
                                        </p:attrNameLst>
                                      </p:cBhvr>
                                      <p:to>
                                        <p:strVal val="visible"/>
                                      </p:to>
                                    </p:set>
                                    <p:anim to="" calcmode="lin" valueType="num">
                                      <p:cBhvr>
                                        <p:cTn id="37" dur="1" fill="hold"/>
                                        <p:tgtEl>
                                          <p:spTgt spid="1639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to="" calcmode="lin" valueType="num">
                                      <p:cBhvr>
                                        <p:cTn id="42" dur="1" fill="hold"/>
                                        <p:tgtEl>
                                          <p:spTgt spid="3">
                                            <p:txEl>
                                              <p:pRg st="3" end="3"/>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6391"/>
                                        </p:tgtEl>
                                        <p:attrNameLst>
                                          <p:attrName>style.visibility</p:attrName>
                                        </p:attrNameLst>
                                      </p:cBhvr>
                                      <p:to>
                                        <p:strVal val="visible"/>
                                      </p:to>
                                    </p:set>
                                    <p:anim to="" calcmode="lin" valueType="num">
                                      <p:cBhvr>
                                        <p:cTn id="47" dur="1" fill="hold"/>
                                        <p:tgtEl>
                                          <p:spTgt spid="1639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 to="" calcmode="lin" valueType="num">
                                      <p:cBhvr>
                                        <p:cTn id="52" dur="1" fill="hold"/>
                                        <p:tgtEl>
                                          <p:spTgt spid="3">
                                            <p:txEl>
                                              <p:pRg st="4" end="4"/>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6387"/>
                                        </p:tgtEl>
                                        <p:attrNameLst>
                                          <p:attrName>style.visibility</p:attrName>
                                        </p:attrNameLst>
                                      </p:cBhvr>
                                      <p:to>
                                        <p:strVal val="visible"/>
                                      </p:to>
                                    </p:set>
                                    <p:anim to="" calcmode="lin" valueType="num">
                                      <p:cBhvr>
                                        <p:cTn id="57" dur="1" fill="hold"/>
                                        <p:tgtEl>
                                          <p:spTgt spid="1638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6146"/>
                                        </p:tgtEl>
                                        <p:attrNameLst>
                                          <p:attrName>style.visibility</p:attrName>
                                        </p:attrNameLst>
                                      </p:cBhvr>
                                      <p:to>
                                        <p:strVal val="visible"/>
                                      </p:to>
                                    </p:set>
                                    <p:anim to="" calcmode="lin" valueType="num">
                                      <p:cBhvr>
                                        <p:cTn id="62" dur="1" fill="hold"/>
                                        <p:tgtEl>
                                          <p:spTgt spid="614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anim to="" calcmode="lin" valueType="num">
                                      <p:cBhvr>
                                        <p:cTn id="67" dur="1" fill="hold"/>
                                        <p:tgtEl>
                                          <p:spTgt spid="3">
                                            <p:txEl>
                                              <p:pRg st="5" end="5"/>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6392"/>
                                        </p:tgtEl>
                                        <p:attrNameLst>
                                          <p:attrName>style.visibility</p:attrName>
                                        </p:attrNameLst>
                                      </p:cBhvr>
                                      <p:to>
                                        <p:strVal val="visible"/>
                                      </p:to>
                                    </p:set>
                                    <p:anim to="" calcmode="lin" valueType="num">
                                      <p:cBhvr>
                                        <p:cTn id="72" dur="1" fill="hold"/>
                                        <p:tgtEl>
                                          <p:spTgt spid="163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tr. Daniel White\Desktop\Bible pictures\angels\image15.jpg"/>
          <p:cNvPicPr>
            <a:picLocks noChangeAspect="1" noChangeArrowheads="1"/>
          </p:cNvPicPr>
          <p:nvPr/>
        </p:nvPicPr>
        <p:blipFill>
          <a:blip r:embed="rId3" cstate="print">
            <a:lum bright="-20000"/>
          </a:blip>
          <a:srcRect b="5224"/>
          <a:stretch>
            <a:fillRect/>
          </a:stretch>
        </p:blipFill>
        <p:spPr bwMode="auto">
          <a:xfrm>
            <a:off x="0" y="0"/>
            <a:ext cx="9144000" cy="6858000"/>
          </a:xfrm>
          <a:prstGeom prst="rect">
            <a:avLst/>
          </a:prstGeom>
          <a:ln>
            <a:noFill/>
          </a:ln>
          <a:effectLst>
            <a:softEdge rad="112500"/>
          </a:effectLst>
        </p:spPr>
      </p:pic>
      <p:sp>
        <p:nvSpPr>
          <p:cNvPr id="5" name="Content Placeholder 4"/>
          <p:cNvSpPr>
            <a:spLocks noGrp="1"/>
          </p:cNvSpPr>
          <p:nvPr>
            <p:ph idx="1"/>
          </p:nvPr>
        </p:nvSpPr>
        <p:spPr>
          <a:xfrm>
            <a:off x="228600" y="228600"/>
            <a:ext cx="8763000" cy="6400800"/>
          </a:xfrm>
        </p:spPr>
        <p:txBody>
          <a:bodyPr>
            <a:noAutofit/>
          </a:bodyPr>
          <a:lstStyle/>
          <a:p>
            <a:r>
              <a:rPr lang="en-US" sz="3600" dirty="0" smtClean="0">
                <a:effectLst>
                  <a:glow rad="101600">
                    <a:schemeClr val="bg1">
                      <a:alpha val="60000"/>
                    </a:schemeClr>
                  </a:glow>
                </a:effectLst>
              </a:rPr>
              <a:t>Clothed with a cloud –</a:t>
            </a:r>
            <a:r>
              <a:rPr lang="en-US" sz="3600" dirty="0" smtClean="0">
                <a:solidFill>
                  <a:srgbClr val="FFFF00"/>
                </a:solidFill>
                <a:effectLst>
                  <a:glow rad="101600">
                    <a:schemeClr val="bg1">
                      <a:alpha val="60000"/>
                    </a:schemeClr>
                  </a:glow>
                </a:effectLst>
              </a:rPr>
              <a:t> Holiness                 </a:t>
            </a:r>
            <a:r>
              <a:rPr lang="en-US" sz="3600" i="1" dirty="0" smtClean="0">
                <a:effectLst>
                  <a:glow rad="101600">
                    <a:schemeClr val="bg1">
                      <a:alpha val="60000"/>
                    </a:schemeClr>
                  </a:glow>
                </a:effectLst>
              </a:rPr>
              <a:t>(Psalms 104:3)</a:t>
            </a:r>
          </a:p>
          <a:p>
            <a:r>
              <a:rPr lang="en-US" sz="3600" dirty="0" smtClean="0">
                <a:effectLst>
                  <a:glow rad="101600">
                    <a:schemeClr val="bg1">
                      <a:alpha val="60000"/>
                    </a:schemeClr>
                  </a:glow>
                </a:effectLst>
              </a:rPr>
              <a:t>Rainbow upon his head – </a:t>
            </a:r>
            <a:r>
              <a:rPr lang="en-US" sz="3600" dirty="0" smtClean="0">
                <a:solidFill>
                  <a:srgbClr val="FFFF00"/>
                </a:solidFill>
                <a:effectLst>
                  <a:glow rad="101600">
                    <a:schemeClr val="bg1">
                      <a:alpha val="60000"/>
                    </a:schemeClr>
                  </a:glow>
                </a:effectLst>
              </a:rPr>
              <a:t>Covenant promise of God  </a:t>
            </a:r>
            <a:r>
              <a:rPr lang="en-US" sz="3600" i="1" dirty="0" smtClean="0">
                <a:effectLst>
                  <a:glow rad="101600">
                    <a:schemeClr val="bg1">
                      <a:alpha val="60000"/>
                    </a:schemeClr>
                  </a:glow>
                </a:effectLst>
              </a:rPr>
              <a:t>(Revelation 4:3)</a:t>
            </a:r>
          </a:p>
          <a:p>
            <a:r>
              <a:rPr lang="en-US" sz="3600" dirty="0" smtClean="0">
                <a:effectLst>
                  <a:glow rad="101600">
                    <a:schemeClr val="bg1">
                      <a:alpha val="60000"/>
                    </a:schemeClr>
                  </a:glow>
                </a:effectLst>
              </a:rPr>
              <a:t>Face shone as the sun – </a:t>
            </a:r>
            <a:r>
              <a:rPr lang="en-US" sz="3600" dirty="0" smtClean="0">
                <a:solidFill>
                  <a:srgbClr val="FFFF00"/>
                </a:solidFill>
                <a:effectLst>
                  <a:glow rad="101600">
                    <a:schemeClr val="bg1">
                      <a:alpha val="60000"/>
                    </a:schemeClr>
                  </a:glow>
                </a:effectLst>
              </a:rPr>
              <a:t>Glory</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(Revelation 1:16)</a:t>
            </a:r>
          </a:p>
          <a:p>
            <a:r>
              <a:rPr lang="en-US" sz="3600" dirty="0" smtClean="0">
                <a:effectLst>
                  <a:glow rad="101600">
                    <a:schemeClr val="bg1">
                      <a:alpha val="60000"/>
                    </a:schemeClr>
                  </a:glow>
                </a:effectLst>
              </a:rPr>
              <a:t>Feet as pillars of fire –</a:t>
            </a:r>
            <a:r>
              <a:rPr lang="en-US" sz="3600" dirty="0" smtClean="0">
                <a:solidFill>
                  <a:srgbClr val="FFFF00"/>
                </a:solidFill>
                <a:effectLst>
                  <a:glow rad="101600">
                    <a:schemeClr val="bg1">
                      <a:alpha val="60000"/>
                    </a:schemeClr>
                  </a:glow>
                </a:effectLst>
              </a:rPr>
              <a:t> Judgment                     </a:t>
            </a:r>
            <a:r>
              <a:rPr lang="en-US" sz="3600" i="1" dirty="0" smtClean="0">
                <a:effectLst>
                  <a:glow rad="101600">
                    <a:schemeClr val="bg1">
                      <a:alpha val="60000"/>
                    </a:schemeClr>
                  </a:glow>
                </a:effectLst>
              </a:rPr>
              <a:t>(Exodus 13:21)</a:t>
            </a:r>
          </a:p>
          <a:p>
            <a:r>
              <a:rPr lang="en-US" sz="3600" dirty="0" smtClean="0">
                <a:effectLst>
                  <a:glow rad="101600">
                    <a:schemeClr val="bg1">
                      <a:alpha val="60000"/>
                    </a:schemeClr>
                  </a:glow>
                </a:effectLst>
              </a:rPr>
              <a:t>Right foot upon the sea, and his left foot on the earth – </a:t>
            </a:r>
            <a:r>
              <a:rPr lang="en-US" sz="3600" dirty="0" smtClean="0">
                <a:solidFill>
                  <a:srgbClr val="FFFF00"/>
                </a:solidFill>
                <a:effectLst>
                  <a:glow rad="101600">
                    <a:schemeClr val="bg1">
                      <a:alpha val="60000"/>
                    </a:schemeClr>
                  </a:glow>
                </a:effectLst>
              </a:rPr>
              <a:t>Authority over land and sea </a:t>
            </a:r>
            <a:r>
              <a:rPr lang="en-US" sz="3600" i="1" dirty="0" smtClean="0">
                <a:effectLst>
                  <a:glow rad="101600">
                    <a:schemeClr val="bg1">
                      <a:alpha val="60000"/>
                    </a:schemeClr>
                  </a:glow>
                </a:effectLst>
              </a:rPr>
              <a:t>(Psalms 2:6-9)</a:t>
            </a:r>
          </a:p>
        </p:txBody>
      </p:sp>
    </p:spTree>
    <p:extLst>
      <p:ext uri="{BB962C8B-B14F-4D97-AF65-F5344CB8AC3E}">
        <p14:creationId xmlns:p14="http://schemas.microsoft.com/office/powerpoint/2010/main" val="356072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to="" calcmode="lin" valueType="num">
                                      <p:cBhvr>
                                        <p:cTn id="22" dur="1" fill="hold"/>
                                        <p:tgtEl>
                                          <p:spTgt spid="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to="" calcmode="lin" valueType="num">
                                      <p:cBhvr>
                                        <p:cTn id="27" dur="1" fill="hold"/>
                                        <p:tgtEl>
                                          <p:spTgt spid="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fontScale="90000"/>
          </a:bodyPr>
          <a:lstStyle/>
          <a:p>
            <a:r>
              <a:rPr lang="en-US" i="1" dirty="0" smtClean="0"/>
              <a:t>“And cried with a loud voice, as when a lion </a:t>
            </a:r>
            <a:r>
              <a:rPr lang="en-US" i="1" dirty="0" err="1" smtClean="0"/>
              <a:t>roareth</a:t>
            </a:r>
            <a:r>
              <a:rPr lang="en-US" i="1" dirty="0" smtClean="0"/>
              <a:t>: and when he had cried, seven thunders uttered their voices.</a:t>
            </a:r>
            <a:br>
              <a:rPr lang="en-US" i="1" dirty="0" smtClean="0"/>
            </a:br>
            <a:r>
              <a:rPr lang="en-US" i="1" dirty="0" smtClean="0"/>
              <a:t>And when the seven thunders had uttered their voices, I was about to write: and I heard a voice from heaven saying unto me, Seal up those things which the seven thunders uttered, and write them not.”</a:t>
            </a:r>
            <a:endParaRPr lang="en-US" i="1" dirty="0"/>
          </a:p>
        </p:txBody>
      </p:sp>
    </p:spTree>
    <p:extLst>
      <p:ext uri="{BB962C8B-B14F-4D97-AF65-F5344CB8AC3E}">
        <p14:creationId xmlns:p14="http://schemas.microsoft.com/office/powerpoint/2010/main" val="259782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angels\image15.jpg"/>
          <p:cNvPicPr>
            <a:picLocks noChangeAspect="1" noChangeArrowheads="1"/>
          </p:cNvPicPr>
          <p:nvPr/>
        </p:nvPicPr>
        <p:blipFill>
          <a:blip r:embed="rId3" cstate="print">
            <a:lum bright="-20000"/>
          </a:blip>
          <a:srcRect b="5224"/>
          <a:stretch>
            <a:fillRect/>
          </a:stretch>
        </p:blipFill>
        <p:spPr bwMode="auto">
          <a:xfrm>
            <a:off x="0" y="0"/>
            <a:ext cx="9144000" cy="6858000"/>
          </a:xfrm>
          <a:prstGeom prst="rect">
            <a:avLst/>
          </a:prstGeom>
          <a:ln>
            <a:noFill/>
          </a:ln>
          <a:effectLst>
            <a:softEdge rad="112500"/>
          </a:effectLst>
        </p:spPr>
      </p:pic>
      <p:pic>
        <p:nvPicPr>
          <p:cNvPr id="12291" name="Picture 3" descr="C:\Users\Ptr. Daniel White\Desktop\Bible pictures\Satan-Devil and demons\Satan&amp;Demons\Satan as roaring lion (2).JPG"/>
          <p:cNvPicPr>
            <a:picLocks noChangeAspect="1" noChangeArrowheads="1"/>
          </p:cNvPicPr>
          <p:nvPr/>
        </p:nvPicPr>
        <p:blipFill>
          <a:blip r:embed="rId4" cstate="print">
            <a:duotone>
              <a:prstClr val="black"/>
              <a:schemeClr val="accent4">
                <a:tint val="45000"/>
                <a:satMod val="400000"/>
              </a:schemeClr>
            </a:duotone>
          </a:blip>
          <a:srcRect l="12445" t="149" r="21374" b="8929"/>
          <a:stretch>
            <a:fillRect/>
          </a:stretch>
        </p:blipFill>
        <p:spPr bwMode="auto">
          <a:xfrm>
            <a:off x="3809999" y="762000"/>
            <a:ext cx="1298933" cy="1482531"/>
          </a:xfrm>
          <a:prstGeom prst="ellipse">
            <a:avLst/>
          </a:prstGeom>
          <a:ln>
            <a:noFill/>
          </a:ln>
          <a:effectLst>
            <a:softEdge rad="112500"/>
          </a:effectLst>
        </p:spPr>
      </p:pic>
      <p:pic>
        <p:nvPicPr>
          <p:cNvPr id="7"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381000" y="4419600"/>
            <a:ext cx="2259013" cy="1758950"/>
          </a:xfrm>
          <a:prstGeom prst="ellipse">
            <a:avLst/>
          </a:prstGeom>
          <a:ln>
            <a:noFill/>
          </a:ln>
          <a:effectLst>
            <a:softEdge rad="112500"/>
          </a:effectLst>
        </p:spPr>
      </p:pic>
      <p:pic>
        <p:nvPicPr>
          <p:cNvPr id="8"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228600" y="2133600"/>
            <a:ext cx="2259013" cy="1758950"/>
          </a:xfrm>
          <a:prstGeom prst="ellipse">
            <a:avLst/>
          </a:prstGeom>
          <a:ln>
            <a:noFill/>
          </a:ln>
          <a:effectLst>
            <a:softEdge rad="112500"/>
          </a:effectLst>
        </p:spPr>
      </p:pic>
      <p:pic>
        <p:nvPicPr>
          <p:cNvPr id="9"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762000" y="0"/>
            <a:ext cx="2259013" cy="1758950"/>
          </a:xfrm>
          <a:prstGeom prst="ellipse">
            <a:avLst/>
          </a:prstGeom>
          <a:ln>
            <a:noFill/>
          </a:ln>
          <a:effectLst>
            <a:softEdge rad="112500"/>
          </a:effectLst>
        </p:spPr>
      </p:pic>
      <p:pic>
        <p:nvPicPr>
          <p:cNvPr id="11"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6248400" y="0"/>
            <a:ext cx="2259013" cy="1758950"/>
          </a:xfrm>
          <a:prstGeom prst="ellipse">
            <a:avLst/>
          </a:prstGeom>
          <a:ln>
            <a:noFill/>
          </a:ln>
          <a:effectLst>
            <a:softEdge rad="112500"/>
          </a:effectLst>
        </p:spPr>
      </p:pic>
      <p:pic>
        <p:nvPicPr>
          <p:cNvPr id="12"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6629400" y="2209800"/>
            <a:ext cx="2259013" cy="1758950"/>
          </a:xfrm>
          <a:prstGeom prst="ellipse">
            <a:avLst/>
          </a:prstGeom>
          <a:ln>
            <a:noFill/>
          </a:ln>
          <a:effectLst>
            <a:softEdge rad="112500"/>
          </a:effectLst>
        </p:spPr>
      </p:pic>
      <p:pic>
        <p:nvPicPr>
          <p:cNvPr id="13"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6400800" y="4419600"/>
            <a:ext cx="2259013" cy="1758950"/>
          </a:xfrm>
          <a:prstGeom prst="ellipse">
            <a:avLst/>
          </a:prstGeom>
          <a:ln>
            <a:noFill/>
          </a:ln>
          <a:effectLst>
            <a:softEdge rad="112500"/>
          </a:effectLst>
        </p:spPr>
      </p:pic>
      <p:pic>
        <p:nvPicPr>
          <p:cNvPr id="14"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3352800" y="5099050"/>
            <a:ext cx="2259013" cy="1758950"/>
          </a:xfrm>
          <a:prstGeom prst="ellipse">
            <a:avLst/>
          </a:prstGeom>
          <a:ln>
            <a:noFill/>
          </a:ln>
          <a:effectLst>
            <a:softEdge rad="112500"/>
          </a:effectLst>
        </p:spPr>
      </p:pic>
      <p:sp>
        <p:nvSpPr>
          <p:cNvPr id="15" name="Title 14"/>
          <p:cNvSpPr>
            <a:spLocks noGrp="1"/>
          </p:cNvSpPr>
          <p:nvPr>
            <p:ph type="title"/>
          </p:nvPr>
        </p:nvSpPr>
        <p:spPr>
          <a:xfrm>
            <a:off x="304800" y="1981200"/>
            <a:ext cx="8382000" cy="2895600"/>
          </a:xfrm>
        </p:spPr>
        <p:txBody>
          <a:bodyPr/>
          <a:lstStyle/>
          <a:p>
            <a:r>
              <a:rPr lang="en-US" i="1" dirty="0" smtClean="0">
                <a:effectLst>
                  <a:glow rad="101600">
                    <a:schemeClr val="bg1">
                      <a:alpha val="60000"/>
                    </a:schemeClr>
                  </a:glow>
                </a:effectLst>
              </a:rPr>
              <a:t>“The Lord also shall roar out of Zion…and the heavens and the earth shall shake.”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45542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10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grpId="1"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fltVal val="0"/>
                                          </p:val>
                                        </p:tav>
                                      </p:tavLst>
                                    </p:anim>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1010</Words>
  <Application>Microsoft Office PowerPoint</Application>
  <PresentationFormat>On-screen Show (4:3)</PresentationFormat>
  <Paragraphs>74</Paragraphs>
  <Slides>28</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Times New Roman</vt:lpstr>
      <vt:lpstr>Office Theme</vt:lpstr>
      <vt:lpstr>The Revelation  of Jesus Christ</vt:lpstr>
      <vt:lpstr>PowerPoint Presentation</vt:lpstr>
      <vt:lpstr>“And I saw another mighty angel come down from heaven, clothed with a cloud: and a rainbow was upon his head, and his face was as it were the sun, and his feet as pillars of fire: And he had in his hand a little book open: and he set his right foot upon the sea, and his left foot on the earth.”</vt:lpstr>
      <vt:lpstr>PowerPoint Presentation</vt:lpstr>
      <vt:lpstr>“And I saw another mighty (powerful) angel come down from heaven…”</vt:lpstr>
      <vt:lpstr>PowerPoint Presentation</vt:lpstr>
      <vt:lpstr>PowerPoint Presentation</vt:lpstr>
      <vt:lpstr>“And cried with a loud voice, as when a lion roareth: and when he had cried, seven thunders uttered their voices. And when the seven thunders had uttered their voices, I was about to write: and I heard a voice from heaven saying unto me, Seal up those things which the seven thunders uttered, and write them not.”</vt:lpstr>
      <vt:lpstr>“The Lord also shall roar out of Zion…and the heavens and the earth shall shake.”</vt:lpstr>
      <vt:lpstr>“Seal up those things which the seven thunders uttered, and write them not.” </vt:lpstr>
      <vt:lpstr>  “The adversaries of the LORD shall be broken to pieces; out of heaven shall he thunder upon them: the LORD shall judge the ends of the earth.”</vt:lpstr>
      <vt:lpstr>PowerPoint Presentation</vt:lpstr>
      <vt:lpstr>PowerPoint Presentation</vt:lpstr>
      <vt:lpstr>“There should be time no longer.”</vt:lpstr>
      <vt:lpstr>“But in the days of the voice of the seventh angel, when he shall begin to sound, the mystery of God should be finished, as he hath declared to his servants the prophets.”</vt:lpstr>
      <vt:lpstr>PowerPoint Presentation</vt:lpstr>
      <vt:lpstr>“Searching what, or what manner of time the Spirit of Christ which was in them did signify, when it testified beforehand the sufferings of Christ, and the glory that should follow.” (I Peter 1:11)</vt:lpstr>
      <vt:lpstr>The Mystery of the Ages</vt:lpstr>
      <vt:lpstr>Lehman Strauss</vt:lpstr>
      <vt:lpstr>PowerPoint Presentation</vt:lpstr>
      <vt:lpstr>“Of which salvation the prophets have inquired and searched diligently, who prophesied of the grace that should come unto you. Searching what, or what manner of time the Spirit of Christ which was in them did signify, when it testified beforehand of the sufferings of Christ, and the glory that should follow…which things the angels desire to look into.”</vt:lpstr>
      <vt:lpstr>“We have a more sure word of prophecy; whereunto ye do well that ye take heed, as unto a light that shineth in a dark place. Knowing this first, that no prophecy of the Scripture is of any private interpretation. For the prophecy came not in old time by the will of man: but holy men of God spake as they were moved by the Holy Ghost.”</vt:lpstr>
      <vt:lpstr>“Go take the     little book  (divine revelation) which is open in the hand of the angel which standeth upon the sea and upon the earth.”</vt:lpstr>
      <vt:lpstr>“It shall make thy belly bitter, but it shall be in thy mouth sweet as honey. And I took the little book out of the angel’s hand, and ate it up; and it was in my mouth sweet as honey: and as soon as I had eaten it, my belly was bitter.”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2</cp:revision>
  <dcterms:created xsi:type="dcterms:W3CDTF">2015-02-16T14:46:53Z</dcterms:created>
  <dcterms:modified xsi:type="dcterms:W3CDTF">2016-02-17T16:18:32Z</dcterms:modified>
</cp:coreProperties>
</file>