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7" r:id="rId2"/>
    <p:sldId id="308" r:id="rId3"/>
    <p:sldId id="309" r:id="rId4"/>
    <p:sldId id="310" r:id="rId5"/>
    <p:sldId id="311" r:id="rId6"/>
    <p:sldId id="317" r:id="rId7"/>
    <p:sldId id="320" r:id="rId8"/>
    <p:sldId id="362" r:id="rId9"/>
    <p:sldId id="321" r:id="rId10"/>
    <p:sldId id="324" r:id="rId11"/>
    <p:sldId id="365" r:id="rId12"/>
    <p:sldId id="366" r:id="rId13"/>
    <p:sldId id="368" r:id="rId14"/>
    <p:sldId id="367" r:id="rId15"/>
    <p:sldId id="369" r:id="rId16"/>
    <p:sldId id="370" r:id="rId17"/>
    <p:sldId id="371" r:id="rId18"/>
    <p:sldId id="363" r:id="rId19"/>
    <p:sldId id="372" r:id="rId20"/>
    <p:sldId id="375" r:id="rId21"/>
    <p:sldId id="373" r:id="rId22"/>
    <p:sldId id="374" r:id="rId23"/>
    <p:sldId id="322" r:id="rId24"/>
    <p:sldId id="318" r:id="rId25"/>
    <p:sldId id="360" r:id="rId26"/>
    <p:sldId id="319" r:id="rId27"/>
    <p:sldId id="315" r:id="rId28"/>
    <p:sldId id="316" r:id="rId29"/>
    <p:sldId id="313" r:id="rId30"/>
    <p:sldId id="314" r:id="rId31"/>
    <p:sldId id="326" r:id="rId32"/>
    <p:sldId id="325" r:id="rId33"/>
    <p:sldId id="361" r:id="rId34"/>
    <p:sldId id="327" r:id="rId35"/>
    <p:sldId id="328" r:id="rId36"/>
    <p:sldId id="329" r:id="rId37"/>
    <p:sldId id="330" r:id="rId38"/>
    <p:sldId id="333" r:id="rId39"/>
    <p:sldId id="334" r:id="rId40"/>
    <p:sldId id="335" r:id="rId41"/>
    <p:sldId id="336" r:id="rId42"/>
    <p:sldId id="337" r:id="rId43"/>
    <p:sldId id="338" r:id="rId44"/>
    <p:sldId id="339" r:id="rId45"/>
    <p:sldId id="340" r:id="rId46"/>
    <p:sldId id="342" r:id="rId47"/>
    <p:sldId id="341" r:id="rId48"/>
    <p:sldId id="343" r:id="rId49"/>
    <p:sldId id="344" r:id="rId50"/>
    <p:sldId id="345" r:id="rId51"/>
    <p:sldId id="346" r:id="rId52"/>
    <p:sldId id="347" r:id="rId53"/>
    <p:sldId id="348" r:id="rId54"/>
    <p:sldId id="349" r:id="rId55"/>
    <p:sldId id="350" r:id="rId56"/>
    <p:sldId id="352" r:id="rId57"/>
    <p:sldId id="353" r:id="rId58"/>
    <p:sldId id="351" r:id="rId59"/>
    <p:sldId id="354" r:id="rId60"/>
    <p:sldId id="355" r:id="rId61"/>
    <p:sldId id="356" r:id="rId62"/>
    <p:sldId id="357" r:id="rId63"/>
    <p:sldId id="358" r:id="rId64"/>
    <p:sldId id="35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24" autoAdjust="0"/>
  </p:normalViewPr>
  <p:slideViewPr>
    <p:cSldViewPr>
      <p:cViewPr varScale="1">
        <p:scale>
          <a:sx n="69" d="100"/>
          <a:sy n="69" d="100"/>
        </p:scale>
        <p:origin x="-8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066C7-59F5-4647-934A-C0553AC4A72A}" type="datetimeFigureOut">
              <a:rPr lang="en-US" smtClean="0"/>
              <a:pPr/>
              <a:t>3/2/2014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F9175A-0E4B-4526-953B-BA81F9EBDBF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C23149-78BB-4C93-94E6-FC82B52073DB}" type="datetimeFigureOut">
              <a:rPr lang="en-US" smtClean="0"/>
              <a:pPr/>
              <a:t>3/2/2014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23149-78BB-4C93-94E6-FC82B52073DB}" type="datetimeFigureOut">
              <a:rPr lang="en-US" smtClean="0"/>
              <a:pPr/>
              <a:t>3/2/2014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23149-78BB-4C93-94E6-FC82B52073DB}" type="datetimeFigureOut">
              <a:rPr lang="en-US" smtClean="0"/>
              <a:pPr/>
              <a:t>3/2/2014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23149-78BB-4C93-94E6-FC82B52073DB}" type="datetimeFigureOut">
              <a:rPr lang="en-US" smtClean="0"/>
              <a:pPr/>
              <a:t>3/2/2014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23149-78BB-4C93-94E6-FC82B52073DB}" type="datetimeFigureOut">
              <a:rPr lang="en-US" smtClean="0"/>
              <a:pPr/>
              <a:t>3/2/2014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C23149-78BB-4C93-94E6-FC82B52073DB}" type="datetimeFigureOut">
              <a:rPr lang="en-US" smtClean="0"/>
              <a:pPr/>
              <a:t>3/2/2014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C23149-78BB-4C93-94E6-FC82B52073DB}" type="datetimeFigureOut">
              <a:rPr lang="en-US" smtClean="0"/>
              <a:pPr/>
              <a:t>3/2/2014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C23149-78BB-4C93-94E6-FC82B52073DB}" type="datetimeFigureOut">
              <a:rPr lang="en-US" smtClean="0"/>
              <a:pPr/>
              <a:t>3/2/2014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23149-78BB-4C93-94E6-FC82B52073DB}" type="datetimeFigureOut">
              <a:rPr lang="en-US" smtClean="0"/>
              <a:pPr/>
              <a:t>3/2/2014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23149-78BB-4C93-94E6-FC82B52073DB}" type="datetimeFigureOut">
              <a:rPr lang="en-US" smtClean="0"/>
              <a:pPr/>
              <a:t>3/2/2014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23149-78BB-4C93-94E6-FC82B52073DB}" type="datetimeFigureOut">
              <a:rPr lang="en-US" smtClean="0"/>
              <a:pPr/>
              <a:t>3/2/2014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23149-78BB-4C93-94E6-FC82B52073DB}" type="datetimeFigureOut">
              <a:rPr lang="en-US" smtClean="0"/>
              <a:pPr/>
              <a:t>3/2/2014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3AC8E-1A91-4EF2-8E96-B0769820265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524000"/>
          </a:xfrm>
        </p:spPr>
        <p:txBody>
          <a:bodyPr/>
          <a:lstStyle/>
          <a:p>
            <a:r>
              <a:rPr lang="en-US" dirty="0" smtClean="0">
                <a:latin typeface="Adobe Garamond Pro Bold" pitchFamily="18" charset="0"/>
              </a:rPr>
              <a:t>The Doctrine of the Church</a:t>
            </a:r>
            <a:br>
              <a:rPr lang="en-US" dirty="0" smtClean="0">
                <a:latin typeface="Adobe Garamond Pro Bold" pitchFamily="18" charset="0"/>
              </a:rPr>
            </a:br>
            <a:endParaRPr lang="en-US" i="1" dirty="0"/>
          </a:p>
        </p:txBody>
      </p:sp>
      <p:sp>
        <p:nvSpPr>
          <p:cNvPr id="8" name="Subtitle 7"/>
          <p:cNvSpPr>
            <a:spLocks noGrp="1"/>
          </p:cNvSpPr>
          <p:nvPr>
            <p:ph type="subTitle" idx="1"/>
          </p:nvPr>
        </p:nvSpPr>
        <p:spPr>
          <a:xfrm>
            <a:off x="152400" y="5334000"/>
            <a:ext cx="8839200" cy="1295400"/>
          </a:xfrm>
        </p:spPr>
        <p:txBody>
          <a:bodyPr>
            <a:noAutofit/>
            <a:scene3d>
              <a:camera prst="orthographicFront"/>
              <a:lightRig rig="threePt" dir="t"/>
            </a:scene3d>
            <a:sp3d extrusionH="57150">
              <a:bevelT w="38100" h="38100" prst="convex"/>
            </a:sp3d>
          </a:bodyPr>
          <a:lstStyle/>
          <a:p>
            <a:r>
              <a:rPr lang="en-US" sz="3600" b="1" dirty="0" smtClean="0">
                <a:effectLst>
                  <a:reflection blurRad="6350" stA="50000" endA="300" endPos="50000" dist="29997" dir="5400000" sy="-100000" algn="bl" rotWithShape="0"/>
                </a:effectLst>
                <a:latin typeface="Adobe Caslon Pro Bold" pitchFamily="18" charset="0"/>
              </a:rPr>
              <a:t>The Origin of the Church</a:t>
            </a:r>
          </a:p>
          <a:p>
            <a:r>
              <a:rPr lang="en-US" b="1" i="1" dirty="0" smtClean="0"/>
              <a:t>“When and where did the church actually begin?” </a:t>
            </a:r>
            <a:endParaRPr lang="en-US" b="1" i="1" dirty="0" smtClean="0">
              <a:effectLst>
                <a:reflection blurRad="6350" stA="50000" endA="300" endPos="50000" dist="29997" dir="5400000" sy="-100000" algn="bl" rotWithShape="0"/>
              </a:effectLst>
              <a:latin typeface="Adobe Caslon Pro Bold" pitchFamily="18" charset="0"/>
            </a:endParaRPr>
          </a:p>
          <a:p>
            <a:endParaRPr lang="en-US" sz="3600" b="1" dirty="0" smtClean="0">
              <a:effectLst>
                <a:reflection blurRad="6350" stA="50000" endA="300" endPos="50000" dist="29997" dir="5400000" sy="-100000" algn="bl" rotWithShape="0"/>
              </a:effectLst>
              <a:latin typeface="Adobe Caslon Pro Bold" pitchFamily="18" charset="0"/>
            </a:endParaRPr>
          </a:p>
        </p:txBody>
      </p:sp>
      <p:sp>
        <p:nvSpPr>
          <p:cNvPr id="11266" name="AutoShape 2"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1" name="Picture 7" descr="C:\Users\Dan White\Documents\Fellowship Baptist\Church.jpg"/>
          <p:cNvPicPr>
            <a:picLocks noChangeAspect="1" noChangeArrowheads="1"/>
          </p:cNvPicPr>
          <p:nvPr/>
        </p:nvPicPr>
        <p:blipFill>
          <a:blip r:embed="rId2" cstate="print">
            <a:lum bright="-10000" contrast="20000"/>
          </a:blip>
          <a:srcRect/>
          <a:stretch>
            <a:fillRect/>
          </a:stretch>
        </p:blipFill>
        <p:spPr bwMode="auto">
          <a:xfrm>
            <a:off x="2133600" y="1905000"/>
            <a:ext cx="483145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Dispensational Theology</a:t>
            </a:r>
            <a:endParaRPr lang="en-US" dirty="0">
              <a:solidFill>
                <a:srgbClr val="FFFF00"/>
              </a:solidFill>
            </a:endParaRP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i="1" dirty="0" smtClean="0"/>
              <a:t>I Cor. 9:17 “A </a:t>
            </a:r>
            <a:r>
              <a:rPr lang="en-US" i="1" dirty="0" smtClean="0">
                <a:solidFill>
                  <a:srgbClr val="FFFF00"/>
                </a:solidFill>
              </a:rPr>
              <a:t>dispensation</a:t>
            </a:r>
            <a:r>
              <a:rPr lang="en-US" i="1" dirty="0" smtClean="0"/>
              <a:t> of the gospel is committed unto me.”</a:t>
            </a:r>
          </a:p>
          <a:p>
            <a:r>
              <a:rPr lang="en-US" i="1" dirty="0" smtClean="0"/>
              <a:t> Eph. 1:10 “That in the </a:t>
            </a:r>
            <a:r>
              <a:rPr lang="en-US" i="1" dirty="0" smtClean="0">
                <a:solidFill>
                  <a:srgbClr val="FFFF00"/>
                </a:solidFill>
              </a:rPr>
              <a:t>dispensation</a:t>
            </a:r>
            <a:r>
              <a:rPr lang="en-US" i="1" dirty="0" smtClean="0"/>
              <a:t> of the </a:t>
            </a:r>
            <a:r>
              <a:rPr lang="en-US" i="1" dirty="0" err="1" smtClean="0"/>
              <a:t>fulness</a:t>
            </a:r>
            <a:r>
              <a:rPr lang="en-US" i="1" dirty="0" smtClean="0"/>
              <a:t> of times he might gather together in one all things in Christ, both which are in heaven, and which are on earth; even in him.”</a:t>
            </a:r>
          </a:p>
          <a:p>
            <a:r>
              <a:rPr lang="en-US" i="1" dirty="0" smtClean="0"/>
              <a:t> Eph. 3:2 “If ye have heard of the </a:t>
            </a:r>
            <a:r>
              <a:rPr lang="en-US" i="1" dirty="0" smtClean="0">
                <a:solidFill>
                  <a:srgbClr val="FFFF00"/>
                </a:solidFill>
              </a:rPr>
              <a:t>dispensation</a:t>
            </a:r>
            <a:r>
              <a:rPr lang="en-US" i="1" dirty="0" smtClean="0"/>
              <a:t> of the grace of God which is given me to you-ward.”</a:t>
            </a:r>
          </a:p>
          <a:p>
            <a:r>
              <a:rPr lang="en-US" i="1" dirty="0" smtClean="0"/>
              <a:t> Col. 1:25 “Whereof I am made a minister, according to the </a:t>
            </a:r>
            <a:r>
              <a:rPr lang="en-US" i="1" dirty="0" smtClean="0">
                <a:solidFill>
                  <a:srgbClr val="FFFF00"/>
                </a:solidFill>
              </a:rPr>
              <a:t>dispensation</a:t>
            </a:r>
            <a:r>
              <a:rPr lang="en-US" i="1" dirty="0" smtClean="0"/>
              <a:t> of God which is given to me for you, to </a:t>
            </a:r>
            <a:r>
              <a:rPr lang="en-US" i="1" dirty="0" err="1" smtClean="0"/>
              <a:t>fulfil</a:t>
            </a:r>
            <a:r>
              <a:rPr lang="en-US" i="1" dirty="0" smtClean="0"/>
              <a:t> the word of God.”</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13227" y="914400"/>
            <a:ext cx="9157227" cy="5148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t="9456" r="84063" b="36263"/>
          <a:stretch>
            <a:fillRect/>
          </a:stretch>
        </p:blipFill>
        <p:spPr bwMode="auto">
          <a:xfrm>
            <a:off x="2667000" y="0"/>
            <a:ext cx="3581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l="14146" t="9275" r="72126" b="36355"/>
          <a:stretch>
            <a:fillRect/>
          </a:stretch>
        </p:blipFill>
        <p:spPr bwMode="auto">
          <a:xfrm>
            <a:off x="2743200" y="0"/>
            <a:ext cx="3276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7265" t="9274" r="59149" b="36355"/>
          <a:stretch>
            <a:fillRect/>
          </a:stretch>
        </p:blipFill>
        <p:spPr bwMode="auto">
          <a:xfrm>
            <a:off x="2895600" y="0"/>
            <a:ext cx="3048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0087" t="8881" r="47431" b="36355"/>
          <a:stretch>
            <a:fillRect/>
          </a:stretch>
        </p:blipFill>
        <p:spPr bwMode="auto">
          <a:xfrm>
            <a:off x="3124200" y="-178321"/>
            <a:ext cx="3048000" cy="7132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50072" t="8880" r="32649" b="27475"/>
          <a:stretch>
            <a:fillRect/>
          </a:stretch>
        </p:blipFill>
        <p:spPr bwMode="auto">
          <a:xfrm>
            <a:off x="2895600" y="-139443"/>
            <a:ext cx="3429000" cy="7100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61722" t="7401" r="17475" b="27474"/>
          <a:stretch>
            <a:fillRect/>
          </a:stretch>
        </p:blipFill>
        <p:spPr bwMode="auto">
          <a:xfrm>
            <a:off x="2667000" y="18288"/>
            <a:ext cx="3886200" cy="6839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Tribulation Map Photo"/>
          <p:cNvPicPr>
            <a:picLocks noChangeAspect="1" noChangeArrowheads="1"/>
          </p:cNvPicPr>
          <p:nvPr/>
        </p:nvPicPr>
        <p:blipFill>
          <a:blip r:embed="rId2" cstate="print"/>
          <a:srcRect/>
          <a:stretch>
            <a:fillRect/>
          </a:stretch>
        </p:blipFill>
        <p:spPr bwMode="auto">
          <a:xfrm>
            <a:off x="0" y="1600200"/>
            <a:ext cx="9225973" cy="373567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78365" t="4440" b="27475"/>
          <a:stretch>
            <a:fillRect/>
          </a:stretch>
        </p:blipFill>
        <p:spPr bwMode="auto">
          <a:xfrm>
            <a:off x="2819399" y="0"/>
            <a:ext cx="387626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sz="4800" b="1" dirty="0" smtClean="0">
                <a:effectLst>
                  <a:reflection blurRad="6350" stA="50000" endA="300" endPos="50000" dist="29997" dir="5400000" sy="-100000" algn="bl" rotWithShape="0"/>
                </a:effectLst>
                <a:latin typeface="Adobe Caslon Pro Bold" pitchFamily="18" charset="0"/>
              </a:rPr>
              <a:t>The Origin of the Church</a:t>
            </a:r>
            <a:br>
              <a:rPr lang="en-US" sz="4800" b="1" dirty="0" smtClean="0">
                <a:effectLst>
                  <a:reflection blurRad="6350" stA="50000" endA="300" endPos="50000" dist="29997" dir="5400000" sy="-100000" algn="bl" rotWithShape="0"/>
                </a:effectLst>
                <a:latin typeface="Adobe Caslon Pro Bold" pitchFamily="18" charset="0"/>
              </a:rPr>
            </a:br>
            <a:r>
              <a:rPr lang="en-US" b="1" i="1" dirty="0" smtClean="0"/>
              <a:t>“When and where did the church actually begin?” </a:t>
            </a:r>
            <a:r>
              <a:rPr lang="en-US" b="1" i="1" dirty="0" smtClean="0">
                <a:effectLst>
                  <a:reflection blurRad="6350" stA="50000" endA="300" endPos="50000" dist="29997" dir="5400000" sy="-100000" algn="bl" rotWithShape="0"/>
                </a:effectLst>
                <a:latin typeface="Adobe Caslon Pro Bold" pitchFamily="18" charset="0"/>
              </a:rPr>
              <a:t/>
            </a:r>
            <a:br>
              <a:rPr lang="en-US" b="1" i="1" dirty="0" smtClean="0">
                <a:effectLst>
                  <a:reflection blurRad="6350" stA="50000" endA="300" endPos="50000" dist="29997" dir="5400000" sy="-100000" algn="bl" rotWithShape="0"/>
                </a:effectLst>
                <a:latin typeface="Adobe Caslon Pro Bold" pitchFamily="18" charset="0"/>
              </a:rPr>
            </a:br>
            <a:endParaRPr lang="en-US" dirty="0"/>
          </a:p>
        </p:txBody>
      </p:sp>
      <p:pic>
        <p:nvPicPr>
          <p:cNvPr id="78850" name="Picture 2" descr="http://www.evangelismhelp.com/wp-content/uploads/2013/09/I-Will-Build-My-Church.jpg"/>
          <p:cNvPicPr>
            <a:picLocks noChangeAspect="1" noChangeArrowheads="1"/>
          </p:cNvPicPr>
          <p:nvPr/>
        </p:nvPicPr>
        <p:blipFill>
          <a:blip r:embed="rId2" cstate="print"/>
          <a:srcRect/>
          <a:stretch>
            <a:fillRect/>
          </a:stretch>
        </p:blipFill>
        <p:spPr bwMode="auto">
          <a:xfrm>
            <a:off x="1524000" y="2362200"/>
            <a:ext cx="5715000" cy="42862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Daniel’s Vision of the 70 Weeks</a:t>
            </a:r>
            <a:endParaRPr lang="en-US" dirty="0"/>
          </a:p>
        </p:txBody>
      </p:sp>
      <p:pic>
        <p:nvPicPr>
          <p:cNvPr id="81923" name="Picture 3" descr="C:\Users\Dan White\Pictures\Bible pictures\Daniel &amp; Bab Captvty\scan0040 (2).jpg"/>
          <p:cNvPicPr>
            <a:picLocks noChangeAspect="1" noChangeArrowheads="1"/>
          </p:cNvPicPr>
          <p:nvPr/>
        </p:nvPicPr>
        <p:blipFill>
          <a:blip r:embed="rId2" cstate="print"/>
          <a:srcRect/>
          <a:stretch>
            <a:fillRect/>
          </a:stretch>
        </p:blipFill>
        <p:spPr bwMode="auto">
          <a:xfrm>
            <a:off x="3276600" y="1312863"/>
            <a:ext cx="3502025" cy="5545137"/>
          </a:xfrm>
          <a:prstGeom prst="rect">
            <a:avLst/>
          </a:prstGeom>
          <a:noFill/>
        </p:spPr>
      </p:pic>
      <p:pic>
        <p:nvPicPr>
          <p:cNvPr id="81924" name="Picture 4" descr="C:\Users\Dan White\Pictures\Bible pictures\Daniel &amp; Bab Captvty\scan0028.jpg"/>
          <p:cNvPicPr>
            <a:picLocks noChangeAspect="1" noChangeArrowheads="1"/>
          </p:cNvPicPr>
          <p:nvPr/>
        </p:nvPicPr>
        <p:blipFill>
          <a:blip r:embed="rId3" cstate="print"/>
          <a:srcRect/>
          <a:stretch>
            <a:fillRect/>
          </a:stretch>
        </p:blipFill>
        <p:spPr bwMode="auto">
          <a:xfrm>
            <a:off x="3048000" y="1243012"/>
            <a:ext cx="3886201" cy="5614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20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i="1" dirty="0" smtClean="0"/>
              <a:t>    (Daniel 9:24-27) </a:t>
            </a:r>
          </a:p>
          <a:p>
            <a:pPr algn="ctr">
              <a:buNone/>
            </a:pPr>
            <a:r>
              <a:rPr lang="en-US" i="1" dirty="0" smtClean="0"/>
              <a:t>“Seventy weeks (490 years) are determined upon thy people (Israel) and upon thy holy city, to finish the transgression, and to make an end of sins, and to make reconciliation for iniquity, and to bring in everlasting righteousness, and to seal up the vision and prophecy, and to anoint the most Holy (Jesus). Know therefore and understand, that from the going forth of the commandment to restore and to build Jerusalem unto the Messiah the Prince shall be seven weeks, and threescore and two weeks: (69 weeks = 483  years) the street shall be built again, and the wall, even in troublous times. </a:t>
            </a:r>
            <a:endParaRPr lang="en-US"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Autofit/>
          </a:bodyPr>
          <a:lstStyle/>
          <a:p>
            <a:r>
              <a:rPr lang="en-US" sz="3200" i="1" dirty="0" smtClean="0"/>
              <a:t>And after threescore and two weeks shall Messiah be cut off, (cross) but not for himself: and the people of the prince that shall come shall destroy the city and the sanctuary; (Titus 70 AD) and the end thereof shall be with a flood, and unto the end of the war desolations are determined. And he (Anti-</a:t>
            </a:r>
            <a:r>
              <a:rPr lang="en-US" sz="3200" i="1" dirty="0" err="1" smtClean="0"/>
              <a:t>christ</a:t>
            </a:r>
            <a:r>
              <a:rPr lang="en-US" sz="3200" i="1" dirty="0" smtClean="0"/>
              <a:t>) shall confirm the covenant with many for one week: (seven years) and in the midst of the week (middle of the tribulation) he (Anti-</a:t>
            </a:r>
            <a:r>
              <a:rPr lang="en-US" sz="3200" i="1" dirty="0" err="1" smtClean="0"/>
              <a:t>christ</a:t>
            </a:r>
            <a:r>
              <a:rPr lang="en-US" sz="3200" i="1" dirty="0" smtClean="0"/>
              <a:t>) shall cause the sacrifice and the oblation to cease, and for the overspreading of abominations he shall make it desolate, even until the consummation, and that determined shall be poured upon the desolate (second coming of </a:t>
            </a:r>
            <a:r>
              <a:rPr lang="en-US" sz="3200" i="1" dirty="0" err="1" smtClean="0"/>
              <a:t>Chrsit</a:t>
            </a:r>
            <a:r>
              <a:rPr lang="en-US" sz="3200" i="1" dirty="0" smtClean="0"/>
              <a:t>).”</a:t>
            </a:r>
            <a:br>
              <a:rPr lang="en-US" sz="3200" i="1" dirty="0" smtClean="0"/>
            </a:br>
            <a:endParaRPr lang="en-US" sz="32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Dan White\Pictures\Bible pictures\Prophecy pictures\prophecy pictures\prophecy charts\Unsderstanding the70 weeks of Daniel (2).jpg"/>
          <p:cNvPicPr>
            <a:picLocks noChangeAspect="1" noChangeArrowheads="1"/>
          </p:cNvPicPr>
          <p:nvPr/>
        </p:nvPicPr>
        <p:blipFill>
          <a:blip r:embed="rId2" cstate="print">
            <a:duotone>
              <a:prstClr val="black"/>
              <a:schemeClr val="accent5">
                <a:tint val="45000"/>
                <a:satMod val="400000"/>
              </a:schemeClr>
            </a:duotone>
          </a:blip>
          <a:srcRect l="3704" t="2963" r="4444" b="6173"/>
          <a:stretch>
            <a:fillRect/>
          </a:stretch>
        </p:blipFill>
        <p:spPr bwMode="auto">
          <a:xfrm>
            <a:off x="-152400" y="0"/>
            <a:ext cx="94488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r>
              <a:rPr lang="en-US" sz="3400" dirty="0" smtClean="0"/>
              <a:t>Covenant theology is a Calvinist conceptual overview and interpretive</a:t>
            </a:r>
            <a:r>
              <a:rPr lang="en-US" sz="3400" dirty="0"/>
              <a:t> </a:t>
            </a:r>
            <a:r>
              <a:rPr lang="en-US" sz="3400" dirty="0" smtClean="0"/>
              <a:t>framework for understanding the Bible.</a:t>
            </a:r>
          </a:p>
          <a:p>
            <a:r>
              <a:rPr lang="en-US" sz="3400" dirty="0"/>
              <a:t>C</a:t>
            </a:r>
            <a:r>
              <a:rPr lang="en-US" sz="3400" dirty="0" smtClean="0"/>
              <a:t>ovenant theology views the history of God's dealings with mankind, from Creation to Consummation, under the framework of covenants starting with Adam.</a:t>
            </a:r>
          </a:p>
          <a:p>
            <a:r>
              <a:rPr lang="en-US" sz="3400" dirty="0" smtClean="0"/>
              <a:t>Calvinist believe that  the Church is in the unconditional covenant of Grace - </a:t>
            </a:r>
            <a:r>
              <a:rPr lang="en-US" sz="3400" i="1" dirty="0" smtClean="0"/>
              <a:t>Eph 2:8 “For by grace are ye saved through faith; and that not of yourselves: it is the gift of God.”</a:t>
            </a:r>
          </a:p>
          <a:p>
            <a:pPr>
              <a:buNone/>
            </a:pPr>
            <a:endParaRPr lang="en-US" sz="3400" dirty="0" smtClean="0"/>
          </a:p>
          <a:p>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dirty="0" smtClean="0">
                <a:solidFill>
                  <a:srgbClr val="FFFF00"/>
                </a:solidFill>
              </a:rPr>
              <a:t>Thoughts from a Calvinist</a:t>
            </a:r>
            <a:endParaRPr lang="en-US" dirty="0">
              <a:solidFill>
                <a:srgbClr val="FFFF00"/>
              </a:solidFill>
            </a:endParaRPr>
          </a:p>
        </p:txBody>
      </p:sp>
      <p:sp>
        <p:nvSpPr>
          <p:cNvPr id="3" name="Content Placeholder 2"/>
          <p:cNvSpPr>
            <a:spLocks noGrp="1"/>
          </p:cNvSpPr>
          <p:nvPr>
            <p:ph idx="1"/>
          </p:nvPr>
        </p:nvSpPr>
        <p:spPr>
          <a:xfrm>
            <a:off x="0" y="1371600"/>
            <a:ext cx="9067800" cy="5486400"/>
          </a:xfrm>
        </p:spPr>
        <p:txBody>
          <a:bodyPr>
            <a:normAutofit fontScale="92500" lnSpcReduction="10000"/>
          </a:bodyPr>
          <a:lstStyle/>
          <a:p>
            <a:r>
              <a:rPr lang="en-US" u="sng" dirty="0" smtClean="0"/>
              <a:t>Was The Old Covenant A Free Will Covenant or An Unconditional Covenant of Election – Predestination Covenant?</a:t>
            </a:r>
            <a:endParaRPr lang="en-US" dirty="0" smtClean="0"/>
          </a:p>
          <a:p>
            <a:r>
              <a:rPr lang="en-US" dirty="0" smtClean="0"/>
              <a:t>Many Christians regard the new covenant to be based on a free will choice of salvation; that people choose Jesus Christ. I wonder: is there evidence that the old covenant was one of free will? For instance, did Israel choose God, or did God choose Israel? Did God choose the priests (who had to come from the line of Levi) or did the priests choose their occupation? Did God choose the kings (first Saul and then David and his line) or did they take the initiative?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solidFill>
                  <a:srgbClr val="FFFF00"/>
                </a:solidFill>
              </a:rPr>
              <a:t>Calvinism is known by an acronym: T.U.L.I.P.</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228600" y="1828800"/>
            <a:ext cx="8915400" cy="5029200"/>
          </a:xfrm>
        </p:spPr>
        <p:txBody>
          <a:bodyPr>
            <a:normAutofit/>
          </a:bodyPr>
          <a:lstStyle/>
          <a:p>
            <a:r>
              <a:rPr lang="en-US" sz="3600" b="1" dirty="0" smtClean="0">
                <a:solidFill>
                  <a:srgbClr val="FFFF00"/>
                </a:solidFill>
              </a:rPr>
              <a:t>T</a:t>
            </a:r>
            <a:r>
              <a:rPr lang="en-US" sz="3600" dirty="0" smtClean="0"/>
              <a:t>otal Depravity (the total </a:t>
            </a:r>
            <a:r>
              <a:rPr lang="en-US" sz="3600" dirty="0"/>
              <a:t>i</a:t>
            </a:r>
            <a:r>
              <a:rPr lang="en-US" sz="3600" dirty="0" smtClean="0"/>
              <a:t>nability “free will” to receive the salvation of God)</a:t>
            </a:r>
          </a:p>
          <a:p>
            <a:r>
              <a:rPr lang="en-US" sz="3600" b="1" dirty="0" smtClean="0">
                <a:solidFill>
                  <a:srgbClr val="FFFF00"/>
                </a:solidFill>
              </a:rPr>
              <a:t>U</a:t>
            </a:r>
            <a:r>
              <a:rPr lang="en-US" sz="3600" dirty="0" smtClean="0"/>
              <a:t>nconditional Election - Covenant</a:t>
            </a:r>
          </a:p>
          <a:p>
            <a:r>
              <a:rPr lang="en-US" sz="3600" b="1" dirty="0" smtClean="0">
                <a:solidFill>
                  <a:srgbClr val="FFFF00"/>
                </a:solidFill>
              </a:rPr>
              <a:t>L</a:t>
            </a:r>
            <a:r>
              <a:rPr lang="en-US" sz="3600" dirty="0" smtClean="0"/>
              <a:t>imited Atonement</a:t>
            </a:r>
          </a:p>
          <a:p>
            <a:r>
              <a:rPr lang="en-US" sz="3600" b="1" dirty="0" smtClean="0">
                <a:solidFill>
                  <a:srgbClr val="FFFF00"/>
                </a:solidFill>
              </a:rPr>
              <a:t>I</a:t>
            </a:r>
            <a:r>
              <a:rPr lang="en-US" sz="3600" dirty="0" smtClean="0"/>
              <a:t>rresistible Grace</a:t>
            </a:r>
          </a:p>
          <a:p>
            <a:r>
              <a:rPr lang="en-US" sz="3600" b="1" dirty="0" smtClean="0">
                <a:solidFill>
                  <a:srgbClr val="FFFF00"/>
                </a:solidFill>
              </a:rPr>
              <a:t>P</a:t>
            </a:r>
            <a:r>
              <a:rPr lang="en-US" sz="3600" dirty="0" smtClean="0"/>
              <a:t>erseverance of the Saints (eternal security / once saved always saved)</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was Israel called </a:t>
            </a:r>
            <a:br>
              <a:rPr lang="en-US" dirty="0" smtClean="0"/>
            </a:br>
            <a:r>
              <a:rPr lang="en-US" dirty="0" smtClean="0"/>
              <a:t>“The Church in the wilderness?”</a:t>
            </a:r>
            <a:endParaRPr lang="en-US" dirty="0"/>
          </a:p>
        </p:txBody>
      </p:sp>
      <p:pic>
        <p:nvPicPr>
          <p:cNvPr id="81922" name="Picture 2" descr="http://mymorningmeditations.files.wordpress.com/2012/01/leaving_egypt.jpg"/>
          <p:cNvPicPr>
            <a:picLocks noChangeAspect="1" noChangeArrowheads="1"/>
          </p:cNvPicPr>
          <p:nvPr/>
        </p:nvPicPr>
        <p:blipFill>
          <a:blip r:embed="rId2" cstate="print"/>
          <a:srcRect/>
          <a:stretch>
            <a:fillRect/>
          </a:stretch>
        </p:blipFill>
        <p:spPr bwMode="auto">
          <a:xfrm>
            <a:off x="1447800" y="1828800"/>
            <a:ext cx="6054389" cy="4572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6705600"/>
          </a:xfrm>
        </p:spPr>
        <p:txBody>
          <a:bodyPr>
            <a:normAutofit fontScale="90000"/>
          </a:bodyPr>
          <a:lstStyle/>
          <a:p>
            <a:r>
              <a:rPr lang="en-US" i="1" dirty="0" smtClean="0"/>
              <a:t>(Acts 7:37-38) </a:t>
            </a:r>
            <a:br>
              <a:rPr lang="en-US" i="1" dirty="0" smtClean="0"/>
            </a:br>
            <a:r>
              <a:rPr lang="en-US" i="1" dirty="0" smtClean="0"/>
              <a:t>“This is that Moses, which said unto the children of Israel, A prophet shall the Lord your God raise up unto you of your brethren, like unto me; him shall ye hear. This is he, that was in the </a:t>
            </a:r>
            <a:r>
              <a:rPr lang="en-US" i="1" dirty="0" smtClean="0">
                <a:solidFill>
                  <a:srgbClr val="FFFF00"/>
                </a:solidFill>
              </a:rPr>
              <a:t>church in the wilderness</a:t>
            </a:r>
            <a:r>
              <a:rPr lang="en-US" i="1" dirty="0" smtClean="0"/>
              <a:t> with the angel which </a:t>
            </a:r>
            <a:r>
              <a:rPr lang="en-US" i="1" dirty="0" err="1" smtClean="0"/>
              <a:t>spake</a:t>
            </a:r>
            <a:r>
              <a:rPr lang="en-US" i="1" dirty="0" smtClean="0"/>
              <a:t> to him in the mount </a:t>
            </a:r>
            <a:r>
              <a:rPr lang="en-US" i="1" dirty="0" err="1" smtClean="0"/>
              <a:t>Sina</a:t>
            </a:r>
            <a:r>
              <a:rPr lang="en-US" i="1" dirty="0" smtClean="0"/>
              <a:t>, and with our fathers: who received the lively oracles to give unto us.”</a:t>
            </a:r>
            <a:endParaRPr lang="en-US"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583362"/>
          </a:xfrm>
        </p:spPr>
        <p:txBody>
          <a:bodyPr>
            <a:normAutofit/>
          </a:bodyPr>
          <a:lstStyle/>
          <a:p>
            <a:r>
              <a:rPr lang="en-US" dirty="0" smtClean="0"/>
              <a:t>The church is a called-out assembly because it is called out from the world to assemble. So, it must have been in the world, called out from the world, and formed into a new group in order for them to be a </a:t>
            </a:r>
            <a:r>
              <a:rPr lang="en-US" u="sng" dirty="0" smtClean="0"/>
              <a:t>called-out assembly</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convex"/>
            </a:sp3d>
          </a:bodyPr>
          <a:lstStyle/>
          <a:p>
            <a:r>
              <a:rPr lang="en-US" sz="4800" i="1" dirty="0" smtClean="0"/>
              <a:t>Several </a:t>
            </a:r>
            <a:r>
              <a:rPr lang="en-US" sz="4800" i="1" dirty="0"/>
              <a:t>different views</a:t>
            </a:r>
          </a:p>
        </p:txBody>
      </p:sp>
      <p:pic>
        <p:nvPicPr>
          <p:cNvPr id="79874" name="Picture 2" descr="http://www.ricardobueno.com/wp-content/uploads/2011/08/choices.jpg"/>
          <p:cNvPicPr>
            <a:picLocks noChangeAspect="1" noChangeArrowheads="1"/>
          </p:cNvPicPr>
          <p:nvPr/>
        </p:nvPicPr>
        <p:blipFill>
          <a:blip r:embed="rId2" cstate="print"/>
          <a:srcRect/>
          <a:stretch>
            <a:fillRect/>
          </a:stretch>
        </p:blipFill>
        <p:spPr bwMode="auto">
          <a:xfrm>
            <a:off x="2362200" y="1905000"/>
            <a:ext cx="4206962" cy="4495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735762"/>
          </a:xfrm>
        </p:spPr>
        <p:txBody>
          <a:bodyPr>
            <a:normAutofit/>
          </a:bodyPr>
          <a:lstStyle/>
          <a:p>
            <a:r>
              <a:rPr lang="en-US" sz="3600" dirty="0" smtClean="0"/>
              <a:t>Israel was called a church in the wilderness, but Israel was not a church when she was in Egypt because she was not yet </a:t>
            </a:r>
            <a:r>
              <a:rPr lang="en-US" sz="3600" u="sng" dirty="0" smtClean="0"/>
              <a:t>a called-out assembly</a:t>
            </a:r>
            <a:r>
              <a:rPr lang="en-US" sz="3600" dirty="0" smtClean="0"/>
              <a:t>. God called them out from Egypt, and they assembled in the wilderness. They were then a called-out assembly. They were called out of Egypt to assemble and form another group in the wilderness. So, God calls Israel a church in the wilderness. But that does not mean that Israel and the church are one in the same.</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algn="l"/>
            <a:r>
              <a:rPr lang="en-US" sz="3200" i="1" dirty="0" smtClean="0"/>
              <a:t> Gal. 3:6 “Even as </a:t>
            </a:r>
            <a:r>
              <a:rPr lang="en-US" sz="3200" i="1" u="sng" dirty="0" smtClean="0"/>
              <a:t>Abraham believed God</a:t>
            </a:r>
            <a:r>
              <a:rPr lang="en-US" sz="3200" i="1" dirty="0" smtClean="0"/>
              <a:t>, and it was accounted to him for righteousness.”</a:t>
            </a:r>
            <a:br>
              <a:rPr lang="en-US" sz="3200" i="1" dirty="0" smtClean="0"/>
            </a:br>
            <a:r>
              <a:rPr lang="en-US" sz="3200" i="1" dirty="0" smtClean="0"/>
              <a:t> Gal. 3:7 “Know ye therefore that they which are of faith, the same are the </a:t>
            </a:r>
            <a:r>
              <a:rPr lang="en-US" sz="3200" i="1" u="sng" dirty="0" smtClean="0"/>
              <a:t>children of Abraham</a:t>
            </a:r>
            <a:r>
              <a:rPr lang="en-US" sz="3200" i="1" dirty="0" smtClean="0"/>
              <a:t>.”</a:t>
            </a:r>
            <a:br>
              <a:rPr lang="en-US" sz="3200" i="1" dirty="0" smtClean="0"/>
            </a:br>
            <a:r>
              <a:rPr lang="en-US" sz="3200" i="1" dirty="0" smtClean="0"/>
              <a:t> Gal. 3:8 “And the scripture, foreseeing that God would justify the heathen through faith, preached before the </a:t>
            </a:r>
            <a:r>
              <a:rPr lang="en-US" sz="3200" i="1" u="sng" dirty="0" smtClean="0"/>
              <a:t>gospel unto Abraham</a:t>
            </a:r>
            <a:r>
              <a:rPr lang="en-US" sz="3200" i="1" dirty="0" smtClean="0"/>
              <a:t>, saying, In thee shall all nations be blessed.”</a:t>
            </a:r>
            <a:br>
              <a:rPr lang="en-US" sz="3200" i="1" dirty="0" smtClean="0"/>
            </a:br>
            <a:r>
              <a:rPr lang="en-US" sz="3200" i="1" dirty="0" smtClean="0"/>
              <a:t> Gal. 3:9 “So then they which be of </a:t>
            </a:r>
            <a:r>
              <a:rPr lang="en-US" sz="3200" i="1" u="sng" dirty="0" smtClean="0"/>
              <a:t>faith are blessed with faithful Abraham</a:t>
            </a:r>
            <a:r>
              <a:rPr lang="en-US" sz="3200" i="1" dirty="0" smtClean="0"/>
              <a:t>.”</a:t>
            </a:r>
            <a:br>
              <a:rPr lang="en-US" sz="3200" i="1" dirty="0" smtClean="0"/>
            </a:br>
            <a:r>
              <a:rPr lang="en-US" sz="3200" i="1" dirty="0" smtClean="0"/>
              <a:t> Gal. 3:14 “That the </a:t>
            </a:r>
            <a:r>
              <a:rPr lang="en-US" sz="3200" i="1" u="sng" dirty="0" smtClean="0"/>
              <a:t>blessing of Abraham </a:t>
            </a:r>
            <a:r>
              <a:rPr lang="en-US" sz="3200" i="1" dirty="0" smtClean="0"/>
              <a:t>might come on the Gentiles through Jesus Christ; that we might receive the promise of the Spirit through faith.”</a:t>
            </a:r>
            <a:endParaRPr lang="en-US" sz="3200"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descr="https://encrypted-tbn2.gstatic.com/images?q=tbn:ANd9GcTe_sFLk2KOk7IsBPvk3U00hbR-WW1HQhD2oaEdNk280QX_tKeHCmk9mp5k"/>
          <p:cNvPicPr>
            <a:picLocks noChangeAspect="1" noChangeArrowheads="1"/>
          </p:cNvPicPr>
          <p:nvPr/>
        </p:nvPicPr>
        <p:blipFill>
          <a:blip r:embed="rId2" cstate="print"/>
          <a:srcRect/>
          <a:stretch>
            <a:fillRect/>
          </a:stretch>
        </p:blipFill>
        <p:spPr bwMode="auto">
          <a:xfrm>
            <a:off x="1143000" y="3314700"/>
            <a:ext cx="7086600" cy="3543300"/>
          </a:xfrm>
          <a:prstGeom prst="rect">
            <a:avLst/>
          </a:prstGeom>
          <a:noFill/>
        </p:spPr>
      </p:pic>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Three Groups of People</a:t>
            </a:r>
            <a:endParaRPr lang="en-US" dirty="0">
              <a:solidFill>
                <a:srgbClr val="FFFF00"/>
              </a:solidFill>
            </a:endParaRPr>
          </a:p>
        </p:txBody>
      </p:sp>
      <p:sp>
        <p:nvSpPr>
          <p:cNvPr id="3" name="Content Placeholder 2"/>
          <p:cNvSpPr>
            <a:spLocks noGrp="1"/>
          </p:cNvSpPr>
          <p:nvPr>
            <p:ph idx="1"/>
          </p:nvPr>
        </p:nvSpPr>
        <p:spPr>
          <a:xfrm>
            <a:off x="228600" y="1371600"/>
            <a:ext cx="8686800" cy="2133601"/>
          </a:xfrm>
        </p:spPr>
        <p:txBody>
          <a:bodyPr/>
          <a:lstStyle/>
          <a:p>
            <a:pPr>
              <a:buNone/>
            </a:pPr>
            <a:r>
              <a:rPr lang="en-US" i="1" dirty="0" smtClean="0"/>
              <a:t>   (I Corinthians 10:32) “Give none offence, neither to the </a:t>
            </a:r>
            <a:r>
              <a:rPr lang="en-US" i="1" dirty="0" smtClean="0">
                <a:solidFill>
                  <a:srgbClr val="FFFF00"/>
                </a:solidFill>
              </a:rPr>
              <a:t>Jews</a:t>
            </a:r>
            <a:r>
              <a:rPr lang="en-US" i="1" dirty="0" smtClean="0"/>
              <a:t> (Israel), nor to the </a:t>
            </a:r>
            <a:r>
              <a:rPr lang="en-US" i="1" dirty="0" smtClean="0">
                <a:solidFill>
                  <a:srgbClr val="FFFF00"/>
                </a:solidFill>
              </a:rPr>
              <a:t>Gentiles</a:t>
            </a:r>
            <a:r>
              <a:rPr lang="en-US" i="1" dirty="0" smtClean="0"/>
              <a:t>, nor to the </a:t>
            </a:r>
            <a:r>
              <a:rPr lang="en-US" i="1" dirty="0" smtClean="0">
                <a:solidFill>
                  <a:srgbClr val="FFFF00"/>
                </a:solidFill>
              </a:rPr>
              <a:t>church of God</a:t>
            </a:r>
            <a:r>
              <a:rPr lang="en-US" i="1" dirty="0" smtClean="0"/>
              <a:t>.”</a:t>
            </a:r>
            <a:endParaRPr lang="en-US" i="1" dirty="0"/>
          </a:p>
        </p:txBody>
      </p:sp>
      <p:sp>
        <p:nvSpPr>
          <p:cNvPr id="5" name="Rectangle 4"/>
          <p:cNvSpPr/>
          <p:nvPr/>
        </p:nvSpPr>
        <p:spPr>
          <a:xfrm>
            <a:off x="6553200" y="4495800"/>
            <a:ext cx="1676400" cy="707886"/>
          </a:xfrm>
          <a:prstGeom prst="rect">
            <a:avLst/>
          </a:prstGeom>
        </p:spPr>
        <p:txBody>
          <a:bodyPr wrap="square">
            <a:spAutoFit/>
          </a:bodyPr>
          <a:lstStyle/>
          <a:p>
            <a:r>
              <a:rPr lang="en-US" sz="4000" b="1" dirty="0" smtClean="0">
                <a:solidFill>
                  <a:schemeClr val="bg1"/>
                </a:solidFill>
              </a:rPr>
              <a:t>Church</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991600" cy="1066800"/>
          </a:xfrm>
        </p:spPr>
        <p:txBody>
          <a:bodyPr>
            <a:noAutofit/>
          </a:bodyPr>
          <a:lstStyle/>
          <a:p>
            <a:r>
              <a:rPr lang="en-US" sz="6000" dirty="0" smtClean="0"/>
              <a:t>The Church is not Israel. </a:t>
            </a:r>
            <a:br>
              <a:rPr lang="en-US" sz="6000" dirty="0" smtClean="0"/>
            </a:br>
            <a:r>
              <a:rPr lang="en-US" sz="6000" dirty="0" smtClean="0"/>
              <a:t/>
            </a:r>
            <a:br>
              <a:rPr lang="en-US" sz="6000" dirty="0" smtClean="0"/>
            </a:br>
            <a:endParaRPr lang="en-US" sz="6000" dirty="0"/>
          </a:p>
        </p:txBody>
      </p:sp>
      <p:pic>
        <p:nvPicPr>
          <p:cNvPr id="1027" name="Picture 3" descr="C:\Users\Dan White\Pictures\Bible pictures\Prophecy pictures\prophecy pictures\revelation\woman Israel\scan0143.jpg"/>
          <p:cNvPicPr>
            <a:picLocks noChangeAspect="1" noChangeArrowheads="1"/>
          </p:cNvPicPr>
          <p:nvPr/>
        </p:nvPicPr>
        <p:blipFill>
          <a:blip r:embed="rId2" cstate="print"/>
          <a:srcRect/>
          <a:stretch>
            <a:fillRect/>
          </a:stretch>
        </p:blipFill>
        <p:spPr bwMode="auto">
          <a:xfrm>
            <a:off x="1066800" y="1447800"/>
            <a:ext cx="6871196" cy="5122164"/>
          </a:xfrm>
          <a:prstGeom prst="rect">
            <a:avLst/>
          </a:prstGeom>
          <a:noFill/>
        </p:spPr>
      </p:pic>
      <p:pic>
        <p:nvPicPr>
          <p:cNvPr id="1028" name="Picture 4" descr="C:\Users\Dan White\Pictures\Bible pictures\Prophecy pictures\prophecy pictures\rapture and second coming\03_bride (2).jpg"/>
          <p:cNvPicPr>
            <a:picLocks noChangeAspect="1" noChangeArrowheads="1"/>
          </p:cNvPicPr>
          <p:nvPr/>
        </p:nvPicPr>
        <p:blipFill>
          <a:blip r:embed="rId3" cstate="print"/>
          <a:srcRect/>
          <a:stretch>
            <a:fillRect/>
          </a:stretch>
        </p:blipFill>
        <p:spPr bwMode="auto">
          <a:xfrm>
            <a:off x="685800" y="1219200"/>
            <a:ext cx="7465249" cy="53382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The Church </a:t>
            </a:r>
            <a:r>
              <a:rPr lang="en-US" dirty="0">
                <a:solidFill>
                  <a:srgbClr val="FFFF00"/>
                </a:solidFill>
              </a:rPr>
              <a:t>began with John the Baptist </a:t>
            </a:r>
            <a:r>
              <a:rPr lang="en-US" dirty="0" smtClean="0">
                <a:solidFill>
                  <a:srgbClr val="FFFF00"/>
                </a:solidFill>
              </a:rPr>
              <a:t> </a:t>
            </a:r>
            <a:r>
              <a:rPr lang="en-US" i="1" dirty="0">
                <a:solidFill>
                  <a:srgbClr val="FFFF00"/>
                </a:solidFill>
              </a:rPr>
              <a:t>Matthew 3</a:t>
            </a:r>
          </a:p>
        </p:txBody>
      </p:sp>
      <p:pic>
        <p:nvPicPr>
          <p:cNvPr id="99330" name="Picture 2" descr="http://www.stjames-manotick.org/wp-content/uploads/2013/06/John-The-Baptist-Painting.jpg"/>
          <p:cNvPicPr>
            <a:picLocks noChangeAspect="1" noChangeArrowheads="1"/>
          </p:cNvPicPr>
          <p:nvPr/>
        </p:nvPicPr>
        <p:blipFill>
          <a:blip r:embed="rId2" cstate="print"/>
          <a:srcRect/>
          <a:stretch>
            <a:fillRect/>
          </a:stretch>
        </p:blipFill>
        <p:spPr bwMode="auto">
          <a:xfrm>
            <a:off x="2590800" y="1533336"/>
            <a:ext cx="4105275" cy="532466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dirty="0"/>
              <a:t>Here the argument is that John was Scripture’s first baptizer, and inasmuch as Christ later commanded his church to practice this worldwide </a:t>
            </a:r>
            <a:r>
              <a:rPr lang="en-US" i="1" dirty="0"/>
              <a:t>(</a:t>
            </a:r>
            <a:r>
              <a:rPr lang="en-US" i="1" dirty="0" smtClean="0"/>
              <a:t>Matt. </a:t>
            </a:r>
            <a:r>
              <a:rPr lang="en-US" i="1" dirty="0"/>
              <a:t>28:19), </a:t>
            </a:r>
            <a:r>
              <a:rPr lang="en-US" dirty="0"/>
              <a:t>the conclusion is that the church began with </a:t>
            </a:r>
            <a:r>
              <a:rPr lang="en-US" dirty="0" smtClean="0"/>
              <a:t>John.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9865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i="1" dirty="0" smtClean="0"/>
              <a:t>Mark 1:4-9</a:t>
            </a:r>
            <a:r>
              <a:rPr lang="en-US" sz="3200" i="1" dirty="0" smtClean="0"/>
              <a:t> </a:t>
            </a:r>
            <a:br>
              <a:rPr lang="en-US" sz="3200" i="1" dirty="0" smtClean="0"/>
            </a:br>
            <a:r>
              <a:rPr lang="en-US" sz="3200" i="1" dirty="0" smtClean="0"/>
              <a:t>    “John the baptizer appeared in the desert, proclaiming a baptism of repentance for the forgiveness of sins. And people from the whole Judean countryside and all the people of Jerusalem were going out to him, and were baptized by him in the river Jordan, confessing their sins. Now John was clothed with camel's hair, with a leather belt around his waist, and he ate locusts and wild honey. He proclaimed, "The one who is more powerful than I is coming after me; I am not worthy to stoop down and untie the thong of his sandals. I have baptized you with water; but he will baptize you with the </a:t>
            </a:r>
          </a:p>
          <a:p>
            <a:pPr algn="ctr"/>
            <a:r>
              <a:rPr lang="en-US" sz="3200" i="1" dirty="0" smtClean="0"/>
              <a:t>Holy Spirit."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flipH="1">
            <a:off x="0" y="0"/>
            <a:ext cx="9524999" cy="7315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0"/>
            <a:ext cx="9296400" cy="8463855"/>
          </a:xfrm>
          <a:prstGeom prst="rect">
            <a:avLst/>
          </a:prstGeom>
        </p:spPr>
        <p:txBody>
          <a:bodyPr wrap="square">
            <a:spAutoFit/>
          </a:bodyPr>
          <a:lstStyle/>
          <a:p>
            <a:pPr algn="ctr"/>
            <a:r>
              <a:rPr lang="en-US" sz="3400" b="1" i="1" dirty="0" smtClean="0">
                <a:solidFill>
                  <a:schemeClr val="bg1"/>
                </a:solidFill>
              </a:rPr>
              <a:t>Romans 6:3-6</a:t>
            </a:r>
          </a:p>
          <a:p>
            <a:pPr algn="ctr"/>
            <a:r>
              <a:rPr lang="en-US" sz="3400" i="1" dirty="0" smtClean="0">
                <a:solidFill>
                  <a:schemeClr val="bg1"/>
                </a:solidFill>
              </a:rPr>
              <a:t> “Know ye not, that so many of us as were baptized into Jesus Christ were baptized into his death? Therefore we are buried with him by baptism into death: that like as Christ was raised up from the dead by the glory of the Father, even so we also should walk in newness of life. For if we have been planted together in the likeness of his death, we shall be also in the likeness of his resurrection: Knowing this, that our old man is crucified with him, that the body of sin might be destroyed, that henceforth we should not </a:t>
            </a:r>
          </a:p>
          <a:p>
            <a:pPr algn="ctr"/>
            <a:r>
              <a:rPr lang="en-US" sz="3400" i="1" dirty="0" smtClean="0">
                <a:solidFill>
                  <a:schemeClr val="bg1"/>
                </a:solidFill>
              </a:rPr>
              <a:t>serve sin.”</a:t>
            </a:r>
          </a:p>
          <a:p>
            <a:pPr algn="ctr"/>
            <a:r>
              <a:rPr lang="en-US" sz="3400" i="1" dirty="0">
                <a:solidFill>
                  <a:schemeClr val="bg1"/>
                </a:solidFill>
              </a:rPr>
              <a:t/>
            </a:r>
            <a:br>
              <a:rPr lang="en-US" sz="3400" i="1" dirty="0">
                <a:solidFill>
                  <a:schemeClr val="bg1"/>
                </a:solidFill>
              </a:rPr>
            </a:br>
            <a:r>
              <a:rPr lang="en-US" sz="3400" i="1" dirty="0">
                <a:solidFill>
                  <a:schemeClr val="bg1"/>
                </a:solidFill>
              </a:rPr>
              <a:t/>
            </a:r>
            <a:br>
              <a:rPr lang="en-US" sz="3400" i="1" dirty="0">
                <a:solidFill>
                  <a:schemeClr val="bg1"/>
                </a:solidFill>
              </a:rPr>
            </a:br>
            <a:endParaRPr lang="en-US" sz="3400" i="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i292.photobucket.com/albums/mm27/iam733_photos/1-JOHN-PREACH-HAND-OUTWARD.jpg"/>
          <p:cNvPicPr>
            <a:picLocks noChangeAspect="1" noChangeArrowheads="1"/>
          </p:cNvPicPr>
          <p:nvPr/>
        </p:nvPicPr>
        <p:blipFill>
          <a:blip r:embed="rId2" cstate="print"/>
          <a:srcRect/>
          <a:stretch>
            <a:fillRect/>
          </a:stretch>
        </p:blipFill>
        <p:spPr bwMode="auto">
          <a:xfrm>
            <a:off x="0" y="3710204"/>
            <a:ext cx="2819400" cy="3147796"/>
          </a:xfrm>
          <a:prstGeom prst="rect">
            <a:avLst/>
          </a:prstGeom>
          <a:noFill/>
        </p:spPr>
      </p:pic>
      <p:pic>
        <p:nvPicPr>
          <p:cNvPr id="101380" name="Picture 4" descr="http://www.thechurchofgod.org/includes/images/resources/water-baptism.png"/>
          <p:cNvPicPr>
            <a:picLocks noChangeAspect="1" noChangeArrowheads="1"/>
          </p:cNvPicPr>
          <p:nvPr/>
        </p:nvPicPr>
        <p:blipFill>
          <a:blip r:embed="rId3" cstate="print"/>
          <a:srcRect l="19039" r="12350"/>
          <a:stretch>
            <a:fillRect/>
          </a:stretch>
        </p:blipFill>
        <p:spPr bwMode="auto">
          <a:xfrm>
            <a:off x="5529386" y="1"/>
            <a:ext cx="3614614" cy="2819400"/>
          </a:xfrm>
          <a:prstGeom prst="rect">
            <a:avLst/>
          </a:prstGeom>
          <a:noFill/>
        </p:spPr>
      </p:pic>
      <p:pic>
        <p:nvPicPr>
          <p:cNvPr id="101382" name="Picture 6" descr="http://us.123rf.com/400wm/400/400/marinini/marinini1203/marinini120300059/12925470-back-glowing-cross-over-blue-light-rays.jpg"/>
          <p:cNvPicPr>
            <a:picLocks noChangeAspect="1" noChangeArrowheads="1"/>
          </p:cNvPicPr>
          <p:nvPr/>
        </p:nvPicPr>
        <p:blipFill>
          <a:blip r:embed="rId4" cstate="print"/>
          <a:srcRect/>
          <a:stretch>
            <a:fillRect/>
          </a:stretch>
        </p:blipFill>
        <p:spPr bwMode="auto">
          <a:xfrm>
            <a:off x="3124200" y="3124200"/>
            <a:ext cx="2828925" cy="2828925"/>
          </a:xfrm>
          <a:prstGeom prst="rect">
            <a:avLst/>
          </a:prstGeom>
          <a:noFill/>
        </p:spPr>
      </p:pic>
      <p:sp>
        <p:nvSpPr>
          <p:cNvPr id="4" name="Right Arrow 3"/>
          <p:cNvSpPr/>
          <p:nvPr/>
        </p:nvSpPr>
        <p:spPr>
          <a:xfrm rot="8612283">
            <a:off x="5003466" y="3392078"/>
            <a:ext cx="955708" cy="484632"/>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9337473">
            <a:off x="3180059" y="4731027"/>
            <a:ext cx="934654" cy="484632"/>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82"/>
                                        </p:tgtEl>
                                        <p:attrNameLst>
                                          <p:attrName>style.visibility</p:attrName>
                                        </p:attrNameLst>
                                      </p:cBhvr>
                                      <p:to>
                                        <p:strVal val="visible"/>
                                      </p:to>
                                    </p:set>
                                    <p:animEffect transition="in" filter="fade">
                                      <p:cBhvr>
                                        <p:cTn id="7" dur="2000"/>
                                        <p:tgtEl>
                                          <p:spTgt spid="10138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The Church </a:t>
            </a:r>
            <a:r>
              <a:rPr lang="en-US" dirty="0">
                <a:solidFill>
                  <a:srgbClr val="FFFF00"/>
                </a:solidFill>
              </a:rPr>
              <a:t>began with </a:t>
            </a:r>
            <a:r>
              <a:rPr lang="en-US" dirty="0" smtClean="0">
                <a:solidFill>
                  <a:srgbClr val="FFFF00"/>
                </a:solidFill>
              </a:rPr>
              <a:t>Christ </a:t>
            </a:r>
            <a:endParaRPr lang="en-US" dirty="0">
              <a:solidFill>
                <a:srgbClr val="FFFF00"/>
              </a:solidFill>
            </a:endParaRPr>
          </a:p>
        </p:txBody>
      </p:sp>
      <p:sp>
        <p:nvSpPr>
          <p:cNvPr id="3" name="Content Placeholder 2"/>
          <p:cNvSpPr>
            <a:spLocks noGrp="1"/>
          </p:cNvSpPr>
          <p:nvPr>
            <p:ph idx="1"/>
          </p:nvPr>
        </p:nvSpPr>
        <p:spPr>
          <a:xfrm>
            <a:off x="0" y="5410200"/>
            <a:ext cx="9144000" cy="1447800"/>
          </a:xfrm>
        </p:spPr>
        <p:txBody>
          <a:bodyPr/>
          <a:lstStyle/>
          <a:p>
            <a:pPr algn="ctr">
              <a:buNone/>
            </a:pPr>
            <a:r>
              <a:rPr lang="en-US" dirty="0" smtClean="0"/>
              <a:t>There </a:t>
            </a:r>
            <a:r>
              <a:rPr lang="en-US" dirty="0"/>
              <a:t>four different time periods are advocated by those who believe it began with the Savior. </a:t>
            </a:r>
            <a:endParaRPr lang="en-US" dirty="0" smtClean="0"/>
          </a:p>
          <a:p>
            <a:pPr algn="ctr"/>
            <a:endParaRPr lang="en-US" dirty="0"/>
          </a:p>
        </p:txBody>
      </p:sp>
      <p:pic>
        <p:nvPicPr>
          <p:cNvPr id="107522" name="Picture 2" descr="http://ubdavid.org/advanced/new-life2/graphics/10_jesus-disciples.jpg"/>
          <p:cNvPicPr>
            <a:picLocks noChangeAspect="1" noChangeArrowheads="1"/>
          </p:cNvPicPr>
          <p:nvPr/>
        </p:nvPicPr>
        <p:blipFill>
          <a:blip r:embed="rId2" cstate="print"/>
          <a:srcRect/>
          <a:stretch>
            <a:fillRect/>
          </a:stretch>
        </p:blipFill>
        <p:spPr bwMode="auto">
          <a:xfrm>
            <a:off x="2133600" y="1447800"/>
            <a:ext cx="4978398" cy="3733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FFFF00"/>
                </a:solidFill>
              </a:rPr>
              <a:t>The Church begin with </a:t>
            </a:r>
            <a:r>
              <a:rPr lang="en-US" dirty="0">
                <a:solidFill>
                  <a:srgbClr val="FFFF00"/>
                </a:solidFill>
              </a:rPr>
              <a:t>Adam </a:t>
            </a:r>
            <a:br>
              <a:rPr lang="en-US" dirty="0">
                <a:solidFill>
                  <a:srgbClr val="FFFF00"/>
                </a:solidFill>
              </a:rPr>
            </a:br>
            <a:r>
              <a:rPr lang="en-US" dirty="0" smtClean="0">
                <a:solidFill>
                  <a:srgbClr val="FFFF00"/>
                </a:solidFill>
              </a:rPr>
              <a:t> </a:t>
            </a:r>
            <a:r>
              <a:rPr lang="en-US" i="1" dirty="0">
                <a:solidFill>
                  <a:srgbClr val="FFFF00"/>
                </a:solidFill>
              </a:rPr>
              <a:t>Genesis </a:t>
            </a:r>
            <a:r>
              <a:rPr lang="en-US" i="1" dirty="0" smtClean="0">
                <a:solidFill>
                  <a:srgbClr val="FFFF00"/>
                </a:solidFill>
              </a:rPr>
              <a:t>3 </a:t>
            </a:r>
            <a:endParaRPr lang="en-US" i="1" dirty="0">
              <a:solidFill>
                <a:srgbClr val="FFFF00"/>
              </a:solidFill>
            </a:endParaRPr>
          </a:p>
        </p:txBody>
      </p:sp>
      <p:sp>
        <p:nvSpPr>
          <p:cNvPr id="5" name="Content Placeholder 4"/>
          <p:cNvSpPr>
            <a:spLocks noGrp="1"/>
          </p:cNvSpPr>
          <p:nvPr>
            <p:ph idx="1"/>
          </p:nvPr>
        </p:nvSpPr>
        <p:spPr>
          <a:xfrm>
            <a:off x="0" y="1600200"/>
            <a:ext cx="5257800" cy="5257800"/>
          </a:xfrm>
        </p:spPr>
        <p:txBody>
          <a:bodyPr>
            <a:normAutofit lnSpcReduction="10000"/>
          </a:bodyPr>
          <a:lstStyle/>
          <a:p>
            <a:pPr algn="ctr">
              <a:buNone/>
            </a:pPr>
            <a:r>
              <a:rPr lang="en-US" dirty="0" smtClean="0"/>
              <a:t>    In this view it is taught that Adam </a:t>
            </a:r>
            <a:r>
              <a:rPr lang="en-US" dirty="0"/>
              <a:t>and Eve believed the promise of God that the seed of the serpent would indeed bruise the heel of the woman, but that the woman’s seed would </a:t>
            </a:r>
            <a:r>
              <a:rPr lang="en-US" dirty="0" smtClean="0"/>
              <a:t>crush </a:t>
            </a:r>
            <a:r>
              <a:rPr lang="en-US" dirty="0"/>
              <a:t>the serpent’s head</a:t>
            </a:r>
            <a:r>
              <a:rPr lang="en-US" dirty="0" smtClean="0"/>
              <a:t>...then </a:t>
            </a:r>
            <a:r>
              <a:rPr lang="en-US" dirty="0"/>
              <a:t>it may be asserted that they constituted the first Christian church</a:t>
            </a:r>
            <a:r>
              <a:rPr lang="en-US" dirty="0" smtClean="0"/>
              <a:t>.</a:t>
            </a:r>
            <a:endParaRPr lang="en-US" dirty="0"/>
          </a:p>
        </p:txBody>
      </p:sp>
      <p:pic>
        <p:nvPicPr>
          <p:cNvPr id="6" name="Picture 2" descr="http://ubdavid.org/advanced/new-life3/graphics/22_cross-crush-satan.jpg"/>
          <p:cNvPicPr>
            <a:picLocks noChangeAspect="1" noChangeArrowheads="1"/>
          </p:cNvPicPr>
          <p:nvPr/>
        </p:nvPicPr>
        <p:blipFill>
          <a:blip r:embed="rId2" cstate="print"/>
          <a:srcRect/>
          <a:stretch>
            <a:fillRect/>
          </a:stretch>
        </p:blipFill>
        <p:spPr bwMode="auto">
          <a:xfrm>
            <a:off x="5334000" y="2362200"/>
            <a:ext cx="3657600" cy="3657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normAutofit fontScale="90000"/>
          </a:bodyPr>
          <a:lstStyle/>
          <a:p>
            <a:r>
              <a:rPr lang="en-US" dirty="0" smtClean="0">
                <a:solidFill>
                  <a:srgbClr val="FFFF00"/>
                </a:solidFill>
              </a:rPr>
              <a:t>1# At the call of the twelve apostles in </a:t>
            </a:r>
            <a:r>
              <a:rPr lang="en-US" i="1" dirty="0" smtClean="0">
                <a:solidFill>
                  <a:srgbClr val="FFFF00"/>
                </a:solidFill>
              </a:rPr>
              <a:t>Matthew 10</a:t>
            </a: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4" name="Content Placeholder 3"/>
          <p:cNvSpPr>
            <a:spLocks noGrp="1"/>
          </p:cNvSpPr>
          <p:nvPr>
            <p:ph idx="1"/>
          </p:nvPr>
        </p:nvSpPr>
        <p:spPr>
          <a:xfrm>
            <a:off x="0" y="2057400"/>
            <a:ext cx="5562600" cy="4800599"/>
          </a:xfrm>
        </p:spPr>
        <p:txBody>
          <a:bodyPr>
            <a:normAutofit/>
          </a:bodyPr>
          <a:lstStyle/>
          <a:p>
            <a:pPr algn="ctr">
              <a:buNone/>
            </a:pPr>
            <a:r>
              <a:rPr lang="en-US" sz="3600" i="1" dirty="0" smtClean="0"/>
              <a:t>    “And are built upon the foundation of the apostles and prophets, Jesus Christ himself being the chief corner stone.” Eph. 2:20 </a:t>
            </a:r>
            <a:endParaRPr lang="en-US" sz="3600" i="1" dirty="0"/>
          </a:p>
        </p:txBody>
      </p:sp>
      <p:pic>
        <p:nvPicPr>
          <p:cNvPr id="106498" name="Picture 2" descr="http://kids.christiansunite.com/images/Bible_Stories/109.jpg"/>
          <p:cNvPicPr>
            <a:picLocks noChangeAspect="1" noChangeArrowheads="1"/>
          </p:cNvPicPr>
          <p:nvPr/>
        </p:nvPicPr>
        <p:blipFill>
          <a:blip r:embed="rId2" cstate="print"/>
          <a:srcRect/>
          <a:stretch>
            <a:fillRect/>
          </a:stretch>
        </p:blipFill>
        <p:spPr bwMode="auto">
          <a:xfrm>
            <a:off x="5715000" y="1905000"/>
            <a:ext cx="3007894" cy="3657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2# At Peter’s </a:t>
            </a:r>
            <a:r>
              <a:rPr lang="en-US" dirty="0">
                <a:solidFill>
                  <a:srgbClr val="FFFF00"/>
                </a:solidFill>
              </a:rPr>
              <a:t>confession </a:t>
            </a:r>
            <a:r>
              <a:rPr lang="en-US" dirty="0" smtClean="0">
                <a:solidFill>
                  <a:srgbClr val="FFFF00"/>
                </a:solidFill>
              </a:rPr>
              <a:t/>
            </a:r>
            <a:br>
              <a:rPr lang="en-US" dirty="0" smtClean="0">
                <a:solidFill>
                  <a:srgbClr val="FFFF00"/>
                </a:solidFill>
              </a:rPr>
            </a:br>
            <a:r>
              <a:rPr lang="en-US" i="1" dirty="0" smtClean="0">
                <a:solidFill>
                  <a:srgbClr val="FFFF00"/>
                </a:solidFill>
              </a:rPr>
              <a:t>Matthew </a:t>
            </a:r>
            <a:r>
              <a:rPr lang="en-US" i="1" dirty="0">
                <a:solidFill>
                  <a:srgbClr val="FFFF00"/>
                </a:solidFill>
              </a:rPr>
              <a:t>16</a:t>
            </a:r>
          </a:p>
        </p:txBody>
      </p:sp>
      <p:sp>
        <p:nvSpPr>
          <p:cNvPr id="3" name="Content Placeholder 2"/>
          <p:cNvSpPr>
            <a:spLocks noGrp="1"/>
          </p:cNvSpPr>
          <p:nvPr>
            <p:ph idx="1"/>
          </p:nvPr>
        </p:nvSpPr>
        <p:spPr>
          <a:xfrm>
            <a:off x="228600" y="2133600"/>
            <a:ext cx="4953000" cy="3992563"/>
          </a:xfrm>
        </p:spPr>
        <p:txBody>
          <a:bodyPr>
            <a:noAutofit/>
          </a:bodyPr>
          <a:lstStyle/>
          <a:p>
            <a:pPr algn="ctr">
              <a:buNone/>
            </a:pPr>
            <a:r>
              <a:rPr lang="en-US" sz="3600" i="1" dirty="0" smtClean="0"/>
              <a:t>    Advocates </a:t>
            </a:r>
            <a:r>
              <a:rPr lang="en-US" sz="3600" i="1" dirty="0"/>
              <a:t>of this position place the church at this point for the simple reason that it is first mentioned by Christ here. </a:t>
            </a:r>
            <a:endParaRPr lang="en-US" sz="3600" i="1" dirty="0" smtClean="0"/>
          </a:p>
          <a:p>
            <a:pPr algn="ctr">
              <a:buNone/>
            </a:pPr>
            <a:r>
              <a:rPr lang="en-US" sz="3600" i="1" dirty="0" smtClean="0"/>
              <a:t>(</a:t>
            </a:r>
            <a:r>
              <a:rPr lang="en-US" sz="3600" i="1" dirty="0"/>
              <a:t>See </a:t>
            </a:r>
            <a:r>
              <a:rPr lang="en-US" sz="3600" i="1" dirty="0" smtClean="0"/>
              <a:t>Matt</a:t>
            </a:r>
            <a:r>
              <a:rPr lang="en-US" sz="3600" i="1" dirty="0"/>
              <a:t>. </a:t>
            </a:r>
            <a:r>
              <a:rPr lang="en-US" sz="3600" i="1" dirty="0" smtClean="0"/>
              <a:t>16:18) </a:t>
            </a:r>
            <a:endParaRPr lang="en-US" sz="3600" i="1" dirty="0"/>
          </a:p>
        </p:txBody>
      </p:sp>
      <p:pic>
        <p:nvPicPr>
          <p:cNvPr id="108546" name="Picture 2" descr="http://achristianpilgrim.files.wordpress.com/2013/03/peters-confession.jpg"/>
          <p:cNvPicPr>
            <a:picLocks noChangeAspect="1" noChangeArrowheads="1"/>
          </p:cNvPicPr>
          <p:nvPr/>
        </p:nvPicPr>
        <p:blipFill>
          <a:blip r:embed="rId2" cstate="print"/>
          <a:srcRect/>
          <a:stretch>
            <a:fillRect/>
          </a:stretch>
        </p:blipFill>
        <p:spPr bwMode="auto">
          <a:xfrm>
            <a:off x="5562600" y="1981200"/>
            <a:ext cx="3266711" cy="39624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3# At </a:t>
            </a:r>
            <a:r>
              <a:rPr lang="en-US" dirty="0">
                <a:solidFill>
                  <a:srgbClr val="FFFF00"/>
                </a:solidFill>
              </a:rPr>
              <a:t>the Last Supper </a:t>
            </a:r>
            <a:br>
              <a:rPr lang="en-US" dirty="0">
                <a:solidFill>
                  <a:srgbClr val="FFFF00"/>
                </a:solidFill>
              </a:rPr>
            </a:br>
            <a:r>
              <a:rPr lang="en-US" i="1" dirty="0" smtClean="0">
                <a:solidFill>
                  <a:srgbClr val="FFFF00"/>
                </a:solidFill>
              </a:rPr>
              <a:t>Matthew </a:t>
            </a:r>
            <a:r>
              <a:rPr lang="en-US" i="1" dirty="0">
                <a:solidFill>
                  <a:srgbClr val="FFFF00"/>
                </a:solidFill>
              </a:rPr>
              <a:t>26</a:t>
            </a:r>
          </a:p>
        </p:txBody>
      </p:sp>
      <p:sp>
        <p:nvSpPr>
          <p:cNvPr id="3" name="Content Placeholder 2"/>
          <p:cNvSpPr>
            <a:spLocks noGrp="1"/>
          </p:cNvSpPr>
          <p:nvPr>
            <p:ph idx="1"/>
          </p:nvPr>
        </p:nvSpPr>
        <p:spPr>
          <a:xfrm>
            <a:off x="0" y="1752600"/>
            <a:ext cx="9144000" cy="4373563"/>
          </a:xfrm>
        </p:spPr>
        <p:txBody>
          <a:bodyPr>
            <a:noAutofit/>
          </a:bodyPr>
          <a:lstStyle/>
          <a:p>
            <a:pPr algn="ctr">
              <a:buNone/>
            </a:pPr>
            <a:r>
              <a:rPr lang="en-US" sz="3600" dirty="0" smtClean="0"/>
              <a:t>   Those </a:t>
            </a:r>
            <a:r>
              <a:rPr lang="en-US" sz="3600" dirty="0"/>
              <a:t>who defend this view point out that it was at this time that Christ instituted the ordinance of the Lord’s Supper, indicating the church now existed. </a:t>
            </a:r>
          </a:p>
        </p:txBody>
      </p:sp>
      <p:pic>
        <p:nvPicPr>
          <p:cNvPr id="109570" name="Picture 2" descr="http://jamestabor.com/wp-content/uploads/2013/03/LastSupper.jpg"/>
          <p:cNvPicPr>
            <a:picLocks noChangeAspect="1" noChangeArrowheads="1"/>
          </p:cNvPicPr>
          <p:nvPr/>
        </p:nvPicPr>
        <p:blipFill>
          <a:blip r:embed="rId2" cstate="print"/>
          <a:srcRect/>
          <a:stretch>
            <a:fillRect/>
          </a:stretch>
        </p:blipFill>
        <p:spPr bwMode="auto">
          <a:xfrm>
            <a:off x="2057400" y="4114800"/>
            <a:ext cx="4572000" cy="257420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smtClean="0">
                <a:solidFill>
                  <a:srgbClr val="FFFF00"/>
                </a:solidFill>
              </a:rPr>
              <a:t>4# At the resurrection of Jesus Christ</a:t>
            </a:r>
            <a:endParaRPr lang="en-US" dirty="0">
              <a:solidFill>
                <a:srgbClr val="FFFF00"/>
              </a:solidFill>
            </a:endParaRPr>
          </a:p>
        </p:txBody>
      </p:sp>
      <p:pic>
        <p:nvPicPr>
          <p:cNvPr id="111618" name="Picture 2" descr="http://www.ellenwhite.info/images/jesus-resurrection%28rh%29.jpg"/>
          <p:cNvPicPr>
            <a:picLocks noChangeAspect="1" noChangeArrowheads="1"/>
          </p:cNvPicPr>
          <p:nvPr/>
        </p:nvPicPr>
        <p:blipFill>
          <a:blip r:embed="rId2" cstate="print"/>
          <a:srcRect/>
          <a:stretch>
            <a:fillRect/>
          </a:stretch>
        </p:blipFill>
        <p:spPr bwMode="auto">
          <a:xfrm>
            <a:off x="2743200" y="1260475"/>
            <a:ext cx="4102003" cy="559752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228600"/>
            <a:ext cx="6019800" cy="6629400"/>
          </a:xfrm>
        </p:spPr>
        <p:txBody>
          <a:bodyPr>
            <a:normAutofit lnSpcReduction="10000"/>
          </a:bodyPr>
          <a:lstStyle/>
          <a:p>
            <a:pPr>
              <a:buNone/>
            </a:pPr>
            <a:r>
              <a:rPr lang="en-US" i="1" dirty="0" smtClean="0"/>
              <a:t>   "</a:t>
            </a:r>
            <a:r>
              <a:rPr lang="en-US" i="1" dirty="0"/>
              <a:t>Then said Jesus to them again, Peace be unto you: as my Father hath sent me, even so send I you. And when he had said this, he breathed on them, and saith unto them, Receive ye the Holy Ghost" </a:t>
            </a:r>
            <a:r>
              <a:rPr lang="en-US" i="1" dirty="0" smtClean="0"/>
              <a:t>(John 20:21-22)</a:t>
            </a:r>
          </a:p>
          <a:p>
            <a:pPr>
              <a:buNone/>
            </a:pPr>
            <a:endParaRPr lang="en-US" i="1" dirty="0"/>
          </a:p>
          <a:p>
            <a:pPr>
              <a:buNone/>
            </a:pPr>
            <a:r>
              <a:rPr lang="en-US" dirty="0" smtClean="0"/>
              <a:t>    Here </a:t>
            </a:r>
            <a:r>
              <a:rPr lang="en-US" dirty="0"/>
              <a:t>it is argued that the final element necessary for the completion of the promised church is now given, namely, the Person and power of the Holy Spirit.</a:t>
            </a:r>
          </a:p>
          <a:p>
            <a:pPr>
              <a:buNone/>
            </a:pPr>
            <a:endParaRPr lang="en-US" i="1" dirty="0"/>
          </a:p>
          <a:p>
            <a:endParaRPr lang="en-US" i="1" dirty="0"/>
          </a:p>
        </p:txBody>
      </p:sp>
      <p:pic>
        <p:nvPicPr>
          <p:cNvPr id="110594" name="Picture 2" descr="http://3.bp.blogspot.com/-Jz42Qb1FXJ8/T5IQK1TK-bI/AAAAAAAAA4U/yD6ONjaKudA/s1600/Jesus%2Bappears%2Bto%2Bthe%2Bdisciples%2B2.png"/>
          <p:cNvPicPr>
            <a:picLocks noChangeAspect="1" noChangeArrowheads="1"/>
          </p:cNvPicPr>
          <p:nvPr/>
        </p:nvPicPr>
        <p:blipFill>
          <a:blip r:embed="rId2" cstate="print"/>
          <a:srcRect/>
          <a:stretch>
            <a:fillRect/>
          </a:stretch>
        </p:blipFill>
        <p:spPr bwMode="auto">
          <a:xfrm>
            <a:off x="5934075" y="1600200"/>
            <a:ext cx="3209925" cy="3743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to="" calcmode="lin" valueType="num">
                                      <p:cBhvr>
                                        <p:cTn id="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indwelling of the Holy Spirit did not happen until the day of Pentecost</a:t>
            </a:r>
            <a:endParaRPr lang="en-US"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a:bodyPr>
          <a:lstStyle/>
          <a:p>
            <a:pPr algn="ctr">
              <a:buNone/>
            </a:pPr>
            <a:r>
              <a:rPr lang="en-US" sz="3600" i="1" dirty="0" smtClean="0"/>
              <a:t>    (Luke 24:48-50) </a:t>
            </a:r>
          </a:p>
          <a:p>
            <a:pPr algn="ctr">
              <a:buNone/>
            </a:pPr>
            <a:r>
              <a:rPr lang="en-US" sz="3600" i="1" dirty="0" smtClean="0"/>
              <a:t>“And ye are witnesses of these things (resurrection). And, behold, I send the promise of my Father upon you: but tarry ye in the city of Jerusalem, until ye be endued with power from on high. And he led them out as far as to Bethany, and he lifted up his hands, and blessed them.”</a:t>
            </a:r>
            <a:endParaRPr lang="en-US" sz="3600"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i="1" dirty="0" smtClean="0">
                <a:solidFill>
                  <a:srgbClr val="FFFF00"/>
                </a:solidFill>
              </a:rPr>
              <a:t>The Promise of the Father</a:t>
            </a:r>
            <a:endParaRPr lang="en-US" i="1" dirty="0">
              <a:solidFill>
                <a:srgbClr val="FFFF00"/>
              </a:solidFill>
            </a:endParaRPr>
          </a:p>
        </p:txBody>
      </p:sp>
      <p:pic>
        <p:nvPicPr>
          <p:cNvPr id="113666" name="Picture 2" descr="http://melekmediahouse.files.wordpress.com/2013/05/pentecost1.jpg"/>
          <p:cNvPicPr>
            <a:picLocks noChangeAspect="1" noChangeArrowheads="1"/>
          </p:cNvPicPr>
          <p:nvPr/>
        </p:nvPicPr>
        <p:blipFill>
          <a:blip r:embed="rId2" cstate="print"/>
          <a:srcRect/>
          <a:stretch>
            <a:fillRect/>
          </a:stretch>
        </p:blipFill>
        <p:spPr bwMode="auto">
          <a:xfrm>
            <a:off x="1066800" y="1522248"/>
            <a:ext cx="7087182" cy="5335752"/>
          </a:xfrm>
          <a:prstGeom prst="rect">
            <a:avLst/>
          </a:prstGeom>
          <a:noFill/>
        </p:spPr>
      </p:pic>
      <p:pic>
        <p:nvPicPr>
          <p:cNvPr id="20482" name="Picture 2" descr="http://www.catholicchapterhouse.com/blog/wp-content/uploads/2013/05/Holy-Spirit-Dove-small.jpg"/>
          <p:cNvPicPr>
            <a:picLocks noChangeAspect="1" noChangeArrowheads="1"/>
          </p:cNvPicPr>
          <p:nvPr/>
        </p:nvPicPr>
        <p:blipFill>
          <a:blip r:embed="rId3" cstate="print"/>
          <a:srcRect l="9600" t="2484" r="4000" b="27950"/>
          <a:stretch>
            <a:fillRect/>
          </a:stretch>
        </p:blipFill>
        <p:spPr bwMode="auto">
          <a:xfrm>
            <a:off x="1066800" y="1524000"/>
            <a:ext cx="2057400" cy="21336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lgn="ctr"/>
            <a:r>
              <a:rPr lang="en-US" sz="3000" i="1" dirty="0" smtClean="0"/>
              <a:t>(Acts 1:3-11) </a:t>
            </a:r>
          </a:p>
          <a:p>
            <a:pPr algn="ctr"/>
            <a:r>
              <a:rPr lang="en-US" sz="3000" i="1" dirty="0" smtClean="0"/>
              <a:t>“To whom also he </a:t>
            </a:r>
            <a:r>
              <a:rPr lang="en-US" sz="3000" i="1" dirty="0" err="1" smtClean="0"/>
              <a:t>shewed</a:t>
            </a:r>
            <a:r>
              <a:rPr lang="en-US" sz="3000" i="1" dirty="0" smtClean="0"/>
              <a:t> himself alive after his passion by many infallible proofs, being seen of them forty days, and speaking of the things pertaining to the kingdom of God: And, being assembled together with them, commanded them that they should not depart from Jerusalem, but wait for the promise of the Father, which, saith he, ye have heard of me. For John truly baptized with water; but ye shall be baptized with the Holy Ghost not many days hence. When they therefore were come together, they asked of him, saying, Lord, wilt thou at this time restore again the kingdom to Israel? And he said unto them, It is not for you to know the times or the seasons, which the Father hath put in his own power. </a:t>
            </a:r>
            <a:endParaRPr lang="en-US" sz="3000"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705600"/>
          </a:xfrm>
        </p:spPr>
        <p:txBody>
          <a:bodyPr>
            <a:noAutofit/>
          </a:bodyPr>
          <a:lstStyle/>
          <a:p>
            <a:r>
              <a:rPr lang="en-US" sz="3200" i="1" dirty="0" smtClean="0"/>
              <a:t>But ye shall receive power, after that the Holy Ghost is come upon you: and ye shall be witnesses unto me both in Jerusalem, and in all Judaea, and in Samaria, and unto the uttermost part of the earth. {power...: or, the power of the Holy Ghost coming upon you} And when he had spoken these things, while they beheld, he was taken up; and a cloud received him out of their sight. And while they looked </a:t>
            </a:r>
            <a:r>
              <a:rPr lang="en-US" sz="3200" i="1" dirty="0" err="1" smtClean="0"/>
              <a:t>stedfastly</a:t>
            </a:r>
            <a:r>
              <a:rPr lang="en-US" sz="3200" i="1" dirty="0" smtClean="0"/>
              <a:t> toward heaven as he went up, behold, two men stood by them in white apparel; Which also said, Ye men of Galilee, why stand ye gazing up into heaven? this same Jesus, which is taken up from you into heaven, shall so come in like manner as ye have seen him go into heaven.”</a:t>
            </a:r>
            <a:endParaRPr lang="en-US" sz="3200"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24200"/>
            <a:ext cx="9144000" cy="3539430"/>
          </a:xfrm>
          <a:prstGeom prst="rect">
            <a:avLst/>
          </a:prstGeom>
        </p:spPr>
        <p:txBody>
          <a:bodyPr wrap="square">
            <a:spAutoFit/>
          </a:bodyPr>
          <a:lstStyle/>
          <a:p>
            <a:pPr algn="ctr"/>
            <a:r>
              <a:rPr lang="en-US" sz="3200" i="1" dirty="0" smtClean="0"/>
              <a:t>“But when the Comforter is come, whom I will send unto you from the Father, even the Spirit of truth, which </a:t>
            </a:r>
            <a:r>
              <a:rPr lang="en-US" sz="3200" i="1" dirty="0" err="1" smtClean="0"/>
              <a:t>proceedeth</a:t>
            </a:r>
            <a:r>
              <a:rPr lang="en-US" sz="3200" i="1" dirty="0" smtClean="0"/>
              <a:t> from the Father, he shall testify of me…Nevertheless I tell you the truth; It is expedient for you that I go away: for if I go not away, the Comforter will not come unto you; but if I depart, I will send him unto you.” (John 15:26, 16:7)</a:t>
            </a:r>
            <a:endParaRPr lang="en-US" sz="3200" i="1" dirty="0"/>
          </a:p>
        </p:txBody>
      </p:sp>
      <p:pic>
        <p:nvPicPr>
          <p:cNvPr id="115716" name="Picture 4" descr="http://principlesforlifeministries.files.wordpress.com/2011/12/upperroom.jpg"/>
          <p:cNvPicPr>
            <a:picLocks noChangeAspect="1" noChangeArrowheads="1"/>
          </p:cNvPicPr>
          <p:nvPr/>
        </p:nvPicPr>
        <p:blipFill>
          <a:blip r:embed="rId2" cstate="print"/>
          <a:srcRect/>
          <a:stretch>
            <a:fillRect/>
          </a:stretch>
        </p:blipFill>
        <p:spPr bwMode="auto">
          <a:xfrm>
            <a:off x="2514600" y="0"/>
            <a:ext cx="4114800" cy="30861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solidFill>
                  <a:srgbClr val="FFFF00"/>
                </a:solidFill>
              </a:rPr>
              <a:t>The Church began </a:t>
            </a:r>
            <a:r>
              <a:rPr lang="en-US" dirty="0">
                <a:solidFill>
                  <a:srgbClr val="FFFF00"/>
                </a:solidFill>
              </a:rPr>
              <a:t>with Abraham </a:t>
            </a:r>
            <a:r>
              <a:rPr lang="en-US" dirty="0" smtClean="0">
                <a:solidFill>
                  <a:srgbClr val="FFFF00"/>
                </a:solidFill>
              </a:rPr>
              <a:t> </a:t>
            </a:r>
            <a:r>
              <a:rPr lang="en-US" i="1" dirty="0">
                <a:solidFill>
                  <a:srgbClr val="FFFF00"/>
                </a:solidFill>
              </a:rPr>
              <a:t>Genesis 12</a:t>
            </a:r>
          </a:p>
        </p:txBody>
      </p:sp>
      <p:sp>
        <p:nvSpPr>
          <p:cNvPr id="3" name="Content Placeholder 2"/>
          <p:cNvSpPr>
            <a:spLocks noGrp="1"/>
          </p:cNvSpPr>
          <p:nvPr>
            <p:ph idx="1"/>
          </p:nvPr>
        </p:nvSpPr>
        <p:spPr>
          <a:xfrm>
            <a:off x="152400" y="1447800"/>
            <a:ext cx="8991600" cy="5410200"/>
          </a:xfrm>
        </p:spPr>
        <p:txBody>
          <a:bodyPr>
            <a:normAutofit/>
          </a:bodyPr>
          <a:lstStyle/>
          <a:p>
            <a:pPr lvl="0" algn="ctr">
              <a:buNone/>
            </a:pPr>
            <a:r>
              <a:rPr lang="en-US" dirty="0" smtClean="0"/>
              <a:t>   This </a:t>
            </a:r>
            <a:r>
              <a:rPr lang="en-US" dirty="0"/>
              <a:t>is the position </a:t>
            </a:r>
            <a:r>
              <a:rPr lang="en-US" dirty="0" smtClean="0"/>
              <a:t>is held by </a:t>
            </a:r>
            <a:r>
              <a:rPr lang="en-US" dirty="0"/>
              <a:t>covenant theologians. The logic behind this view is the belief that as Israel once functioned as God’s church in the Old Testament, so the church now functions as God’s Israel in the New Testament. </a:t>
            </a:r>
          </a:p>
          <a:p>
            <a:pPr algn="ctr"/>
            <a:endParaRPr lang="en-US" dirty="0"/>
          </a:p>
        </p:txBody>
      </p:sp>
      <p:pic>
        <p:nvPicPr>
          <p:cNvPr id="86018" name="Picture 2" descr="http://www.lds.org/bc/content/shared/content/images/gospel-library/manual/06195/06195_all_015_01-abraham.jpg"/>
          <p:cNvPicPr>
            <a:picLocks noChangeAspect="1" noChangeArrowheads="1"/>
          </p:cNvPicPr>
          <p:nvPr/>
        </p:nvPicPr>
        <p:blipFill>
          <a:blip r:embed="rId2" cstate="print"/>
          <a:srcRect/>
          <a:stretch>
            <a:fillRect/>
          </a:stretch>
        </p:blipFill>
        <p:spPr bwMode="auto">
          <a:xfrm>
            <a:off x="0" y="4267200"/>
            <a:ext cx="4572000" cy="2590800"/>
          </a:xfrm>
          <a:prstGeom prst="rect">
            <a:avLst/>
          </a:prstGeom>
          <a:noFill/>
        </p:spPr>
      </p:pic>
      <p:sp>
        <p:nvSpPr>
          <p:cNvPr id="5" name="Rectangle 4"/>
          <p:cNvSpPr/>
          <p:nvPr/>
        </p:nvSpPr>
        <p:spPr>
          <a:xfrm>
            <a:off x="4953000" y="4191000"/>
            <a:ext cx="3886200" cy="2554545"/>
          </a:xfrm>
          <a:prstGeom prst="rect">
            <a:avLst/>
          </a:prstGeom>
        </p:spPr>
        <p:txBody>
          <a:bodyPr wrap="square">
            <a:spAutoFit/>
          </a:bodyPr>
          <a:lstStyle/>
          <a:p>
            <a:pPr algn="ctr"/>
            <a:r>
              <a:rPr lang="en-US" sz="3200" dirty="0">
                <a:solidFill>
                  <a:srgbClr val="FFFF00"/>
                </a:solidFill>
              </a:rPr>
              <a:t>Covenant </a:t>
            </a:r>
            <a:r>
              <a:rPr lang="en-US" sz="3200" dirty="0" smtClean="0">
                <a:solidFill>
                  <a:srgbClr val="FFFF00"/>
                </a:solidFill>
              </a:rPr>
              <a:t>theology teaches </a:t>
            </a:r>
            <a:r>
              <a:rPr lang="en-US" sz="3200" dirty="0">
                <a:solidFill>
                  <a:srgbClr val="FFFF00"/>
                </a:solidFill>
              </a:rPr>
              <a:t>that the </a:t>
            </a:r>
            <a:r>
              <a:rPr lang="en-US" sz="3200" dirty="0" smtClean="0">
                <a:solidFill>
                  <a:srgbClr val="FFFF00"/>
                </a:solidFill>
              </a:rPr>
              <a:t>church </a:t>
            </a:r>
            <a:r>
              <a:rPr lang="en-US" sz="3200" dirty="0">
                <a:solidFill>
                  <a:srgbClr val="FFFF00"/>
                </a:solidFill>
              </a:rPr>
              <a:t>has become God’s elect people, as Israel once </a:t>
            </a:r>
            <a:r>
              <a:rPr lang="en-US" sz="3200" dirty="0" smtClean="0">
                <a:solidFill>
                  <a:srgbClr val="FFFF00"/>
                </a:solidFill>
              </a:rPr>
              <a:t>was.</a:t>
            </a:r>
            <a:endParaRPr lang="en-US" sz="3200" dirty="0">
              <a:solidFill>
                <a:srgbClr val="FFFF00"/>
              </a:solidFill>
            </a:endParaRPr>
          </a:p>
        </p:txBody>
      </p:sp>
      <p:pic>
        <p:nvPicPr>
          <p:cNvPr id="6" name="Picture 7" descr="C:\Users\Dan White\Documents\Fellowship Baptist\Church.jpg"/>
          <p:cNvPicPr>
            <a:picLocks noChangeAspect="1" noChangeArrowheads="1"/>
          </p:cNvPicPr>
          <p:nvPr/>
        </p:nvPicPr>
        <p:blipFill>
          <a:blip r:embed="rId3" cstate="print">
            <a:lum bright="-10000" contrast="20000"/>
          </a:blip>
          <a:srcRect t="12500"/>
          <a:stretch>
            <a:fillRect/>
          </a:stretch>
        </p:blipFill>
        <p:spPr bwMode="auto">
          <a:xfrm>
            <a:off x="0" y="4191000"/>
            <a:ext cx="46482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www.turnbacktogod.com/wp-content/uploads/2010/07/Jesus-and-Holy-Spirit.jpg"/>
          <p:cNvPicPr>
            <a:picLocks noChangeAspect="1" noChangeArrowheads="1"/>
          </p:cNvPicPr>
          <p:nvPr/>
        </p:nvPicPr>
        <p:blipFill>
          <a:blip r:embed="rId2" cstate="print"/>
          <a:srcRect/>
          <a:stretch>
            <a:fillRect/>
          </a:stretch>
        </p:blipFill>
        <p:spPr bwMode="auto">
          <a:xfrm>
            <a:off x="2209800" y="1600200"/>
            <a:ext cx="4991100" cy="3743325"/>
          </a:xfrm>
          <a:prstGeom prst="ellipse">
            <a:avLst/>
          </a:prstGeom>
          <a:ln>
            <a:noFill/>
          </a:ln>
          <a:effectLst>
            <a:softEdge rad="112500"/>
          </a:effectLst>
        </p:spPr>
      </p:pic>
      <p:pic>
        <p:nvPicPr>
          <p:cNvPr id="2" name="Picture 2" descr="http://www.ncregister.com/images/uploads/ascension.jpg"/>
          <p:cNvPicPr>
            <a:picLocks noChangeAspect="1" noChangeArrowheads="1"/>
          </p:cNvPicPr>
          <p:nvPr/>
        </p:nvPicPr>
        <p:blipFill>
          <a:blip r:embed="rId3" cstate="print"/>
          <a:srcRect/>
          <a:stretch>
            <a:fillRect/>
          </a:stretch>
        </p:blipFill>
        <p:spPr bwMode="auto">
          <a:xfrm>
            <a:off x="2133600" y="0"/>
            <a:ext cx="5147862" cy="6858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fontScale="90000"/>
          </a:bodyPr>
          <a:lstStyle/>
          <a:p>
            <a:r>
              <a:rPr lang="en-US" dirty="0" smtClean="0">
                <a:solidFill>
                  <a:srgbClr val="FFFF00"/>
                </a:solidFill>
              </a:rPr>
              <a:t>The Church began on the </a:t>
            </a:r>
            <a:br>
              <a:rPr lang="en-US" dirty="0" smtClean="0">
                <a:solidFill>
                  <a:srgbClr val="FFFF00"/>
                </a:solidFill>
              </a:rPr>
            </a:br>
            <a:r>
              <a:rPr lang="en-US" dirty="0" smtClean="0">
                <a:solidFill>
                  <a:srgbClr val="FFFF00"/>
                </a:solidFill>
              </a:rPr>
              <a:t>Day of Pentecost</a:t>
            </a:r>
            <a:endParaRPr lang="en-US" dirty="0">
              <a:solidFill>
                <a:srgbClr val="FFFF00"/>
              </a:solidFill>
            </a:endParaRPr>
          </a:p>
        </p:txBody>
      </p:sp>
      <p:sp>
        <p:nvSpPr>
          <p:cNvPr id="3" name="Content Placeholder 2"/>
          <p:cNvSpPr>
            <a:spLocks noGrp="1"/>
          </p:cNvSpPr>
          <p:nvPr>
            <p:ph idx="1"/>
          </p:nvPr>
        </p:nvSpPr>
        <p:spPr>
          <a:xfrm>
            <a:off x="457200" y="5257800"/>
            <a:ext cx="8229600" cy="1600200"/>
          </a:xfrm>
        </p:spPr>
        <p:txBody>
          <a:bodyPr>
            <a:normAutofit/>
            <a:scene3d>
              <a:camera prst="orthographicFront"/>
              <a:lightRig rig="threePt" dir="t"/>
            </a:scene3d>
            <a:sp3d extrusionH="57150">
              <a:bevelT w="38100" h="38100" prst="convex"/>
            </a:sp3d>
          </a:bodyPr>
          <a:lstStyle/>
          <a:p>
            <a:pPr algn="ctr">
              <a:buNone/>
            </a:pPr>
            <a:r>
              <a:rPr lang="en-US" b="1" dirty="0" smtClean="0">
                <a:effectLst>
                  <a:reflection blurRad="6350" stA="55000" endA="300" endPos="45500" dir="5400000" sy="-100000" algn="bl" rotWithShape="0"/>
                </a:effectLst>
              </a:rPr>
              <a:t>    The day </a:t>
            </a:r>
            <a:r>
              <a:rPr lang="en-US" b="1" dirty="0">
                <a:effectLst>
                  <a:reflection blurRad="6350" stA="55000" endA="300" endPos="45500" dir="5400000" sy="-100000" algn="bl" rotWithShape="0"/>
                </a:effectLst>
              </a:rPr>
              <a:t>of Pentecost marked the beginning of the church </a:t>
            </a:r>
            <a:r>
              <a:rPr lang="en-US" b="1" dirty="0" smtClean="0">
                <a:effectLst>
                  <a:reflection blurRad="6350" stA="55000" endA="300" endPos="45500" dir="5400000" sy="-100000" algn="bl" rotWithShape="0"/>
                </a:effectLst>
              </a:rPr>
              <a:t>for </a:t>
            </a:r>
            <a:r>
              <a:rPr lang="en-US" b="1" dirty="0">
                <a:effectLst>
                  <a:reflection blurRad="6350" stA="55000" endA="300" endPos="45500" dir="5400000" sy="-100000" algn="bl" rotWithShape="0"/>
                </a:effectLst>
              </a:rPr>
              <a:t>the following </a:t>
            </a:r>
            <a:r>
              <a:rPr lang="en-US" b="1" dirty="0" smtClean="0">
                <a:effectLst>
                  <a:reflection blurRad="6350" stA="55000" endA="300" endPos="45500" dir="5400000" sy="-100000" algn="bl" rotWithShape="0"/>
                </a:effectLst>
              </a:rPr>
              <a:t>reasons.</a:t>
            </a:r>
          </a:p>
          <a:p>
            <a:pPr algn="ctr">
              <a:buNone/>
            </a:pPr>
            <a:endParaRPr lang="en-US" b="1" dirty="0">
              <a:effectLst>
                <a:reflection blurRad="6350" stA="55000" endA="300" endPos="45500" dir="5400000" sy="-100000" algn="bl" rotWithShape="0"/>
              </a:effectLst>
            </a:endParaRPr>
          </a:p>
        </p:txBody>
      </p:sp>
      <p:pic>
        <p:nvPicPr>
          <p:cNvPr id="118786" name="Picture 2" descr="http://b.vimeocdn.com/ts/424/208/424208098_640.jpg"/>
          <p:cNvPicPr>
            <a:picLocks noChangeAspect="1" noChangeArrowheads="1"/>
          </p:cNvPicPr>
          <p:nvPr/>
        </p:nvPicPr>
        <p:blipFill>
          <a:blip r:embed="rId2" cstate="print"/>
          <a:srcRect/>
          <a:stretch>
            <a:fillRect/>
          </a:stretch>
        </p:blipFill>
        <p:spPr bwMode="auto">
          <a:xfrm>
            <a:off x="1524000" y="1676400"/>
            <a:ext cx="6096000" cy="342900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724400" cy="3046988"/>
          </a:xfrm>
          <a:prstGeom prst="rect">
            <a:avLst/>
          </a:prstGeom>
        </p:spPr>
        <p:txBody>
          <a:bodyPr wrap="square">
            <a:spAutoFit/>
          </a:bodyPr>
          <a:lstStyle/>
          <a:p>
            <a:pPr algn="ctr"/>
            <a:r>
              <a:rPr lang="en-US" sz="3200" i="1" dirty="0" smtClean="0"/>
              <a:t>“And when it was day, he called unto him his disciples: and of them he chose twelve, whom also he named apostles.” </a:t>
            </a:r>
          </a:p>
          <a:p>
            <a:pPr algn="ctr"/>
            <a:r>
              <a:rPr lang="en-US" sz="3200" i="1" dirty="0" smtClean="0"/>
              <a:t>(Luke 6:13)</a:t>
            </a:r>
            <a:endParaRPr lang="en-US" sz="3200" i="1" dirty="0"/>
          </a:p>
        </p:txBody>
      </p:sp>
      <p:pic>
        <p:nvPicPr>
          <p:cNvPr id="119810" name="Picture 2" descr="http://nurtured-babies.com/wp-content/uploads/2011/03/0fetus.jpg"/>
          <p:cNvPicPr>
            <a:picLocks noChangeAspect="1" noChangeArrowheads="1"/>
          </p:cNvPicPr>
          <p:nvPr/>
        </p:nvPicPr>
        <p:blipFill>
          <a:blip r:embed="rId2" cstate="print"/>
          <a:srcRect/>
          <a:stretch>
            <a:fillRect/>
          </a:stretch>
        </p:blipFill>
        <p:spPr bwMode="auto">
          <a:xfrm>
            <a:off x="5029200" y="0"/>
            <a:ext cx="3810000" cy="2857500"/>
          </a:xfrm>
          <a:prstGeom prst="ellipse">
            <a:avLst/>
          </a:prstGeom>
          <a:ln>
            <a:noFill/>
          </a:ln>
          <a:effectLst>
            <a:softEdge rad="112500"/>
          </a:effectLst>
        </p:spPr>
      </p:pic>
      <p:pic>
        <p:nvPicPr>
          <p:cNvPr id="119812" name="Picture 4" descr="http://3.bp.blogspot.com/-cLeJoixz-LQ/UAbxo1bfliI/AAAAAAAAFrs/YBidHwvHdVw/s1600/New%2BBorn%2BBaby%2BWallpapers%2B1.jpg"/>
          <p:cNvPicPr>
            <a:picLocks noChangeAspect="1" noChangeArrowheads="1"/>
          </p:cNvPicPr>
          <p:nvPr/>
        </p:nvPicPr>
        <p:blipFill>
          <a:blip r:embed="rId3" cstate="print"/>
          <a:srcRect l="28745" t="-2556"/>
          <a:stretch>
            <a:fillRect/>
          </a:stretch>
        </p:blipFill>
        <p:spPr bwMode="auto">
          <a:xfrm>
            <a:off x="228600" y="3276600"/>
            <a:ext cx="3400037" cy="3057525"/>
          </a:xfrm>
          <a:prstGeom prst="rect">
            <a:avLst/>
          </a:prstGeom>
          <a:ln>
            <a:noFill/>
          </a:ln>
          <a:effectLst>
            <a:softEdge rad="112500"/>
          </a:effectLst>
        </p:spPr>
      </p:pic>
      <p:sp>
        <p:nvSpPr>
          <p:cNvPr id="5" name="Rectangle 4"/>
          <p:cNvSpPr/>
          <p:nvPr/>
        </p:nvSpPr>
        <p:spPr>
          <a:xfrm>
            <a:off x="3733800" y="2743200"/>
            <a:ext cx="5410200" cy="4184273"/>
          </a:xfrm>
          <a:prstGeom prst="rect">
            <a:avLst/>
          </a:prstGeom>
        </p:spPr>
        <p:txBody>
          <a:bodyPr wrap="square">
            <a:spAutoFit/>
          </a:bodyPr>
          <a:lstStyle/>
          <a:p>
            <a:pPr algn="ctr"/>
            <a:r>
              <a:rPr lang="en-US" sz="3200" i="1" dirty="0" smtClean="0"/>
              <a:t>“And when the day of Pentecost was fully come, they were all with one accord in one place. And suddenly there came a sound from heaven as of a rushing mighty wind, and it filled all the house where they were sitting.” (Acts 2:1-2) </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2000"/>
                                        <p:tgtEl>
                                          <p:spTgt spid="1198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812"/>
                                        </p:tgtEl>
                                        <p:attrNameLst>
                                          <p:attrName>style.visibility</p:attrName>
                                        </p:attrNameLst>
                                      </p:cBhvr>
                                      <p:to>
                                        <p:strVal val="visible"/>
                                      </p:to>
                                    </p:set>
                                    <p:animEffect transition="in" filter="fade">
                                      <p:cBhvr>
                                        <p:cTn id="17" dur="20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Lord spoke of the Church as being future in </a:t>
            </a:r>
            <a:r>
              <a:rPr lang="en-US" i="1" dirty="0" smtClean="0">
                <a:solidFill>
                  <a:srgbClr val="FFFF00"/>
                </a:solidFill>
              </a:rPr>
              <a:t>Matthew 16:18</a:t>
            </a:r>
            <a:endParaRPr lang="en-US" i="1" dirty="0">
              <a:solidFill>
                <a:srgbClr val="FFFF00"/>
              </a:solidFill>
            </a:endParaRPr>
          </a:p>
        </p:txBody>
      </p:sp>
      <p:pic>
        <p:nvPicPr>
          <p:cNvPr id="120834" name="Picture 2" descr="http://b.vimeocdn.com/ts/599/110/59911047_640.jpg"/>
          <p:cNvPicPr>
            <a:picLocks noChangeAspect="1" noChangeArrowheads="1"/>
          </p:cNvPicPr>
          <p:nvPr/>
        </p:nvPicPr>
        <p:blipFill>
          <a:blip r:embed="rId2" cstate="print"/>
          <a:srcRect/>
          <a:stretch>
            <a:fillRect/>
          </a:stretch>
        </p:blipFill>
        <p:spPr bwMode="auto">
          <a:xfrm>
            <a:off x="609600" y="2057400"/>
            <a:ext cx="7857064" cy="44196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38400"/>
          </a:xfrm>
        </p:spPr>
        <p:txBody>
          <a:bodyPr>
            <a:normAutofit/>
          </a:bodyPr>
          <a:lstStyle/>
          <a:p>
            <a:pPr lvl="0"/>
            <a:r>
              <a:rPr lang="en-US" dirty="0"/>
              <a:t>This </a:t>
            </a:r>
            <a:r>
              <a:rPr lang="en-US" dirty="0" smtClean="0"/>
              <a:t>clearly </a:t>
            </a:r>
            <a:r>
              <a:rPr lang="en-US" dirty="0"/>
              <a:t>means that the church did not exist in Old Testament times. </a:t>
            </a:r>
            <a:br>
              <a:rPr lang="en-US" dirty="0"/>
            </a:br>
            <a:endParaRPr lang="en-US" dirty="0"/>
          </a:p>
        </p:txBody>
      </p:sp>
      <p:pic>
        <p:nvPicPr>
          <p:cNvPr id="121858" name="Picture 2" descr="http://studentblog.eternitybiblecollege.com/wp-content/uploads/2013/10/Old-Testament_472_313_80.jpg"/>
          <p:cNvPicPr>
            <a:picLocks noChangeAspect="1" noChangeArrowheads="1"/>
          </p:cNvPicPr>
          <p:nvPr/>
        </p:nvPicPr>
        <p:blipFill>
          <a:blip r:embed="rId2" cstate="print"/>
          <a:srcRect/>
          <a:stretch>
            <a:fillRect/>
          </a:stretch>
        </p:blipFill>
        <p:spPr bwMode="auto">
          <a:xfrm>
            <a:off x="1371600" y="2133600"/>
            <a:ext cx="6205064" cy="41148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The resurrection and ascension of Christ are essential to the </a:t>
            </a:r>
            <a:r>
              <a:rPr lang="en-US" dirty="0" smtClean="0">
                <a:solidFill>
                  <a:srgbClr val="FFFF00"/>
                </a:solidFill>
              </a:rPr>
              <a:t>existence and functioning </a:t>
            </a:r>
            <a:r>
              <a:rPr lang="en-US" dirty="0">
                <a:solidFill>
                  <a:srgbClr val="FFFF00"/>
                </a:solidFill>
              </a:rPr>
              <a:t>of the church</a:t>
            </a:r>
          </a:p>
        </p:txBody>
      </p:sp>
      <p:sp>
        <p:nvSpPr>
          <p:cNvPr id="3" name="Content Placeholder 2"/>
          <p:cNvSpPr>
            <a:spLocks noGrp="1"/>
          </p:cNvSpPr>
          <p:nvPr>
            <p:ph idx="1"/>
          </p:nvPr>
        </p:nvSpPr>
        <p:spPr>
          <a:xfrm>
            <a:off x="0" y="2286000"/>
            <a:ext cx="9144000" cy="4572000"/>
          </a:xfrm>
        </p:spPr>
        <p:txBody>
          <a:bodyPr>
            <a:normAutofit lnSpcReduction="10000"/>
          </a:bodyPr>
          <a:lstStyle/>
          <a:p>
            <a:r>
              <a:rPr lang="en-US" dirty="0" smtClean="0"/>
              <a:t>The church </a:t>
            </a:r>
            <a:r>
              <a:rPr lang="en-US" dirty="0"/>
              <a:t>is built on the </a:t>
            </a:r>
            <a:r>
              <a:rPr lang="en-US" dirty="0" smtClean="0"/>
              <a:t>resurrection of Jesus Christ - </a:t>
            </a:r>
            <a:r>
              <a:rPr lang="en-US" i="1" dirty="0" smtClean="0"/>
              <a:t>(</a:t>
            </a:r>
            <a:r>
              <a:rPr lang="en-US" i="1" dirty="0"/>
              <a:t>Eph. </a:t>
            </a:r>
            <a:r>
              <a:rPr lang="en-US" i="1" dirty="0" smtClean="0"/>
              <a:t>1:19-20)</a:t>
            </a:r>
          </a:p>
          <a:p>
            <a:r>
              <a:rPr lang="en-US" i="1" dirty="0" smtClean="0"/>
              <a:t>Acts 4:33 “And with great power gave the apostles witness of the resurrection of the Lord Jesus.”</a:t>
            </a:r>
          </a:p>
          <a:p>
            <a:r>
              <a:rPr lang="en-US" i="1" dirty="0" smtClean="0"/>
              <a:t>I Cor. 15:14 “And if Christ be not risen, then is our preaching vain, and your faith is also vain.”</a:t>
            </a:r>
          </a:p>
          <a:p>
            <a:r>
              <a:rPr lang="en-US" i="1" dirty="0" smtClean="0"/>
              <a:t>Acts 20:7 “And upon the first day of the week, when the disciples came together to break bread, Paul preached unto them.”</a:t>
            </a:r>
          </a:p>
          <a:p>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thebeausejourpulpit.files.wordpress.com/2013/03/gifts-of-holy-spirit.jpg"/>
          <p:cNvPicPr>
            <a:picLocks noChangeAspect="1" noChangeArrowheads="1"/>
          </p:cNvPicPr>
          <p:nvPr/>
        </p:nvPicPr>
        <p:blipFill>
          <a:blip r:embed="rId2" cstate="print"/>
          <a:srcRect/>
          <a:stretch>
            <a:fillRect/>
          </a:stretch>
        </p:blipFill>
        <p:spPr bwMode="auto">
          <a:xfrm>
            <a:off x="1143000" y="2057400"/>
            <a:ext cx="7036198" cy="4676141"/>
          </a:xfrm>
          <a:prstGeom prst="rect">
            <a:avLst/>
          </a:prstGeom>
          <a:noFill/>
        </p:spPr>
      </p:pic>
      <p:sp>
        <p:nvSpPr>
          <p:cNvPr id="6" name="Title 5"/>
          <p:cNvSpPr>
            <a:spLocks noGrp="1"/>
          </p:cNvSpPr>
          <p:nvPr>
            <p:ph type="title"/>
          </p:nvPr>
        </p:nvSpPr>
        <p:spPr>
          <a:xfrm>
            <a:off x="457200" y="274638"/>
            <a:ext cx="8229600" cy="1477962"/>
          </a:xfrm>
        </p:spPr>
        <p:txBody>
          <a:bodyPr>
            <a:normAutofit fontScale="90000"/>
          </a:bodyPr>
          <a:lstStyle/>
          <a:p>
            <a:r>
              <a:rPr lang="en-US" dirty="0" smtClean="0">
                <a:solidFill>
                  <a:srgbClr val="FFFF00"/>
                </a:solidFill>
              </a:rPr>
              <a:t> The giving of spiritual gifts is required for the churches operation </a:t>
            </a:r>
            <a:br>
              <a:rPr lang="en-US" dirty="0" smtClean="0">
                <a:solidFill>
                  <a:srgbClr val="FFFF00"/>
                </a:solidFill>
              </a:rPr>
            </a:br>
            <a:r>
              <a:rPr lang="en-US" i="1" dirty="0" smtClean="0">
                <a:solidFill>
                  <a:srgbClr val="FFFF00"/>
                </a:solidFill>
              </a:rPr>
              <a:t>(Rom. 12; I Cor. 12; Eph. 4)</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599575"/>
          </a:xfrm>
          <a:prstGeom prst="rect">
            <a:avLst/>
          </a:prstGeom>
        </p:spPr>
        <p:txBody>
          <a:bodyPr wrap="square">
            <a:spAutoFit/>
          </a:bodyPr>
          <a:lstStyle/>
          <a:p>
            <a:pPr algn="ctr"/>
            <a:r>
              <a:rPr lang="en-US" sz="3400" i="1" dirty="0" smtClean="0"/>
              <a:t>(Ephesians 4:8-12) </a:t>
            </a:r>
          </a:p>
          <a:p>
            <a:pPr algn="ctr"/>
            <a:r>
              <a:rPr lang="en-US" sz="3400" i="1" dirty="0" smtClean="0"/>
              <a:t>“Wherefore he saith, When he </a:t>
            </a:r>
            <a:r>
              <a:rPr lang="en-US" sz="3400" i="1" u="sng" dirty="0" smtClean="0"/>
              <a:t>ascended up on high</a:t>
            </a:r>
            <a:r>
              <a:rPr lang="en-US" sz="3400" i="1" dirty="0" smtClean="0"/>
              <a:t>, he led captivity captive, and gave gifts unto men. Now that </a:t>
            </a:r>
            <a:r>
              <a:rPr lang="en-US" sz="3400" i="1" u="sng" dirty="0" smtClean="0"/>
              <a:t>he ascended</a:t>
            </a:r>
            <a:r>
              <a:rPr lang="en-US" sz="3400" i="1" dirty="0" smtClean="0"/>
              <a:t>, what is it but that he also descended first into the lower parts of the earth? He that descended is the same also that </a:t>
            </a:r>
            <a:r>
              <a:rPr lang="en-US" sz="3400" i="1" u="sng" dirty="0" smtClean="0"/>
              <a:t>ascended up far above all heavens</a:t>
            </a:r>
            <a:r>
              <a:rPr lang="en-US" sz="3400" i="1" dirty="0" smtClean="0"/>
              <a:t>, that he might fill all things. And he gave some, apostles; and some, prophets; and some, evangelists; and some, pastors and teachers; For the perfecting of the saints, for the work of the ministry, for the edifying of the body of Christ.”</a:t>
            </a:r>
            <a:endParaRPr lang="en-US" sz="3400" i="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400"/>
          </a:xfrm>
        </p:spPr>
        <p:txBody>
          <a:bodyPr>
            <a:normAutofit/>
          </a:bodyPr>
          <a:lstStyle/>
          <a:p>
            <a:r>
              <a:rPr lang="en-US" sz="4800" i="1" dirty="0" smtClean="0">
                <a:solidFill>
                  <a:srgbClr val="FFFF00"/>
                </a:solidFill>
              </a:rPr>
              <a:t/>
            </a:r>
            <a:br>
              <a:rPr lang="en-US" sz="4800" i="1" dirty="0" smtClean="0">
                <a:solidFill>
                  <a:srgbClr val="FFFF00"/>
                </a:solidFill>
              </a:rPr>
            </a:br>
            <a:r>
              <a:rPr lang="en-US" sz="4800" i="1" dirty="0" smtClean="0">
                <a:solidFill>
                  <a:srgbClr val="FFFF00"/>
                </a:solidFill>
              </a:rPr>
              <a:t> </a:t>
            </a:r>
            <a:r>
              <a:rPr lang="en-US" sz="4800" dirty="0" smtClean="0">
                <a:solidFill>
                  <a:srgbClr val="FFFF00"/>
                </a:solidFill>
              </a:rPr>
              <a:t/>
            </a:r>
            <a:br>
              <a:rPr lang="en-US" sz="4800" dirty="0" smtClean="0">
                <a:solidFill>
                  <a:srgbClr val="FFFF00"/>
                </a:solidFill>
              </a:rPr>
            </a:br>
            <a:r>
              <a:rPr lang="en-US" sz="4800" dirty="0" smtClean="0">
                <a:solidFill>
                  <a:srgbClr val="FFFF00"/>
                </a:solidFill>
              </a:rPr>
              <a:t>The </a:t>
            </a:r>
            <a:r>
              <a:rPr lang="en-US" sz="4800" dirty="0">
                <a:solidFill>
                  <a:srgbClr val="FFFF00"/>
                </a:solidFill>
              </a:rPr>
              <a:t>giving of gifts </a:t>
            </a:r>
            <a:r>
              <a:rPr lang="en-US" sz="4800" dirty="0" smtClean="0">
                <a:solidFill>
                  <a:srgbClr val="FFFF00"/>
                </a:solidFill>
              </a:rPr>
              <a:t>to the church took place after the resurrection and ascension of Christ</a:t>
            </a:r>
            <a:br>
              <a:rPr lang="en-US" sz="4800" dirty="0" smtClean="0">
                <a:solidFill>
                  <a:srgbClr val="FFFF00"/>
                </a:solidFill>
              </a:rPr>
            </a:br>
            <a:r>
              <a:rPr lang="en-US" sz="4800" i="1" dirty="0" smtClean="0">
                <a:solidFill>
                  <a:srgbClr val="FFFF00"/>
                </a:solidFill>
              </a:rPr>
              <a:t>(Acts 1-2)</a:t>
            </a:r>
            <a:endParaRPr lang="en-US" sz="4800" i="1" dirty="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743200"/>
          </a:xfrm>
        </p:spPr>
        <p:txBody>
          <a:bodyPr>
            <a:normAutofit/>
          </a:bodyPr>
          <a:lstStyle/>
          <a:p>
            <a:r>
              <a:rPr lang="en-US" sz="3600" i="1" dirty="0" smtClean="0"/>
              <a:t>“God also bearing them witness, both with signs and wonders, and with divers miracles, and gifts of the Holy Ghost, according to his own will?”</a:t>
            </a:r>
            <a:br>
              <a:rPr lang="en-US" sz="3600" i="1" dirty="0" smtClean="0"/>
            </a:br>
            <a:r>
              <a:rPr lang="en-US" sz="3600" i="1" dirty="0" smtClean="0"/>
              <a:t> (Heb. 2:4; see Acts 2:22, 43)</a:t>
            </a:r>
            <a:endParaRPr lang="en-US" sz="3600" i="1" dirty="0"/>
          </a:p>
        </p:txBody>
      </p:sp>
      <p:pic>
        <p:nvPicPr>
          <p:cNvPr id="125954" name="Picture 2" descr="http://www.catholicmeditation.net/Pentecost/images/hs9a.jpg"/>
          <p:cNvPicPr>
            <a:picLocks noChangeAspect="1" noChangeArrowheads="1"/>
          </p:cNvPicPr>
          <p:nvPr/>
        </p:nvPicPr>
        <p:blipFill>
          <a:blip r:embed="rId2" cstate="print"/>
          <a:srcRect l="3053"/>
          <a:stretch>
            <a:fillRect/>
          </a:stretch>
        </p:blipFill>
        <p:spPr bwMode="auto">
          <a:xfrm>
            <a:off x="1981200" y="2967300"/>
            <a:ext cx="5029200" cy="38907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17638"/>
          </a:xfrm>
        </p:spPr>
        <p:txBody>
          <a:bodyPr/>
          <a:lstStyle/>
          <a:p>
            <a:r>
              <a:rPr lang="en-US" dirty="0" smtClean="0"/>
              <a:t>What is Covenant Theology?</a:t>
            </a:r>
            <a:endParaRPr lang="en-US" dirty="0"/>
          </a:p>
        </p:txBody>
      </p:sp>
      <p:pic>
        <p:nvPicPr>
          <p:cNvPr id="90114" name="Picture 2" descr="http://4.bp.blogspot.com/-bDwcBLWMaQQ/T7VhpA1upxI/AAAAAAAAABk/RC2TzAImnmU/s1600/Covenant-Theology.jpg"/>
          <p:cNvPicPr>
            <a:picLocks noChangeAspect="1" noChangeArrowheads="1"/>
          </p:cNvPicPr>
          <p:nvPr/>
        </p:nvPicPr>
        <p:blipFill>
          <a:blip r:embed="rId2" cstate="print"/>
          <a:srcRect/>
          <a:stretch>
            <a:fillRect/>
          </a:stretch>
        </p:blipFill>
        <p:spPr bwMode="auto">
          <a:xfrm>
            <a:off x="0" y="3923567"/>
            <a:ext cx="9144000" cy="2934433"/>
          </a:xfrm>
          <a:prstGeom prst="rect">
            <a:avLst/>
          </a:prstGeom>
          <a:noFill/>
        </p:spPr>
      </p:pic>
      <p:pic>
        <p:nvPicPr>
          <p:cNvPr id="90116" name="Picture 4" descr="http://www.todaysvictory.com/images/Covenant-Theology2.jpg"/>
          <p:cNvPicPr>
            <a:picLocks noChangeAspect="1" noChangeArrowheads="1"/>
          </p:cNvPicPr>
          <p:nvPr/>
        </p:nvPicPr>
        <p:blipFill>
          <a:blip r:embed="rId3" cstate="print"/>
          <a:srcRect/>
          <a:stretch>
            <a:fillRect/>
          </a:stretch>
        </p:blipFill>
        <p:spPr bwMode="auto">
          <a:xfrm>
            <a:off x="2590800" y="1447800"/>
            <a:ext cx="3857625" cy="2116574"/>
          </a:xfrm>
          <a:prstGeom prst="rect">
            <a:avLst/>
          </a:prstGeom>
          <a:noFill/>
        </p:spPr>
      </p:pic>
      <p:pic>
        <p:nvPicPr>
          <p:cNvPr id="5" name="Picture 2" descr="http://4.bp.blogspot.com/-bDwcBLWMaQQ/T7VhpA1upxI/AAAAAAAAABk/RC2TzAImnmU/s1600/Covenant-Theology.jpg"/>
          <p:cNvPicPr>
            <a:picLocks noChangeAspect="1" noChangeArrowheads="1"/>
          </p:cNvPicPr>
          <p:nvPr/>
        </p:nvPicPr>
        <p:blipFill>
          <a:blip r:embed="rId2" cstate="print"/>
          <a:srcRect l="39323" t="-3314" r="45834" b="72710"/>
          <a:stretch>
            <a:fillRect/>
          </a:stretch>
        </p:blipFill>
        <p:spPr bwMode="auto">
          <a:xfrm>
            <a:off x="-152400" y="4648201"/>
            <a:ext cx="1143000" cy="990600"/>
          </a:xfrm>
          <a:prstGeom prst="rect">
            <a:avLst/>
          </a:prstGeom>
          <a:ln>
            <a:noFill/>
          </a:ln>
          <a:effectLst>
            <a:softEdge rad="112500"/>
          </a:effectLst>
        </p:spPr>
      </p:pic>
      <p:pic>
        <p:nvPicPr>
          <p:cNvPr id="6" name="Picture 2" descr="http://4.bp.blogspot.com/-bDwcBLWMaQQ/T7VhpA1upxI/AAAAAAAAABk/RC2TzAImnmU/s1600/Covenant-Theology.jpg"/>
          <p:cNvPicPr>
            <a:picLocks noChangeAspect="1" noChangeArrowheads="1"/>
          </p:cNvPicPr>
          <p:nvPr/>
        </p:nvPicPr>
        <p:blipFill>
          <a:blip r:embed="rId2" cstate="print"/>
          <a:srcRect l="39323" t="-3314" r="45834" b="72710"/>
          <a:stretch>
            <a:fillRect/>
          </a:stretch>
        </p:blipFill>
        <p:spPr bwMode="auto">
          <a:xfrm>
            <a:off x="-152400" y="6096000"/>
            <a:ext cx="9144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38400"/>
          </a:xfrm>
        </p:spPr>
        <p:txBody>
          <a:bodyPr>
            <a:normAutofit/>
            <a:scene3d>
              <a:camera prst="orthographicFront"/>
              <a:lightRig rig="threePt" dir="t"/>
            </a:scene3d>
            <a:sp3d extrusionH="57150">
              <a:bevelT w="38100" h="38100" prst="convex"/>
            </a:sp3d>
          </a:bodyPr>
          <a:lstStyle/>
          <a:p>
            <a:r>
              <a:rPr lang="en-US" i="1" dirty="0"/>
              <a:t>T</a:t>
            </a:r>
            <a:r>
              <a:rPr lang="en-US" i="1" dirty="0" smtClean="0"/>
              <a:t>he </a:t>
            </a:r>
            <a:r>
              <a:rPr lang="en-US" i="1" dirty="0"/>
              <a:t>principal evidence that the </a:t>
            </a:r>
            <a:r>
              <a:rPr lang="en-US" i="1" dirty="0" smtClean="0"/>
              <a:t>Church </a:t>
            </a:r>
            <a:r>
              <a:rPr lang="en-US" i="1" dirty="0"/>
              <a:t>began on the day of Pentecost concerns the baptizing work of the Holy Spirit. </a:t>
            </a:r>
          </a:p>
        </p:txBody>
      </p:sp>
      <p:pic>
        <p:nvPicPr>
          <p:cNvPr id="128002" name="Picture 2" descr="http://herboldblog2.files.wordpress.com/2013/05/holy-spirit.jpg"/>
          <p:cNvPicPr>
            <a:picLocks noChangeAspect="1" noChangeArrowheads="1"/>
          </p:cNvPicPr>
          <p:nvPr/>
        </p:nvPicPr>
        <p:blipFill>
          <a:blip r:embed="rId2" cstate="print"/>
          <a:srcRect/>
          <a:stretch>
            <a:fillRect/>
          </a:stretch>
        </p:blipFill>
        <p:spPr bwMode="auto">
          <a:xfrm>
            <a:off x="1371600" y="2590800"/>
            <a:ext cx="6566579"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200400"/>
          </a:xfrm>
        </p:spPr>
        <p:txBody>
          <a:bodyPr>
            <a:normAutofit/>
          </a:bodyPr>
          <a:lstStyle/>
          <a:p>
            <a:r>
              <a:rPr lang="en-US" sz="3600" dirty="0" smtClean="0"/>
              <a:t>Jesus </a:t>
            </a:r>
            <a:r>
              <a:rPr lang="en-US" sz="3600" dirty="0"/>
              <a:t>declared that this particular and distinctive ministry of the Spirit was still future just before his ascension </a:t>
            </a:r>
            <a:r>
              <a:rPr lang="en-US" sz="3600" dirty="0" smtClean="0"/>
              <a:t>- </a:t>
            </a:r>
            <a:r>
              <a:rPr lang="en-US" sz="3600" i="1" dirty="0" smtClean="0"/>
              <a:t>Acts 1:5</a:t>
            </a:r>
          </a:p>
          <a:p>
            <a:r>
              <a:rPr lang="en-US" sz="3600" dirty="0" smtClean="0"/>
              <a:t>It was on </a:t>
            </a:r>
            <a:r>
              <a:rPr lang="en-US" sz="3600" dirty="0"/>
              <a:t>the day of Pentecost </a:t>
            </a:r>
            <a:r>
              <a:rPr lang="en-US" sz="3600" dirty="0" smtClean="0"/>
              <a:t>that this </a:t>
            </a:r>
            <a:r>
              <a:rPr lang="en-US" sz="3600" dirty="0"/>
              <a:t>first occurred </a:t>
            </a:r>
            <a:r>
              <a:rPr lang="en-US" sz="3600" dirty="0" smtClean="0"/>
              <a:t> - </a:t>
            </a:r>
            <a:r>
              <a:rPr lang="en-US" sz="3600" i="1" dirty="0" smtClean="0"/>
              <a:t>Acts 2; 11:15-16</a:t>
            </a:r>
          </a:p>
          <a:p>
            <a:endParaRPr lang="en-US" sz="3600" i="1" dirty="0"/>
          </a:p>
        </p:txBody>
      </p:sp>
      <p:pic>
        <p:nvPicPr>
          <p:cNvPr id="130050" name="Picture 2" descr="http://www.tillhecomes.org/wp-content/uploads/2012/02/Baptism-in-the-Holy-Spirit.png"/>
          <p:cNvPicPr>
            <a:picLocks noChangeAspect="1" noChangeArrowheads="1"/>
          </p:cNvPicPr>
          <p:nvPr/>
        </p:nvPicPr>
        <p:blipFill>
          <a:blip r:embed="rId2" cstate="print"/>
          <a:srcRect/>
          <a:stretch>
            <a:fillRect/>
          </a:stretch>
        </p:blipFill>
        <p:spPr bwMode="auto">
          <a:xfrm>
            <a:off x="1981200" y="3124200"/>
            <a:ext cx="5428593" cy="35577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normAutofit/>
          </a:bodyPr>
          <a:lstStyle/>
          <a:p>
            <a:r>
              <a:rPr lang="en-US" sz="4000" dirty="0" smtClean="0">
                <a:solidFill>
                  <a:srgbClr val="FFFF00"/>
                </a:solidFill>
              </a:rPr>
              <a:t>What is it that Spirit Baptism does? </a:t>
            </a:r>
            <a:endParaRPr lang="en-US" sz="4000" dirty="0">
              <a:solidFill>
                <a:srgbClr val="FFFF00"/>
              </a:solidFill>
            </a:endParaRPr>
          </a:p>
        </p:txBody>
      </p:sp>
      <p:sp>
        <p:nvSpPr>
          <p:cNvPr id="4" name="Content Placeholder 3"/>
          <p:cNvSpPr>
            <a:spLocks noGrp="1"/>
          </p:cNvSpPr>
          <p:nvPr>
            <p:ph idx="1"/>
          </p:nvPr>
        </p:nvSpPr>
        <p:spPr>
          <a:xfrm>
            <a:off x="0" y="1143000"/>
            <a:ext cx="9144000" cy="5715000"/>
          </a:xfrm>
        </p:spPr>
        <p:txBody>
          <a:bodyPr>
            <a:noAutofit/>
          </a:bodyPr>
          <a:lstStyle/>
          <a:p>
            <a:r>
              <a:rPr lang="en-US" sz="3500" dirty="0" smtClean="0"/>
              <a:t>The answer to this is found in </a:t>
            </a:r>
            <a:r>
              <a:rPr lang="en-US" sz="3500" dirty="0"/>
              <a:t> </a:t>
            </a:r>
            <a:r>
              <a:rPr lang="en-US" sz="3500" dirty="0" smtClean="0"/>
              <a:t>- </a:t>
            </a:r>
            <a:r>
              <a:rPr lang="en-US" sz="3500" i="1" dirty="0" smtClean="0"/>
              <a:t>I Corinthians 12:13</a:t>
            </a:r>
          </a:p>
          <a:p>
            <a:r>
              <a:rPr lang="en-US" sz="3500" dirty="0" smtClean="0"/>
              <a:t>The Baptism of the Holy Spirit places the believer in the body of Christ – </a:t>
            </a:r>
            <a:r>
              <a:rPr lang="en-US" sz="3500" i="1" dirty="0" smtClean="0"/>
              <a:t>I Corinthians 12:27</a:t>
            </a:r>
          </a:p>
          <a:p>
            <a:r>
              <a:rPr lang="en-US" sz="3500" dirty="0" smtClean="0"/>
              <a:t>Since this is the only way to enter the body of Christ and since this work of the Spirit first occurred on the day of Pentecost, then the conclusion is obvious that the Church, the body of Christ, began on the day of Pentecost</a:t>
            </a:r>
          </a:p>
          <a:p>
            <a:endParaRPr lang="en-US" sz="3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ttp://helpfortheheart.files.wordpress.com/2012/02/if-it-is-important.jpg"/>
          <p:cNvPicPr>
            <a:picLocks noChangeAspect="1" noChangeArrowheads="1"/>
          </p:cNvPicPr>
          <p:nvPr/>
        </p:nvPicPr>
        <p:blipFill>
          <a:blip r:embed="rId2" cstate="print"/>
          <a:srcRect/>
          <a:stretch>
            <a:fillRect/>
          </a:stretch>
        </p:blipFill>
        <p:spPr bwMode="auto">
          <a:xfrm>
            <a:off x="5334000" y="-533400"/>
            <a:ext cx="3810000" cy="3810000"/>
          </a:xfrm>
          <a:prstGeom prst="rect">
            <a:avLst/>
          </a:prstGeom>
          <a:noFill/>
        </p:spPr>
      </p:pic>
      <p:pic>
        <p:nvPicPr>
          <p:cNvPr id="131076" name="Picture 4" descr="http://heartsforthelost.com/wp-content/uploads/2013/10/Local-Church.jpg"/>
          <p:cNvPicPr>
            <a:picLocks noChangeAspect="1" noChangeArrowheads="1"/>
          </p:cNvPicPr>
          <p:nvPr/>
        </p:nvPicPr>
        <p:blipFill>
          <a:blip r:embed="rId3" cstate="print"/>
          <a:srcRect/>
          <a:stretch>
            <a:fillRect/>
          </a:stretch>
        </p:blipFill>
        <p:spPr bwMode="auto">
          <a:xfrm>
            <a:off x="0" y="228600"/>
            <a:ext cx="5486400" cy="3084628"/>
          </a:xfrm>
          <a:prstGeom prst="rect">
            <a:avLst/>
          </a:prstGeom>
          <a:noFill/>
        </p:spPr>
      </p:pic>
      <p:sp>
        <p:nvSpPr>
          <p:cNvPr id="4" name="Rectangle 3"/>
          <p:cNvSpPr/>
          <p:nvPr/>
        </p:nvSpPr>
        <p:spPr>
          <a:xfrm>
            <a:off x="0" y="4038600"/>
            <a:ext cx="9144000" cy="2308324"/>
          </a:xfrm>
          <a:prstGeom prst="rect">
            <a:avLst/>
          </a:prstGeom>
        </p:spPr>
        <p:txBody>
          <a:bodyPr wrap="square">
            <a:spAutoFit/>
          </a:bodyPr>
          <a:lstStyle/>
          <a:p>
            <a:pPr algn="ctr"/>
            <a:r>
              <a:rPr lang="en-US" sz="3600" i="1" dirty="0" smtClean="0"/>
              <a:t>“And he is the head of the body, the church: who is the beginning, the firstborn from the dead; that in all things he might have the preeminence.” Col 1:18 </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p:cTn id="7" dur="1000" fill="hold"/>
                                        <p:tgtEl>
                                          <p:spTgt spid="131074"/>
                                        </p:tgtEl>
                                        <p:attrNameLst>
                                          <p:attrName>ppt_w</p:attrName>
                                        </p:attrNameLst>
                                      </p:cBhvr>
                                      <p:tavLst>
                                        <p:tav tm="0">
                                          <p:val>
                                            <p:strVal val="#ppt_w*0.70"/>
                                          </p:val>
                                        </p:tav>
                                        <p:tav tm="100000">
                                          <p:val>
                                            <p:strVal val="#ppt_w"/>
                                          </p:val>
                                        </p:tav>
                                      </p:tavLst>
                                    </p:anim>
                                    <p:anim calcmode="lin" valueType="num">
                                      <p:cBhvr>
                                        <p:cTn id="8" dur="1000" fill="hold"/>
                                        <p:tgtEl>
                                          <p:spTgt spid="131074"/>
                                        </p:tgtEl>
                                        <p:attrNameLst>
                                          <p:attrName>ppt_h</p:attrName>
                                        </p:attrNameLst>
                                      </p:cBhvr>
                                      <p:tavLst>
                                        <p:tav tm="0">
                                          <p:val>
                                            <p:strVal val="#ppt_h"/>
                                          </p:val>
                                        </p:tav>
                                        <p:tav tm="100000">
                                          <p:val>
                                            <p:strVal val="#ppt_h"/>
                                          </p:val>
                                        </p:tav>
                                      </p:tavLst>
                                    </p:anim>
                                    <p:animEffect transition="in" filter="fade">
                                      <p:cBhvr>
                                        <p:cTn id="9" dur="1000"/>
                                        <p:tgtEl>
                                          <p:spTgt spid="131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839200" cy="2123658"/>
          </a:xfrm>
          <a:prstGeom prst="rect">
            <a:avLst/>
          </a:prstGeom>
        </p:spPr>
        <p:txBody>
          <a:bodyPr wrap="square">
            <a:spAutoFit/>
          </a:bodyPr>
          <a:lstStyle/>
          <a:p>
            <a:pPr algn="ctr"/>
            <a:r>
              <a:rPr lang="en-US" sz="4400" i="1" dirty="0" smtClean="0"/>
              <a:t>(Eph. 5:25)</a:t>
            </a:r>
          </a:p>
          <a:p>
            <a:pPr algn="ctr"/>
            <a:r>
              <a:rPr lang="en-US" sz="4400" i="1" dirty="0" smtClean="0"/>
              <a:t>“Christ also loved the church, and gave himself for it.”</a:t>
            </a:r>
            <a:endParaRPr lang="en-US" sz="4400" i="1" dirty="0"/>
          </a:p>
        </p:txBody>
      </p:sp>
      <p:pic>
        <p:nvPicPr>
          <p:cNvPr id="132098" name="Picture 2" descr="http://b.vimeocdn.com/ts/286/626/286626296_640.jpg"/>
          <p:cNvPicPr>
            <a:picLocks noChangeAspect="1" noChangeArrowheads="1"/>
          </p:cNvPicPr>
          <p:nvPr/>
        </p:nvPicPr>
        <p:blipFill>
          <a:blip r:embed="rId2" cstate="print"/>
          <a:srcRect t="57269" r="509" b="10433"/>
          <a:stretch>
            <a:fillRect/>
          </a:stretch>
        </p:blipFill>
        <p:spPr bwMode="auto">
          <a:xfrm>
            <a:off x="228600" y="3276600"/>
            <a:ext cx="8763000" cy="2133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p:cTn id="7" dur="1000" fill="hold"/>
                                        <p:tgtEl>
                                          <p:spTgt spid="132098"/>
                                        </p:tgtEl>
                                        <p:attrNameLst>
                                          <p:attrName>ppt_w</p:attrName>
                                        </p:attrNameLst>
                                      </p:cBhvr>
                                      <p:tavLst>
                                        <p:tav tm="0">
                                          <p:val>
                                            <p:strVal val="#ppt_w*0.70"/>
                                          </p:val>
                                        </p:tav>
                                        <p:tav tm="100000">
                                          <p:val>
                                            <p:strVal val="#ppt_w"/>
                                          </p:val>
                                        </p:tav>
                                      </p:tavLst>
                                    </p:anim>
                                    <p:anim calcmode="lin" valueType="num">
                                      <p:cBhvr>
                                        <p:cTn id="8" dur="1000" fill="hold"/>
                                        <p:tgtEl>
                                          <p:spTgt spid="132098"/>
                                        </p:tgtEl>
                                        <p:attrNameLst>
                                          <p:attrName>ppt_h</p:attrName>
                                        </p:attrNameLst>
                                      </p:cBhvr>
                                      <p:tavLst>
                                        <p:tav tm="0">
                                          <p:val>
                                            <p:strVal val="#ppt_h"/>
                                          </p:val>
                                        </p:tav>
                                        <p:tav tm="100000">
                                          <p:val>
                                            <p:strVal val="#ppt_h"/>
                                          </p:val>
                                        </p:tav>
                                      </p:tavLst>
                                    </p:anim>
                                    <p:animEffect transition="in" filter="fade">
                                      <p:cBhvr>
                                        <p:cTn id="9" dur="10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www.hebrew4christians.com/Articles/Israel/replacement3.gif"/>
          <p:cNvPicPr>
            <a:picLocks noChangeAspect="1" noChangeArrowheads="1"/>
          </p:cNvPicPr>
          <p:nvPr/>
        </p:nvPicPr>
        <p:blipFill>
          <a:blip r:embed="rId2" cstate="print"/>
          <a:srcRect r="-721" b="13333"/>
          <a:stretch>
            <a:fillRect/>
          </a:stretch>
        </p:blipFill>
        <p:spPr bwMode="auto">
          <a:xfrm>
            <a:off x="838200" y="609600"/>
            <a:ext cx="7696200" cy="5943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OXIHuIzpOHQ/T3QiTkXaf9I/AAAAAAAAAaQ/VYfbaWZ1gSo/s1600/prov01.jpg"/>
          <p:cNvPicPr>
            <a:picLocks noChangeAspect="1" noChangeArrowheads="1"/>
          </p:cNvPicPr>
          <p:nvPr/>
        </p:nvPicPr>
        <p:blipFill>
          <a:blip r:embed="rId2" cstate="print"/>
          <a:srcRect/>
          <a:stretch>
            <a:fillRect/>
          </a:stretch>
        </p:blipFill>
        <p:spPr bwMode="auto">
          <a:xfrm>
            <a:off x="1600200" y="533400"/>
            <a:ext cx="6134100" cy="61341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descr="C:\Users\Dan White\Pictures\Bible pictures\Prophecy pictures\prophecy pictures\prophecy charts\scan0165.jpg"/>
          <p:cNvPicPr>
            <a:picLocks noChangeAspect="1" noChangeArrowheads="1"/>
          </p:cNvPicPr>
          <p:nvPr/>
        </p:nvPicPr>
        <p:blipFill>
          <a:blip r:embed="rId2" cstate="print"/>
          <a:srcRect/>
          <a:stretch>
            <a:fillRect/>
          </a:stretch>
        </p:blipFill>
        <p:spPr bwMode="auto">
          <a:xfrm>
            <a:off x="1524000" y="-21077"/>
            <a:ext cx="6077380" cy="687907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2373</Words>
  <Application>Microsoft Office PowerPoint</Application>
  <PresentationFormat>On-screen Show (4:3)</PresentationFormat>
  <Paragraphs>97</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The Doctrine of the Church </vt:lpstr>
      <vt:lpstr>The Origin of the Church “When and where did the church actually begin?”  </vt:lpstr>
      <vt:lpstr>Several different views</vt:lpstr>
      <vt:lpstr>The Church begin with Adam   Genesis 3 </vt:lpstr>
      <vt:lpstr>The Church began with Abraham  Genesis 12</vt:lpstr>
      <vt:lpstr>What is Covenant Theology?</vt:lpstr>
      <vt:lpstr>Slide 7</vt:lpstr>
      <vt:lpstr>Slide 8</vt:lpstr>
      <vt:lpstr>Slide 9</vt:lpstr>
      <vt:lpstr>Dispensational Theology</vt:lpstr>
      <vt:lpstr>Slide 11</vt:lpstr>
      <vt:lpstr>Slide 12</vt:lpstr>
      <vt:lpstr>Slide 13</vt:lpstr>
      <vt:lpstr>Slide 14</vt:lpstr>
      <vt:lpstr>Slide 15</vt:lpstr>
      <vt:lpstr>Slide 16</vt:lpstr>
      <vt:lpstr>Slide 17</vt:lpstr>
      <vt:lpstr>Slide 18</vt:lpstr>
      <vt:lpstr>Slide 19</vt:lpstr>
      <vt:lpstr>Daniel’s Vision of the 70 Weeks</vt:lpstr>
      <vt:lpstr>Slide 21</vt:lpstr>
      <vt:lpstr>And after threescore and two weeks shall Messiah be cut off, (cross) but not for himself: and the people of the prince that shall come shall destroy the city and the sanctuary; (Titus 70 AD) and the end thereof shall be with a flood, and unto the end of the war desolations are determined. And he (Anti-christ) shall confirm the covenant with many for one week: (seven years) and in the midst of the week (middle of the tribulation) he (Anti-christ) shall cause the sacrifice and the oblation to cease, and for the overspreading of abominations he shall make it desolate, even until the consummation, and that determined shall be poured upon the desolate (second coming of Chrsit).” </vt:lpstr>
      <vt:lpstr>Slide 23</vt:lpstr>
      <vt:lpstr>Slide 24</vt:lpstr>
      <vt:lpstr>Thoughts from a Calvinist</vt:lpstr>
      <vt:lpstr>Calvinism is known by an acronym: T.U.L.I.P. </vt:lpstr>
      <vt:lpstr>Why was Israel called  “The Church in the wilderness?”</vt:lpstr>
      <vt:lpstr>(Acts 7:37-38)  “This is that Moses, which said unto the children of Israel, A prophet shall the Lord your God raise up unto you of your brethren, like unto me; him shall ye hear. This is he, that was in the church in the wilderness with the angel which spake to him in the mount Sina, and with our fathers: who received the lively oracles to give unto us.”</vt:lpstr>
      <vt:lpstr>The church is a called-out assembly because it is called out from the world to assemble. So, it must have been in the world, called out from the world, and formed into a new group in order for them to be a called-out assembly.</vt:lpstr>
      <vt:lpstr>Israel was called a church in the wilderness, but Israel was not a church when she was in Egypt because she was not yet a called-out assembly. God called them out from Egypt, and they assembled in the wilderness. They were then a called-out assembly. They were called out of Egypt to assemble and form another group in the wilderness. So, God calls Israel a church in the wilderness. But that does not mean that Israel and the church are one in the same. </vt:lpstr>
      <vt:lpstr> Gal. 3:6 “Even as Abraham believed God, and it was accounted to him for righteousness.”  Gal. 3:7 “Know ye therefore that they which are of faith, the same are the children of Abraham.”  Gal. 3:8 “And the scripture, foreseeing that God would justify the heathen through faith, preached before the gospel unto Abraham, saying, In thee shall all nations be blessed.”  Gal. 3:9 “So then they which be of faith are blessed with faithful Abraham.”  Gal. 3:14 “That the blessing of Abraham might come on the Gentiles through Jesus Christ; that we might receive the promise of the Spirit through faith.”</vt:lpstr>
      <vt:lpstr>Three Groups of People</vt:lpstr>
      <vt:lpstr>The Church is not Israel.   </vt:lpstr>
      <vt:lpstr>The Church began with John the Baptist  Matthew 3</vt:lpstr>
      <vt:lpstr>Here the argument is that John was Scripture’s first baptizer, and inasmuch as Christ later commanded his church to practice this worldwide (Matt. 28:19), the conclusion is that the church began with John.</vt:lpstr>
      <vt:lpstr>Slide 36</vt:lpstr>
      <vt:lpstr>Slide 37</vt:lpstr>
      <vt:lpstr>Slide 38</vt:lpstr>
      <vt:lpstr>The Church began with Christ </vt:lpstr>
      <vt:lpstr>1# At the call of the twelve apostles in Matthew 10 </vt:lpstr>
      <vt:lpstr>2# At Peter’s confession  Matthew 16</vt:lpstr>
      <vt:lpstr>3# At the Last Supper  Matthew 26</vt:lpstr>
      <vt:lpstr>4# At the resurrection of Jesus Christ</vt:lpstr>
      <vt:lpstr>Slide 44</vt:lpstr>
      <vt:lpstr>The indwelling of the Holy Spirit did not happen until the day of Pentecost</vt:lpstr>
      <vt:lpstr>The Promise of the Father</vt:lpstr>
      <vt:lpstr>Slide 47</vt:lpstr>
      <vt:lpstr>But ye shall receive power, after that the Holy Ghost is come upon you: and ye shall be witnesses unto me both in Jerusalem, and in all Judaea, and in Samaria, and unto the uttermost part of the earth. {power...: or, the power of the Holy Ghost coming upon you} And when he had spoken these things, while they beheld, he was taken up; and a cloud received him out of their sight. And while they looked stedfastly toward heaven as he went up, behold, two men stood by them in white apparel; Which also said, Ye men of Galilee, why stand ye gazing up into heaven? this same Jesus, which is taken up from you into heaven, shall so come in like manner as ye have seen him go into heaven.”</vt:lpstr>
      <vt:lpstr>Slide 49</vt:lpstr>
      <vt:lpstr>Slide 50</vt:lpstr>
      <vt:lpstr>The Church began on the  Day of Pentecost</vt:lpstr>
      <vt:lpstr>Slide 52</vt:lpstr>
      <vt:lpstr>The Lord spoke of the Church as being future in Matthew 16:18</vt:lpstr>
      <vt:lpstr>This clearly means that the church did not exist in Old Testament times.  </vt:lpstr>
      <vt:lpstr>The resurrection and ascension of Christ are essential to the existence and functioning of the church</vt:lpstr>
      <vt:lpstr> The giving of spiritual gifts is required for the churches operation  (Rom. 12; I Cor. 12; Eph. 4)</vt:lpstr>
      <vt:lpstr>Slide 57</vt:lpstr>
      <vt:lpstr>   The giving of gifts to the church took place after the resurrection and ascension of Christ (Acts 1-2)</vt:lpstr>
      <vt:lpstr>“God also bearing them witness, both with signs and wonders, and with divers miracles, and gifts of the Holy Ghost, according to his own will?”  (Heb. 2:4; see Acts 2:22, 43)</vt:lpstr>
      <vt:lpstr>The principal evidence that the Church began on the day of Pentecost concerns the baptizing work of the Holy Spirit. </vt:lpstr>
      <vt:lpstr>Slide 61</vt:lpstr>
      <vt:lpstr>What is it that Spirit Baptism does? </vt:lpstr>
      <vt:lpstr>Slide 63</vt:lpstr>
      <vt:lpstr>Slide 64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Church (Part 2)</dc:title>
  <dc:creator>Pastor Daniel White</dc:creator>
  <cp:lastModifiedBy>Pastor Daniel White</cp:lastModifiedBy>
  <cp:revision>112</cp:revision>
  <dcterms:created xsi:type="dcterms:W3CDTF">2014-02-07T12:57:46Z</dcterms:created>
  <dcterms:modified xsi:type="dcterms:W3CDTF">2014-03-02T23:18:55Z</dcterms:modified>
</cp:coreProperties>
</file>